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6" r:id="rId4"/>
    <p:sldId id="259" r:id="rId5"/>
    <p:sldId id="260" r:id="rId6"/>
    <p:sldId id="264" r:id="rId7"/>
    <p:sldId id="263" r:id="rId8"/>
    <p:sldId id="267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hrome%20Downloads\Hospital_Large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hrome%20Downloads\Hospital_Large_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hrome%20Downloads\Hospital_Large_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Chrome%20Downloads\Hospital_Large_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[Hospital_Large_Project.xlsx]Revenue by department!PivotTable1</c:name>
    <c:fmtId val="1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'Revenue by department'!$B$3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'Revenue by department'!$A$4:$A$16</c:f>
              <c:multiLvlStrCache>
                <c:ptCount val="6"/>
                <c:lvl>
                  <c:pt idx="0">
                    <c:v>Dermatology</c:v>
                  </c:pt>
                  <c:pt idx="1">
                    <c:v>Orthopedics</c:v>
                  </c:pt>
                  <c:pt idx="2">
                    <c:v>Neurology</c:v>
                  </c:pt>
                  <c:pt idx="3">
                    <c:v>Cardiology</c:v>
                  </c:pt>
                  <c:pt idx="4">
                    <c:v>Radiology</c:v>
                  </c:pt>
                  <c:pt idx="5">
                    <c:v>Pediatrics</c:v>
                  </c:pt>
                </c:lvl>
                <c:lvl>
                  <c:pt idx="0">
                    <c:v>Dr. Ahmed</c:v>
                  </c:pt>
                  <c:pt idx="1">
                    <c:v>Dr. Ali</c:v>
                  </c:pt>
                  <c:pt idx="2">
                    <c:v>Dr. Fatima</c:v>
                  </c:pt>
                  <c:pt idx="3">
                    <c:v>Dr. Khan</c:v>
                  </c:pt>
                  <c:pt idx="4">
                    <c:v>Dr. Sara</c:v>
                  </c:pt>
                  <c:pt idx="5">
                    <c:v>Dr. Zain</c:v>
                  </c:pt>
                </c:lvl>
              </c:multiLvlStrCache>
            </c:multiLvlStrRef>
          </c:cat>
          <c:val>
            <c:numRef>
              <c:f>'Revenue by department'!$B$4:$B$16</c:f>
              <c:numCache>
                <c:formatCode>General</c:formatCode>
                <c:ptCount val="6"/>
                <c:pt idx="0">
                  <c:v>32700</c:v>
                </c:pt>
                <c:pt idx="1">
                  <c:v>25900</c:v>
                </c:pt>
                <c:pt idx="2">
                  <c:v>27800</c:v>
                </c:pt>
                <c:pt idx="3">
                  <c:v>46600</c:v>
                </c:pt>
                <c:pt idx="4">
                  <c:v>52200</c:v>
                </c:pt>
                <c:pt idx="5">
                  <c:v>36500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B-43DC-A749-83B37AF18E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36653967"/>
        <c:axId val="1936640527"/>
      </c:barChart>
      <c:catAx>
        <c:axId val="19366539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936640527"/>
        <c:crosses val="autoZero"/>
        <c:auto val="1"/>
        <c:lblAlgn val="ctr"/>
        <c:lblOffset val="100"/>
        <c:noMultiLvlLbl val="0"/>
      </c:catAx>
      <c:valAx>
        <c:axId val="19366405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9366539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[Hospital_Large_Project.xlsx]Montly trends!PivotTable3</c:name>
    <c:fmtId val="10"/>
  </c:pivotSource>
  <c:chart>
    <c:autoTitleDeleted val="1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 cmpd="sng" algn="ctr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34925" cap="rnd" cmpd="sng" algn="ctr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34925" cap="rnd" cmpd="sng" algn="ctr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5"/>
          <c:spPr>
            <a:solidFill>
              <a:schemeClr val="accent1"/>
            </a:solidFill>
            <a:ln w="22225">
              <a:solidFill>
                <a:schemeClr val="l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'Montly trends'!$B$3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'Montly trends'!$A$4:$A$6</c:f>
              <c:strCache>
                <c:ptCount val="2"/>
                <c:pt idx="0">
                  <c:v>Jun</c:v>
                </c:pt>
                <c:pt idx="1">
                  <c:v>Jul</c:v>
                </c:pt>
              </c:strCache>
            </c:strRef>
          </c:cat>
          <c:val>
            <c:numRef>
              <c:f>'Montly trends'!$B$4:$B$6</c:f>
              <c:numCache>
                <c:formatCode>General</c:formatCode>
                <c:ptCount val="2"/>
                <c:pt idx="0">
                  <c:v>46</c:v>
                </c:pt>
                <c:pt idx="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0C1-42CE-A9DA-B6F3EC1F0C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50000"/>
                  <a:lumOff val="50000"/>
                </a:schemeClr>
              </a:solidFill>
              <a:ln w="9525">
                <a:solidFill>
                  <a:schemeClr val="dk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1"/>
        <c:smooth val="0"/>
        <c:axId val="2021285695"/>
        <c:axId val="2021288095"/>
      </c:lineChart>
      <c:catAx>
        <c:axId val="202128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2021288095"/>
        <c:crosses val="autoZero"/>
        <c:auto val="1"/>
        <c:lblAlgn val="ctr"/>
        <c:lblOffset val="100"/>
        <c:noMultiLvlLbl val="0"/>
      </c:catAx>
      <c:valAx>
        <c:axId val="2021288095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02128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[Hospital_Large_Project.xlsx]count of patients per doctor!PivotTable2</c:name>
    <c:fmtId val="5"/>
  </c:pivotSource>
  <c:chart>
    <c:autoTitleDeleted val="1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marker>
          <c:symbol val="circle"/>
          <c:size val="6"/>
        </c:marke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2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3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3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4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4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5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5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6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6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xForSave val="1"/>
            </c:ext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  <c:dLbl>
          <c:idx val="0"/>
          <c:spPr>
            <a:solidFill>
              <a:schemeClr val="lt1">
                <a:alpha val="90000"/>
              </a:schemeClr>
            </a:solidFill>
            <a:ln w="12700" cap="flat" cmpd="sng" algn="ctr">
              <a:solidFill>
                <a:schemeClr val="accent1"/>
              </a:solidFill>
              <a:round/>
            </a:ln>
            <a:effectLst>
              <a:outerShdw blurRad="50800" dist="38100" dir="2700000" algn="tl" rotWithShape="0">
                <a:schemeClr val="accent1">
                  <a:lumMod val="75000"/>
                  <a:alpha val="40000"/>
                </a:scheme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in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'count of patients per doctor'!$B$3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EB3-426D-A32F-CC4F5A61A014}"/>
              </c:ext>
            </c:extLst>
          </c:dPt>
          <c:dPt>
            <c:idx val="1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EB3-426D-A32F-CC4F5A61A014}"/>
              </c:ext>
            </c:extLst>
          </c:dPt>
          <c:dPt>
            <c:idx val="2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EB3-426D-A32F-CC4F5A61A01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  <a:alpha val="90000"/>
                </a:schemeClr>
              </a:solidFill>
              <a:ln w="19050">
                <a:solidFill>
                  <a:schemeClr val="accent1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EB3-426D-A32F-CC4F5A61A014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alpha val="90000"/>
                </a:schemeClr>
              </a:solidFill>
              <a:ln w="19050">
                <a:solidFill>
                  <a:schemeClr val="accent3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EB3-426D-A32F-CC4F5A61A014}"/>
              </c:ext>
            </c:extLst>
          </c:dPt>
          <c:dPt>
            <c:idx val="5"/>
            <c:bubble3D val="0"/>
            <c:spPr>
              <a:solidFill>
                <a:schemeClr val="accent5">
                  <a:lumMod val="60000"/>
                  <a:alpha val="90000"/>
                </a:schemeClr>
              </a:solidFill>
              <a:ln w="19050">
                <a:solidFill>
                  <a:schemeClr val="accent5">
                    <a:lumMod val="60000"/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60000"/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60000"/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EB3-426D-A32F-CC4F5A61A014}"/>
              </c:ext>
            </c:extLst>
          </c:dPt>
          <c:dLbls>
            <c:dLbl>
              <c:idx val="0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/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2EB3-426D-A32F-CC4F5A61A014}"/>
                </c:ext>
              </c:extLst>
            </c:dLbl>
            <c:dLbl>
              <c:idx val="1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/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2EB3-426D-A32F-CC4F5A61A014}"/>
                </c:ext>
              </c:extLst>
            </c:dLbl>
            <c:dLbl>
              <c:idx val="2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/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2EB3-426D-A32F-CC4F5A61A014}"/>
                </c:ext>
              </c:extLst>
            </c:dLbl>
            <c:dLbl>
              <c:idx val="3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1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1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2EB3-426D-A32F-CC4F5A61A014}"/>
                </c:ext>
              </c:extLst>
            </c:dLbl>
            <c:dLbl>
              <c:idx val="4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3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3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3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2EB3-426D-A32F-CC4F5A61A014}"/>
                </c:ext>
              </c:extLst>
            </c:dLbl>
            <c:dLbl>
              <c:idx val="5"/>
              <c:spPr>
                <a:solidFill>
                  <a:schemeClr val="lt1">
                    <a:alpha val="90000"/>
                  </a:schemeClr>
                </a:solidFill>
                <a:ln w="12700" cap="flat" cmpd="sng" algn="ctr">
                  <a:solidFill>
                    <a:schemeClr val="accent5">
                      <a:lumMod val="60000"/>
                    </a:schemeClr>
                  </a:solidFill>
                  <a:round/>
                </a:ln>
                <a:effectLst>
                  <a:outerShdw blurRad="50800" dist="38100" dir="2700000" algn="tl" rotWithShape="0">
                    <a:schemeClr val="accent5">
                      <a:lumMod val="60000"/>
                      <a:lumMod val="75000"/>
                      <a:alpha val="40000"/>
                    </a:scheme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>
                          <a:lumMod val="60000"/>
                        </a:schemeClr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PK"/>
                </a:p>
              </c:txPr>
              <c:dLblPos val="in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2EB3-426D-A32F-CC4F5A61A014}"/>
                </c:ext>
              </c:extLst>
            </c:dLbl>
            <c:spPr>
              <a:solidFill>
                <a:srgbClr val="FFFFFF">
                  <a:alpha val="90000"/>
                </a:srgbClr>
              </a:solidFill>
              <a:ln w="12700" cap="flat" cmpd="sng" algn="ctr">
                <a:solidFill>
                  <a:srgbClr val="4285F4"/>
                </a:solidFill>
                <a:round/>
              </a:ln>
              <a:effectLst>
                <a:outerShdw blurRad="50800" dist="38100" dir="2700000" algn="tl" rotWithShape="0">
                  <a:srgbClr val="4285F4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in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'count of patients per doctor'!$A$4:$A$10</c:f>
              <c:strCache>
                <c:ptCount val="6"/>
                <c:pt idx="0">
                  <c:v>Dr. Ahmed</c:v>
                </c:pt>
                <c:pt idx="1">
                  <c:v>Dr. Ali</c:v>
                </c:pt>
                <c:pt idx="2">
                  <c:v>Dr. Fatima</c:v>
                </c:pt>
                <c:pt idx="3">
                  <c:v>Dr. Khan</c:v>
                </c:pt>
                <c:pt idx="4">
                  <c:v>Dr. Sara</c:v>
                </c:pt>
                <c:pt idx="5">
                  <c:v>Dr. Zain</c:v>
                </c:pt>
              </c:strCache>
            </c:strRef>
          </c:cat>
          <c:val>
            <c:numRef>
              <c:f>'count of patients per doctor'!$B$4:$B$10</c:f>
              <c:numCache>
                <c:formatCode>General</c:formatCode>
                <c:ptCount val="6"/>
                <c:pt idx="0">
                  <c:v>15</c:v>
                </c:pt>
                <c:pt idx="1">
                  <c:v>15</c:v>
                </c:pt>
                <c:pt idx="2">
                  <c:v>12</c:v>
                </c:pt>
                <c:pt idx="3">
                  <c:v>21</c:v>
                </c:pt>
                <c:pt idx="4">
                  <c:v>21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EB3-426D-A32F-CC4F5A61A01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[Hospital_Large_Project.xlsx]common treament !PivotTable5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PK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'common treament 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'common treament '!$A$4:$A$14</c:f>
              <c:strCache>
                <c:ptCount val="10"/>
                <c:pt idx="0">
                  <c:v>Blood Test</c:v>
                </c:pt>
                <c:pt idx="1">
                  <c:v>Bone Fracture</c:v>
                </c:pt>
                <c:pt idx="2">
                  <c:v>X-Ray</c:v>
                </c:pt>
                <c:pt idx="3">
                  <c:v>CT Scan</c:v>
                </c:pt>
                <c:pt idx="4">
                  <c:v>ECG &amp; Heart Monitoring</c:v>
                </c:pt>
                <c:pt idx="5">
                  <c:v>Skin Allergy Treatment</c:v>
                </c:pt>
                <c:pt idx="6">
                  <c:v>Skin Biopsy</c:v>
                </c:pt>
                <c:pt idx="7">
                  <c:v>Heart Surgery</c:v>
                </c:pt>
                <c:pt idx="8">
                  <c:v>Brain MRI</c:v>
                </c:pt>
                <c:pt idx="9">
                  <c:v>Child Vaccination</c:v>
                </c:pt>
              </c:strCache>
            </c:strRef>
          </c:cat>
          <c:val>
            <c:numRef>
              <c:f>'common treament '!$B$4:$B$14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9</c:v>
                </c:pt>
                <c:pt idx="5">
                  <c:v>10</c:v>
                </c:pt>
                <c:pt idx="6">
                  <c:v>11</c:v>
                </c:pt>
                <c:pt idx="7">
                  <c:v>13</c:v>
                </c:pt>
                <c:pt idx="8">
                  <c:v>15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D9-4671-A726-82C3336C53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8450639"/>
        <c:axId val="168465519"/>
      </c:barChart>
      <c:catAx>
        <c:axId val="16845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68465519"/>
        <c:crosses val="autoZero"/>
        <c:auto val="1"/>
        <c:lblAlgn val="ctr"/>
        <c:lblOffset val="100"/>
        <c:noMultiLvlLbl val="0"/>
      </c:catAx>
      <c:valAx>
        <c:axId val="1684655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168450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00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ee6ca3c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ee6ca3c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ee6ca3cf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ee6ca3cf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ee6ca3cf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ee6ca3cf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ee6ca3cfc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ee6ca3cfc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7885" y="2022088"/>
            <a:ext cx="8520600" cy="7230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5">
                    <a:lumMod val="75000"/>
                  </a:schemeClr>
                </a:solidFill>
              </a:rPr>
              <a:t>Exploring Hospital Patients Data</a:t>
            </a:r>
            <a:endParaRPr sz="3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AD4E8C-3018-EDEB-7E02-A299C18D3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13887" y="1456164"/>
            <a:ext cx="608371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Why are visits highest in a particular month?</a:t>
            </a:r>
            <a:b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Which department or doctor handled most visits?</a:t>
            </a:r>
            <a:br>
              <a:rPr kumimoji="0" lang="en-US" altLang="en-PK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What were the most common treatments?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503B-09D4-775C-30B0-39E9FB80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Total Revenue by Department &amp; Doctor :</a:t>
            </a:r>
            <a:endParaRPr lang="en-PK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27EBB-4B6C-A827-A1CD-55A7170B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45581"/>
            <a:ext cx="3271559" cy="289619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 revenue generated by Radiology Department</a:t>
            </a:r>
          </a:p>
          <a:p>
            <a:endParaRPr lang="en-US" dirty="0"/>
          </a:p>
          <a:p>
            <a:r>
              <a:rPr lang="en-US" dirty="0"/>
              <a:t>And Least revenue generated by Orthopedics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Top revenue generated by Dr.Sara from Radiology Department</a:t>
            </a:r>
            <a:endParaRPr lang="en-PK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8EF882D-59FD-9A21-2AD6-A9275CBBC5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1481051"/>
              </p:ext>
            </p:extLst>
          </p:nvPr>
        </p:nvGraphicFramePr>
        <p:xfrm>
          <a:off x="4095472" y="1215981"/>
          <a:ext cx="4468665" cy="3025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074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PK" altLang="en-PK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Why are visits highest in a particular month?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699" y="1375499"/>
            <a:ext cx="3732477" cy="31147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Since July is the only month in our data it make sense that all visits happened in June.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Based on the available data for July visits were highest in July because high patient volume in the cardiology department and the top 2 doctors handled the most patients. This suggested that the services provided by this department and doctors were in higher demand during this month.</a:t>
            </a:r>
            <a:endParaRPr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925485C-1C29-0C27-9020-8D60AA3390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7633706"/>
              </p:ext>
            </p:extLst>
          </p:nvPr>
        </p:nvGraphicFramePr>
        <p:xfrm>
          <a:off x="4571999" y="1784015"/>
          <a:ext cx="4192859" cy="24311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415778" y="64199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PK" altLang="en-PK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Which department or doctor handled most visits?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624468" y="1672682"/>
            <a:ext cx="3404840" cy="29959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 Cardiology department handled the most visits and there are 2 doctors Dr.Khan and Dr.Sara handled the most visited Patients.</a:t>
            </a:r>
            <a:endParaRPr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5DED732-6F2D-36EC-7911-C7E15DB276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698963"/>
              </p:ext>
            </p:extLst>
          </p:nvPr>
        </p:nvGraphicFramePr>
        <p:xfrm>
          <a:off x="4196576" y="139761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8D9A-E86E-395F-803E-433A2214D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altLang="en-PK" sz="2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What were the most common treatments?</a:t>
            </a:r>
            <a:endParaRPr lang="en-PK" sz="2000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60A5B0F-CEFC-B837-FCEA-1B242507D8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39354"/>
              </p:ext>
            </p:extLst>
          </p:nvPr>
        </p:nvGraphicFramePr>
        <p:xfrm>
          <a:off x="4141354" y="143060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59C41A6E-D447-8193-F255-76E4E3857470}"/>
              </a:ext>
            </a:extLst>
          </p:cNvPr>
          <p:cNvSpPr txBox="1">
            <a:spLocks/>
          </p:cNvSpPr>
          <p:nvPr/>
        </p:nvSpPr>
        <p:spPr>
          <a:xfrm>
            <a:off x="311700" y="1739589"/>
            <a:ext cx="3453696" cy="1256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en-PK" sz="1800" dirty="0">
                <a:solidFill>
                  <a:schemeClr val="dk2"/>
                </a:solidFill>
              </a:rPr>
              <a:t>The most common treatment are Brain MRI and Child Vaccination</a:t>
            </a:r>
            <a:endParaRPr lang="en-PK" sz="18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12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75000"/>
                  </a:schemeClr>
                </a:solidFill>
              </a:rPr>
              <a:t>Recommendation: </a:t>
            </a:r>
            <a:endParaRPr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b="1" dirty="0"/>
              <a:t>Allocate More Resources to Cardiology:</a:t>
            </a:r>
            <a:br>
              <a:rPr lang="en-US" sz="1200" dirty="0"/>
            </a:br>
            <a:r>
              <a:rPr lang="en-US" sz="1200" dirty="0"/>
              <a:t>Since Cardiology had the highest number of visits, ensure </a:t>
            </a:r>
            <a:r>
              <a:rPr lang="en-US" sz="1200" b="1" dirty="0"/>
              <a:t>staff, equipment, and time slots</a:t>
            </a:r>
            <a:r>
              <a:rPr lang="en-US" sz="1200" dirty="0"/>
              <a:t> are optimized to handle high patient volume.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b="1" dirty="0"/>
              <a:t>Recognize and Retain Top Doctors:</a:t>
            </a:r>
            <a:br>
              <a:rPr lang="en-US" sz="1200" dirty="0"/>
            </a:br>
            <a:r>
              <a:rPr lang="en-US" sz="1200" dirty="0"/>
              <a:t>Doctors like </a:t>
            </a:r>
            <a:r>
              <a:rPr lang="en-US" sz="1200" b="1" dirty="0"/>
              <a:t>Dr. Khan</a:t>
            </a:r>
            <a:r>
              <a:rPr lang="en-US" sz="1200" dirty="0"/>
              <a:t> and </a:t>
            </a:r>
            <a:r>
              <a:rPr lang="en-US" sz="1200" b="1" dirty="0"/>
              <a:t>Dr. Sara</a:t>
            </a:r>
            <a:r>
              <a:rPr lang="en-US" sz="1200" dirty="0"/>
              <a:t> should be appreciated and retained, as they significantly impact patient traffic and satisfy.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b="1" dirty="0"/>
              <a:t>Expand Popular Treatments:</a:t>
            </a:r>
            <a:br>
              <a:rPr lang="en-US" sz="1200" dirty="0"/>
            </a:br>
            <a:r>
              <a:rPr lang="en-US" sz="1200" dirty="0"/>
              <a:t>Focus on improving and promoting high-demand treatments like </a:t>
            </a:r>
            <a:r>
              <a:rPr lang="en-US" sz="1200" b="1" dirty="0"/>
              <a:t>Brain MRI</a:t>
            </a:r>
            <a:r>
              <a:rPr lang="en-US" sz="1200" dirty="0"/>
              <a:t> and </a:t>
            </a:r>
            <a:r>
              <a:rPr lang="en-US" sz="1200" b="1" dirty="0"/>
              <a:t>Child Vaccination</a:t>
            </a:r>
            <a:r>
              <a:rPr lang="en-US" sz="1200" dirty="0"/>
              <a:t>. 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 b="1" dirty="0"/>
              <a:t>Boost Performance in Low-Revenue Departments:</a:t>
            </a:r>
            <a:br>
              <a:rPr lang="en-US" sz="1200" dirty="0"/>
            </a:br>
            <a:r>
              <a:rPr lang="en-US" sz="1200" dirty="0"/>
              <a:t>Investigate why </a:t>
            </a:r>
            <a:r>
              <a:rPr lang="en-US" sz="1200" b="1" dirty="0"/>
              <a:t>Orthopedics</a:t>
            </a:r>
            <a:r>
              <a:rPr lang="en-US" sz="1200" dirty="0"/>
              <a:t> has low revenue. Consider </a:t>
            </a:r>
            <a:r>
              <a:rPr lang="en-US" sz="1200" b="1" dirty="0"/>
              <a:t>marketing efforts, service improvement</a:t>
            </a:r>
            <a:r>
              <a:rPr lang="en-US" sz="1200" dirty="0"/>
              <a:t>, or </a:t>
            </a:r>
            <a:r>
              <a:rPr lang="en-US" sz="1200" b="1" dirty="0"/>
              <a:t>staff training</a:t>
            </a:r>
            <a:r>
              <a:rPr lang="en-US" sz="1200" dirty="0"/>
              <a:t> to increase its performance.</a:t>
            </a:r>
            <a:endParaRPr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548C-4C5A-4CFB-B2D6-D2AAD145B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73" y="1999050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Thanks😊</a:t>
            </a:r>
            <a:endParaRPr lang="en-PK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9930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319</Words>
  <Application>Microsoft Office PowerPoint</Application>
  <PresentationFormat>On-screen Show (16:9)</PresentationFormat>
  <Paragraphs>29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Wingdings</vt:lpstr>
      <vt:lpstr>Simple Light</vt:lpstr>
      <vt:lpstr>Exploring Hospital Patients Data</vt:lpstr>
      <vt:lpstr>Why are visits highest in a particular month?  Which department or doctor handled most visits?  What were the most common treatments?</vt:lpstr>
      <vt:lpstr>Total Revenue by Department &amp; Doctor :</vt:lpstr>
      <vt:lpstr>Why are visits highest in a particular month?</vt:lpstr>
      <vt:lpstr>Which department or doctor handled most visits?</vt:lpstr>
      <vt:lpstr>What were the most common treatments?</vt:lpstr>
      <vt:lpstr>Recommendation: </vt:lpstr>
      <vt:lpstr>Thanks😊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hasnain zahoor</cp:lastModifiedBy>
  <cp:revision>27</cp:revision>
  <dcterms:modified xsi:type="dcterms:W3CDTF">2025-07-20T14:14:46Z</dcterms:modified>
</cp:coreProperties>
</file>