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4" r:id="rId4"/>
    <p:sldId id="258" r:id="rId5"/>
    <p:sldId id="261" r:id="rId6"/>
    <p:sldId id="260" r:id="rId7"/>
    <p:sldId id="273" r:id="rId8"/>
    <p:sldId id="259" r:id="rId9"/>
    <p:sldId id="262" r:id="rId10"/>
    <p:sldId id="270" r:id="rId11"/>
    <p:sldId id="265" r:id="rId12"/>
    <p:sldId id="266" r:id="rId13"/>
    <p:sldId id="267" r:id="rId14"/>
    <p:sldId id="271" r:id="rId15"/>
    <p:sldId id="272" r:id="rId16"/>
    <p:sldId id="268" r:id="rId17"/>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98" autoAdjust="0"/>
    <p:restoredTop sz="94660"/>
  </p:normalViewPr>
  <p:slideViewPr>
    <p:cSldViewPr snapToGrid="0">
      <p:cViewPr varScale="1">
        <p:scale>
          <a:sx n="78" d="100"/>
          <a:sy n="78" d="100"/>
        </p:scale>
        <p:origin x="93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4F98E5-645E-4CD7-B88E-ED5C74A6923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B84A223-9A63-46E6-912E-417CE4B2CC46}">
      <dgm:prSet custT="1"/>
      <dgm:spPr/>
      <dgm:t>
        <a:bodyPr/>
        <a:lstStyle/>
        <a:p>
          <a:pPr>
            <a:lnSpc>
              <a:spcPct val="100000"/>
            </a:lnSpc>
          </a:pPr>
          <a:r>
            <a:rPr lang="en-US" sz="1600" b="1" dirty="0">
              <a:latin typeface="Calibri" panose="020F0502020204030204" pitchFamily="34" charset="0"/>
              <a:ea typeface="Calibri" panose="020F0502020204030204" pitchFamily="34" charset="0"/>
              <a:cs typeface="Calibri" panose="020F0502020204030204" pitchFamily="34" charset="0"/>
            </a:rPr>
            <a:t>In the Walmart dataset, we need to do a comparison analysis to identify which specific store or department is performing best in terms of sales, and where improvement is needed.</a:t>
          </a:r>
        </a:p>
        <a:p>
          <a:pPr>
            <a:lnSpc>
              <a:spcPct val="100000"/>
            </a:lnSpc>
          </a:pPr>
          <a:r>
            <a:rPr lang="en-US" sz="1600" b="1" dirty="0">
              <a:latin typeface="Calibri" panose="020F0502020204030204" pitchFamily="34" charset="0"/>
              <a:ea typeface="Calibri" panose="020F0502020204030204" pitchFamily="34" charset="0"/>
              <a:cs typeface="Calibri" panose="020F0502020204030204" pitchFamily="34" charset="0"/>
            </a:rPr>
            <a:t>We will use descriptive statistics to know the rationale why our sales are dropping in some stores and why sales are not consistent.</a:t>
          </a:r>
        </a:p>
      </dgm:t>
    </dgm:pt>
    <dgm:pt modelId="{F039127C-C7BB-4D56-918A-95D1BB518626}" type="parTrans" cxnId="{F41BA10E-06CE-4C90-BFF2-73F289C1533F}">
      <dgm:prSet/>
      <dgm:spPr/>
      <dgm:t>
        <a:bodyPr/>
        <a:lstStyle/>
        <a:p>
          <a:endParaRPr lang="en-US"/>
        </a:p>
      </dgm:t>
    </dgm:pt>
    <dgm:pt modelId="{EA918056-295B-4E14-8304-0DFFE1E9BA16}" type="sibTrans" cxnId="{F41BA10E-06CE-4C90-BFF2-73F289C1533F}">
      <dgm:prSet/>
      <dgm:spPr/>
      <dgm:t>
        <a:bodyPr/>
        <a:lstStyle/>
        <a:p>
          <a:endParaRPr lang="en-US"/>
        </a:p>
      </dgm:t>
    </dgm:pt>
    <dgm:pt modelId="{758187DC-5E36-469C-BACF-F8382BCC7392}">
      <dgm:prSet custT="1"/>
      <dgm:spPr/>
      <dgm:t>
        <a:bodyPr/>
        <a:lstStyle/>
        <a:p>
          <a:pPr>
            <a:lnSpc>
              <a:spcPct val="100000"/>
            </a:lnSpc>
          </a:pPr>
          <a:r>
            <a:rPr lang="en-US" sz="1800" b="0" dirty="0">
              <a:latin typeface="Calibri" panose="020F0502020204030204" pitchFamily="34" charset="0"/>
              <a:ea typeface="Calibri" panose="020F0502020204030204" pitchFamily="34" charset="0"/>
              <a:cs typeface="Calibri" panose="020F0502020204030204" pitchFamily="34" charset="0"/>
            </a:rPr>
            <a:t>If we go deeper into the analysis, we can also perform time series analysis. For example, we can check at which time of the day the store performs best and on which day it generates more revenue. Based on this analysis, we can provide recommendations to Walmart to enhance promotions on specific days.</a:t>
          </a:r>
        </a:p>
      </dgm:t>
    </dgm:pt>
    <dgm:pt modelId="{B2D1BB75-FCED-4F27-91B5-3B71F0BB6BAA}" type="parTrans" cxnId="{EADFFD06-93FF-4109-9AE0-2DE9E6A0BCB8}">
      <dgm:prSet/>
      <dgm:spPr/>
      <dgm:t>
        <a:bodyPr/>
        <a:lstStyle/>
        <a:p>
          <a:endParaRPr lang="en-US"/>
        </a:p>
      </dgm:t>
    </dgm:pt>
    <dgm:pt modelId="{BEA5A616-0C97-4FB5-A196-7A6F5451C238}" type="sibTrans" cxnId="{EADFFD06-93FF-4109-9AE0-2DE9E6A0BCB8}">
      <dgm:prSet/>
      <dgm:spPr/>
      <dgm:t>
        <a:bodyPr/>
        <a:lstStyle/>
        <a:p>
          <a:endParaRPr lang="en-US"/>
        </a:p>
      </dgm:t>
    </dgm:pt>
    <dgm:pt modelId="{B41DD603-BF7A-4688-8F66-4CC7D7103B1A}" type="pres">
      <dgm:prSet presAssocID="{4C4F98E5-645E-4CD7-B88E-ED5C74A69235}" presName="root" presStyleCnt="0">
        <dgm:presLayoutVars>
          <dgm:dir/>
          <dgm:resizeHandles val="exact"/>
        </dgm:presLayoutVars>
      </dgm:prSet>
      <dgm:spPr/>
    </dgm:pt>
    <dgm:pt modelId="{D952C28E-798E-4009-9D5E-084594485BBA}" type="pres">
      <dgm:prSet presAssocID="{DB84A223-9A63-46E6-912E-417CE4B2CC46}" presName="compNode" presStyleCnt="0"/>
      <dgm:spPr/>
    </dgm:pt>
    <dgm:pt modelId="{91B03B82-7185-4733-9CE2-5395569BFC39}" type="pres">
      <dgm:prSet presAssocID="{DB84A223-9A63-46E6-912E-417CE4B2CC46}" presName="bgRect" presStyleLbl="bgShp" presStyleIdx="0" presStyleCnt="2" custLinFactNeighborX="-58" custLinFactNeighborY="3009"/>
      <dgm:spPr/>
    </dgm:pt>
    <dgm:pt modelId="{C95CE75C-ABB2-447D-8030-ABA9E51184F4}" type="pres">
      <dgm:prSet presAssocID="{DB84A223-9A63-46E6-912E-417CE4B2CC4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29EA259E-6744-41E8-A2F8-B7239181D0B8}" type="pres">
      <dgm:prSet presAssocID="{DB84A223-9A63-46E6-912E-417CE4B2CC46}" presName="spaceRect" presStyleCnt="0"/>
      <dgm:spPr/>
    </dgm:pt>
    <dgm:pt modelId="{4C3736E5-5F80-48A0-9772-652387325F00}" type="pres">
      <dgm:prSet presAssocID="{DB84A223-9A63-46E6-912E-417CE4B2CC46}" presName="parTx" presStyleLbl="revTx" presStyleIdx="0" presStyleCnt="2">
        <dgm:presLayoutVars>
          <dgm:chMax val="0"/>
          <dgm:chPref val="0"/>
        </dgm:presLayoutVars>
      </dgm:prSet>
      <dgm:spPr/>
    </dgm:pt>
    <dgm:pt modelId="{CC4EE9D7-A6CF-4001-9FF2-01D43ADBAEC2}" type="pres">
      <dgm:prSet presAssocID="{EA918056-295B-4E14-8304-0DFFE1E9BA16}" presName="sibTrans" presStyleCnt="0"/>
      <dgm:spPr/>
    </dgm:pt>
    <dgm:pt modelId="{01F55D03-09DC-48BB-B17C-42D09FB6EE88}" type="pres">
      <dgm:prSet presAssocID="{758187DC-5E36-469C-BACF-F8382BCC7392}" presName="compNode" presStyleCnt="0"/>
      <dgm:spPr/>
    </dgm:pt>
    <dgm:pt modelId="{349EFA82-F5D2-4CEE-ABC8-AC0105BCD7DD}" type="pres">
      <dgm:prSet presAssocID="{758187DC-5E36-469C-BACF-F8382BCC7392}" presName="bgRect" presStyleLbl="bgShp" presStyleIdx="1" presStyleCnt="2"/>
      <dgm:spPr/>
    </dgm:pt>
    <dgm:pt modelId="{2CD85042-D644-4513-8C52-E2F15241BFC7}" type="pres">
      <dgm:prSet presAssocID="{758187DC-5E36-469C-BACF-F8382BCC739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52CD8F1A-CA1B-4C9D-97F2-98D6EF2CBDFD}" type="pres">
      <dgm:prSet presAssocID="{758187DC-5E36-469C-BACF-F8382BCC7392}" presName="spaceRect" presStyleCnt="0"/>
      <dgm:spPr/>
    </dgm:pt>
    <dgm:pt modelId="{A52F97EC-5151-4EEE-B536-3A0A7BE261F2}" type="pres">
      <dgm:prSet presAssocID="{758187DC-5E36-469C-BACF-F8382BCC7392}" presName="parTx" presStyleLbl="revTx" presStyleIdx="1" presStyleCnt="2">
        <dgm:presLayoutVars>
          <dgm:chMax val="0"/>
          <dgm:chPref val="0"/>
        </dgm:presLayoutVars>
      </dgm:prSet>
      <dgm:spPr/>
    </dgm:pt>
  </dgm:ptLst>
  <dgm:cxnLst>
    <dgm:cxn modelId="{A0DB5902-EB39-4F29-BED5-BE457E405078}" type="presOf" srcId="{DB84A223-9A63-46E6-912E-417CE4B2CC46}" destId="{4C3736E5-5F80-48A0-9772-652387325F00}" srcOrd="0" destOrd="0" presId="urn:microsoft.com/office/officeart/2018/2/layout/IconVerticalSolidList"/>
    <dgm:cxn modelId="{EADFFD06-93FF-4109-9AE0-2DE9E6A0BCB8}" srcId="{4C4F98E5-645E-4CD7-B88E-ED5C74A69235}" destId="{758187DC-5E36-469C-BACF-F8382BCC7392}" srcOrd="1" destOrd="0" parTransId="{B2D1BB75-FCED-4F27-91B5-3B71F0BB6BAA}" sibTransId="{BEA5A616-0C97-4FB5-A196-7A6F5451C238}"/>
    <dgm:cxn modelId="{F41BA10E-06CE-4C90-BFF2-73F289C1533F}" srcId="{4C4F98E5-645E-4CD7-B88E-ED5C74A69235}" destId="{DB84A223-9A63-46E6-912E-417CE4B2CC46}" srcOrd="0" destOrd="0" parTransId="{F039127C-C7BB-4D56-918A-95D1BB518626}" sibTransId="{EA918056-295B-4E14-8304-0DFFE1E9BA16}"/>
    <dgm:cxn modelId="{F9EFE384-AEBA-42C1-BF86-C737AE9C90C3}" type="presOf" srcId="{4C4F98E5-645E-4CD7-B88E-ED5C74A69235}" destId="{B41DD603-BF7A-4688-8F66-4CC7D7103B1A}" srcOrd="0" destOrd="0" presId="urn:microsoft.com/office/officeart/2018/2/layout/IconVerticalSolidList"/>
    <dgm:cxn modelId="{76AA1F93-8763-46EA-8F0B-E5E8D0383189}" type="presOf" srcId="{758187DC-5E36-469C-BACF-F8382BCC7392}" destId="{A52F97EC-5151-4EEE-B536-3A0A7BE261F2}" srcOrd="0" destOrd="0" presId="urn:microsoft.com/office/officeart/2018/2/layout/IconVerticalSolidList"/>
    <dgm:cxn modelId="{6BF72B35-4A28-45BB-9989-9402B5DEBAF4}" type="presParOf" srcId="{B41DD603-BF7A-4688-8F66-4CC7D7103B1A}" destId="{D952C28E-798E-4009-9D5E-084594485BBA}" srcOrd="0" destOrd="0" presId="urn:microsoft.com/office/officeart/2018/2/layout/IconVerticalSolidList"/>
    <dgm:cxn modelId="{45EC2B24-7915-46AE-8161-88E358B0C49B}" type="presParOf" srcId="{D952C28E-798E-4009-9D5E-084594485BBA}" destId="{91B03B82-7185-4733-9CE2-5395569BFC39}" srcOrd="0" destOrd="0" presId="urn:microsoft.com/office/officeart/2018/2/layout/IconVerticalSolidList"/>
    <dgm:cxn modelId="{A780F66E-C224-4BFB-B3CC-74A3528E3D37}" type="presParOf" srcId="{D952C28E-798E-4009-9D5E-084594485BBA}" destId="{C95CE75C-ABB2-447D-8030-ABA9E51184F4}" srcOrd="1" destOrd="0" presId="urn:microsoft.com/office/officeart/2018/2/layout/IconVerticalSolidList"/>
    <dgm:cxn modelId="{1DBBBBEA-A59F-4F35-87B2-BE4FB6EAB909}" type="presParOf" srcId="{D952C28E-798E-4009-9D5E-084594485BBA}" destId="{29EA259E-6744-41E8-A2F8-B7239181D0B8}" srcOrd="2" destOrd="0" presId="urn:microsoft.com/office/officeart/2018/2/layout/IconVerticalSolidList"/>
    <dgm:cxn modelId="{A32D0FE2-D6A5-4C1D-AE42-5CC0B9187263}" type="presParOf" srcId="{D952C28E-798E-4009-9D5E-084594485BBA}" destId="{4C3736E5-5F80-48A0-9772-652387325F00}" srcOrd="3" destOrd="0" presId="urn:microsoft.com/office/officeart/2018/2/layout/IconVerticalSolidList"/>
    <dgm:cxn modelId="{3DE843CD-109F-445E-9C8B-70E37101084B}" type="presParOf" srcId="{B41DD603-BF7A-4688-8F66-4CC7D7103B1A}" destId="{CC4EE9D7-A6CF-4001-9FF2-01D43ADBAEC2}" srcOrd="1" destOrd="0" presId="urn:microsoft.com/office/officeart/2018/2/layout/IconVerticalSolidList"/>
    <dgm:cxn modelId="{C136E42C-677B-4284-8803-EEA058AF6906}" type="presParOf" srcId="{B41DD603-BF7A-4688-8F66-4CC7D7103B1A}" destId="{01F55D03-09DC-48BB-B17C-42D09FB6EE88}" srcOrd="2" destOrd="0" presId="urn:microsoft.com/office/officeart/2018/2/layout/IconVerticalSolidList"/>
    <dgm:cxn modelId="{C834663B-22BD-41D0-A910-B5B2BCDF5FD3}" type="presParOf" srcId="{01F55D03-09DC-48BB-B17C-42D09FB6EE88}" destId="{349EFA82-F5D2-4CEE-ABC8-AC0105BCD7DD}" srcOrd="0" destOrd="0" presId="urn:microsoft.com/office/officeart/2018/2/layout/IconVerticalSolidList"/>
    <dgm:cxn modelId="{7CE2EE1C-3850-49EE-A457-B3329769BCB3}" type="presParOf" srcId="{01F55D03-09DC-48BB-B17C-42D09FB6EE88}" destId="{2CD85042-D644-4513-8C52-E2F15241BFC7}" srcOrd="1" destOrd="0" presId="urn:microsoft.com/office/officeart/2018/2/layout/IconVerticalSolidList"/>
    <dgm:cxn modelId="{BF34046B-365C-4E83-8464-EB1A8BB95127}" type="presParOf" srcId="{01F55D03-09DC-48BB-B17C-42D09FB6EE88}" destId="{52CD8F1A-CA1B-4C9D-97F2-98D6EF2CBDFD}" srcOrd="2" destOrd="0" presId="urn:microsoft.com/office/officeart/2018/2/layout/IconVerticalSolidList"/>
    <dgm:cxn modelId="{DD1B200A-578C-435C-B685-9E4412DA78D4}" type="presParOf" srcId="{01F55D03-09DC-48BB-B17C-42D09FB6EE88}" destId="{A52F97EC-5151-4EEE-B536-3A0A7BE261F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FB1A9B-3897-43A9-8631-7C11D2BBD072}"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38131C73-A364-453D-AD7C-5DDE67D654B4}">
      <dgm:prSet/>
      <dgm:spPr/>
      <dgm:t>
        <a:bodyPr/>
        <a:lstStyle/>
        <a:p>
          <a:pPr>
            <a:lnSpc>
              <a:spcPct val="100000"/>
            </a:lnSpc>
          </a:pPr>
          <a:r>
            <a:rPr lang="en-US" dirty="0"/>
            <a:t>So far what I have observe after going through all the Data analytics pipelines is  </a:t>
          </a:r>
          <a:r>
            <a:rPr lang="en-US" b="1" dirty="0"/>
            <a:t>the data analytics pipeline is highly sensitive.</a:t>
          </a:r>
        </a:p>
      </dgm:t>
    </dgm:pt>
    <dgm:pt modelId="{596DF5EB-FFDF-4F22-A30A-5E67F8F20F34}" type="parTrans" cxnId="{CB085F71-AAA3-4CDC-B856-031C8F713A96}">
      <dgm:prSet/>
      <dgm:spPr/>
      <dgm:t>
        <a:bodyPr/>
        <a:lstStyle/>
        <a:p>
          <a:endParaRPr lang="en-US"/>
        </a:p>
      </dgm:t>
    </dgm:pt>
    <dgm:pt modelId="{89B9E99F-32F6-43D7-8B71-64DB019A4204}" type="sibTrans" cxnId="{CB085F71-AAA3-4CDC-B856-031C8F713A96}">
      <dgm:prSet/>
      <dgm:spPr/>
      <dgm:t>
        <a:bodyPr/>
        <a:lstStyle/>
        <a:p>
          <a:pPr>
            <a:lnSpc>
              <a:spcPct val="100000"/>
            </a:lnSpc>
          </a:pPr>
          <a:endParaRPr lang="en-US"/>
        </a:p>
      </dgm:t>
    </dgm:pt>
    <dgm:pt modelId="{65044E15-84C2-4350-A2E2-050B13707E82}">
      <dgm:prSet/>
      <dgm:spPr/>
      <dgm:t>
        <a:bodyPr/>
        <a:lstStyle/>
        <a:p>
          <a:pPr>
            <a:lnSpc>
              <a:spcPct val="100000"/>
            </a:lnSpc>
          </a:pPr>
          <a:r>
            <a:rPr lang="en-US"/>
            <a:t>A mistake in the </a:t>
          </a:r>
          <a:r>
            <a:rPr lang="en-US" b="1"/>
            <a:t>early stages</a:t>
          </a:r>
          <a:r>
            <a:rPr lang="en-US"/>
            <a:t> (like misunderstanding the business question or having poor-quality data) can affect all subsequent analysis and lead to wrong conclusions.</a:t>
          </a:r>
        </a:p>
      </dgm:t>
    </dgm:pt>
    <dgm:pt modelId="{58134E36-B201-450D-A96F-73A6DC8A3DE5}" type="parTrans" cxnId="{628986B7-303A-49AE-B736-7338E4AB76DB}">
      <dgm:prSet/>
      <dgm:spPr/>
      <dgm:t>
        <a:bodyPr/>
        <a:lstStyle/>
        <a:p>
          <a:endParaRPr lang="en-US"/>
        </a:p>
      </dgm:t>
    </dgm:pt>
    <dgm:pt modelId="{8BC7DE26-EC38-47C4-9B36-AE99C33969D5}" type="sibTrans" cxnId="{628986B7-303A-49AE-B736-7338E4AB76DB}">
      <dgm:prSet/>
      <dgm:spPr/>
      <dgm:t>
        <a:bodyPr/>
        <a:lstStyle/>
        <a:p>
          <a:pPr>
            <a:lnSpc>
              <a:spcPct val="100000"/>
            </a:lnSpc>
          </a:pPr>
          <a:endParaRPr lang="en-US"/>
        </a:p>
      </dgm:t>
    </dgm:pt>
    <dgm:pt modelId="{F1D2D50A-4BAE-427F-A1A6-78012FB455CC}">
      <dgm:prSet/>
      <dgm:spPr/>
      <dgm:t>
        <a:bodyPr/>
        <a:lstStyle/>
        <a:p>
          <a:pPr>
            <a:lnSpc>
              <a:spcPct val="100000"/>
            </a:lnSpc>
          </a:pPr>
          <a:r>
            <a:rPr lang="en-US" dirty="0"/>
            <a:t>Mistakes in </a:t>
          </a:r>
          <a:r>
            <a:rPr lang="en-US" b="1" dirty="0"/>
            <a:t>middle stages</a:t>
          </a:r>
          <a:r>
            <a:rPr lang="en-US" dirty="0"/>
            <a:t> (like cleaning or analyzing data incorrectly) will also impact final insights and decisions.</a:t>
          </a:r>
        </a:p>
      </dgm:t>
    </dgm:pt>
    <dgm:pt modelId="{A09FD0F4-69CD-4D99-A426-06FB1893C15E}" type="parTrans" cxnId="{0F2E8E68-91F8-44F3-BDD4-1362C2E00F1F}">
      <dgm:prSet/>
      <dgm:spPr/>
      <dgm:t>
        <a:bodyPr/>
        <a:lstStyle/>
        <a:p>
          <a:endParaRPr lang="en-US"/>
        </a:p>
      </dgm:t>
    </dgm:pt>
    <dgm:pt modelId="{36FB99F9-930B-4308-A881-05E340EF4B00}" type="sibTrans" cxnId="{0F2E8E68-91F8-44F3-BDD4-1362C2E00F1F}">
      <dgm:prSet/>
      <dgm:spPr/>
      <dgm:t>
        <a:bodyPr/>
        <a:lstStyle/>
        <a:p>
          <a:pPr>
            <a:lnSpc>
              <a:spcPct val="100000"/>
            </a:lnSpc>
          </a:pPr>
          <a:endParaRPr lang="en-US"/>
        </a:p>
      </dgm:t>
    </dgm:pt>
    <dgm:pt modelId="{F7B53F20-751C-41CF-A076-F325E1600182}">
      <dgm:prSet/>
      <dgm:spPr/>
      <dgm:t>
        <a:bodyPr/>
        <a:lstStyle/>
        <a:p>
          <a:pPr>
            <a:lnSpc>
              <a:spcPct val="100000"/>
            </a:lnSpc>
          </a:pPr>
          <a:r>
            <a:rPr lang="en-US" dirty="0"/>
            <a:t>That’s why accuracy and structure are critical at every stage.</a:t>
          </a:r>
        </a:p>
      </dgm:t>
    </dgm:pt>
    <dgm:pt modelId="{E9B5FAE2-4FF6-493D-9D94-8569BBFA3678}" type="parTrans" cxnId="{889ACFEC-066B-4A26-BF05-4B66FCB6C084}">
      <dgm:prSet/>
      <dgm:spPr/>
      <dgm:t>
        <a:bodyPr/>
        <a:lstStyle/>
        <a:p>
          <a:endParaRPr lang="en-US"/>
        </a:p>
      </dgm:t>
    </dgm:pt>
    <dgm:pt modelId="{B38F0253-E1A2-4D16-98A2-B5BD5F8444F9}" type="sibTrans" cxnId="{889ACFEC-066B-4A26-BF05-4B66FCB6C084}">
      <dgm:prSet/>
      <dgm:spPr/>
      <dgm:t>
        <a:bodyPr/>
        <a:lstStyle/>
        <a:p>
          <a:endParaRPr lang="en-US"/>
        </a:p>
      </dgm:t>
    </dgm:pt>
    <dgm:pt modelId="{AF62BF82-73D0-4653-836C-919A7BA21604}" type="pres">
      <dgm:prSet presAssocID="{D8FB1A9B-3897-43A9-8631-7C11D2BBD072}" presName="root" presStyleCnt="0">
        <dgm:presLayoutVars>
          <dgm:dir/>
          <dgm:resizeHandles val="exact"/>
        </dgm:presLayoutVars>
      </dgm:prSet>
      <dgm:spPr/>
    </dgm:pt>
    <dgm:pt modelId="{30EE978F-386D-4548-9B9E-83C45EF61592}" type="pres">
      <dgm:prSet presAssocID="{D8FB1A9B-3897-43A9-8631-7C11D2BBD072}" presName="container" presStyleCnt="0">
        <dgm:presLayoutVars>
          <dgm:dir/>
          <dgm:resizeHandles val="exact"/>
        </dgm:presLayoutVars>
      </dgm:prSet>
      <dgm:spPr/>
    </dgm:pt>
    <dgm:pt modelId="{8B19337C-857E-41E3-8AAC-B45E36CDB205}" type="pres">
      <dgm:prSet presAssocID="{38131C73-A364-453D-AD7C-5DDE67D654B4}" presName="compNode" presStyleCnt="0"/>
      <dgm:spPr/>
    </dgm:pt>
    <dgm:pt modelId="{7DCEB8ED-C45C-4CA6-AB0E-1F9A0BB7ED1B}" type="pres">
      <dgm:prSet presAssocID="{38131C73-A364-453D-AD7C-5DDE67D654B4}" presName="iconBgRect" presStyleLbl="bgShp" presStyleIdx="0" presStyleCnt="4"/>
      <dgm:spPr/>
    </dgm:pt>
    <dgm:pt modelId="{77EE7AF7-5386-4086-9F36-5CC15EBBBDB3}" type="pres">
      <dgm:prSet presAssocID="{38131C73-A364-453D-AD7C-5DDE67D654B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325E2682-72EC-45DD-8787-28D121CF2943}" type="pres">
      <dgm:prSet presAssocID="{38131C73-A364-453D-AD7C-5DDE67D654B4}" presName="spaceRect" presStyleCnt="0"/>
      <dgm:spPr/>
    </dgm:pt>
    <dgm:pt modelId="{3CACD2B0-A665-43F7-9CB0-27B8DE7BAFB7}" type="pres">
      <dgm:prSet presAssocID="{38131C73-A364-453D-AD7C-5DDE67D654B4}" presName="textRect" presStyleLbl="revTx" presStyleIdx="0" presStyleCnt="4">
        <dgm:presLayoutVars>
          <dgm:chMax val="1"/>
          <dgm:chPref val="1"/>
        </dgm:presLayoutVars>
      </dgm:prSet>
      <dgm:spPr/>
    </dgm:pt>
    <dgm:pt modelId="{6D54FB51-2E6E-4EB1-839A-3C9BA9C8C16F}" type="pres">
      <dgm:prSet presAssocID="{89B9E99F-32F6-43D7-8B71-64DB019A4204}" presName="sibTrans" presStyleLbl="sibTrans2D1" presStyleIdx="0" presStyleCnt="0"/>
      <dgm:spPr/>
    </dgm:pt>
    <dgm:pt modelId="{F526EE93-F6DA-42B1-9080-4A2FD34EE4C7}" type="pres">
      <dgm:prSet presAssocID="{65044E15-84C2-4350-A2E2-050B13707E82}" presName="compNode" presStyleCnt="0"/>
      <dgm:spPr/>
    </dgm:pt>
    <dgm:pt modelId="{4F2A18CB-41AE-4139-BA40-88E5B4B076D8}" type="pres">
      <dgm:prSet presAssocID="{65044E15-84C2-4350-A2E2-050B13707E82}" presName="iconBgRect" presStyleLbl="bgShp" presStyleIdx="1" presStyleCnt="4"/>
      <dgm:spPr/>
    </dgm:pt>
    <dgm:pt modelId="{7D0D242F-CEB0-4742-B3F0-0DE299935D8A}" type="pres">
      <dgm:prSet presAssocID="{65044E15-84C2-4350-A2E2-050B13707E8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4AC1910E-F0C9-4BAB-989C-593A1376863B}" type="pres">
      <dgm:prSet presAssocID="{65044E15-84C2-4350-A2E2-050B13707E82}" presName="spaceRect" presStyleCnt="0"/>
      <dgm:spPr/>
    </dgm:pt>
    <dgm:pt modelId="{932DC7DC-B2C1-4E88-BB8B-97F01F88A915}" type="pres">
      <dgm:prSet presAssocID="{65044E15-84C2-4350-A2E2-050B13707E82}" presName="textRect" presStyleLbl="revTx" presStyleIdx="1" presStyleCnt="4">
        <dgm:presLayoutVars>
          <dgm:chMax val="1"/>
          <dgm:chPref val="1"/>
        </dgm:presLayoutVars>
      </dgm:prSet>
      <dgm:spPr/>
    </dgm:pt>
    <dgm:pt modelId="{0628AA35-163E-4080-A186-4305183A1F1F}" type="pres">
      <dgm:prSet presAssocID="{8BC7DE26-EC38-47C4-9B36-AE99C33969D5}" presName="sibTrans" presStyleLbl="sibTrans2D1" presStyleIdx="0" presStyleCnt="0"/>
      <dgm:spPr/>
    </dgm:pt>
    <dgm:pt modelId="{3A0936D5-D62B-4D7A-8601-ECB1D45A0A74}" type="pres">
      <dgm:prSet presAssocID="{F1D2D50A-4BAE-427F-A1A6-78012FB455CC}" presName="compNode" presStyleCnt="0"/>
      <dgm:spPr/>
    </dgm:pt>
    <dgm:pt modelId="{E3DD13F2-324C-40A8-9106-22EBD9A1AC68}" type="pres">
      <dgm:prSet presAssocID="{F1D2D50A-4BAE-427F-A1A6-78012FB455CC}" presName="iconBgRect" presStyleLbl="bgShp" presStyleIdx="2" presStyleCnt="4"/>
      <dgm:spPr/>
    </dgm:pt>
    <dgm:pt modelId="{39BEDFEE-3979-4DB6-9FAF-B55080CA2C62}" type="pres">
      <dgm:prSet presAssocID="{F1D2D50A-4BAE-427F-A1A6-78012FB455C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search"/>
        </a:ext>
      </dgm:extLst>
    </dgm:pt>
    <dgm:pt modelId="{2DEB7647-1A35-4724-8C1B-1776D333D97C}" type="pres">
      <dgm:prSet presAssocID="{F1D2D50A-4BAE-427F-A1A6-78012FB455CC}" presName="spaceRect" presStyleCnt="0"/>
      <dgm:spPr/>
    </dgm:pt>
    <dgm:pt modelId="{19B2FF63-D935-4ECB-BB41-94EC40794353}" type="pres">
      <dgm:prSet presAssocID="{F1D2D50A-4BAE-427F-A1A6-78012FB455CC}" presName="textRect" presStyleLbl="revTx" presStyleIdx="2" presStyleCnt="4">
        <dgm:presLayoutVars>
          <dgm:chMax val="1"/>
          <dgm:chPref val="1"/>
        </dgm:presLayoutVars>
      </dgm:prSet>
      <dgm:spPr/>
    </dgm:pt>
    <dgm:pt modelId="{1D50CC81-4966-41FB-BC7F-96BACCCF3FC9}" type="pres">
      <dgm:prSet presAssocID="{36FB99F9-930B-4308-A881-05E340EF4B00}" presName="sibTrans" presStyleLbl="sibTrans2D1" presStyleIdx="0" presStyleCnt="0"/>
      <dgm:spPr/>
    </dgm:pt>
    <dgm:pt modelId="{F82DA451-077F-403A-8E77-372997C2427C}" type="pres">
      <dgm:prSet presAssocID="{F7B53F20-751C-41CF-A076-F325E1600182}" presName="compNode" presStyleCnt="0"/>
      <dgm:spPr/>
    </dgm:pt>
    <dgm:pt modelId="{C29ED303-8D3F-4B97-9CB7-0D25BAB95C87}" type="pres">
      <dgm:prSet presAssocID="{F7B53F20-751C-41CF-A076-F325E1600182}" presName="iconBgRect" presStyleLbl="bgShp" presStyleIdx="3" presStyleCnt="4"/>
      <dgm:spPr/>
    </dgm:pt>
    <dgm:pt modelId="{9AED8BF3-E0CC-41F9-97F6-D6151F05E339}" type="pres">
      <dgm:prSet presAssocID="{F7B53F20-751C-41CF-A076-F325E160018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9C1EDC52-F81D-4737-A6B8-EAA60D295554}" type="pres">
      <dgm:prSet presAssocID="{F7B53F20-751C-41CF-A076-F325E1600182}" presName="spaceRect" presStyleCnt="0"/>
      <dgm:spPr/>
    </dgm:pt>
    <dgm:pt modelId="{7B2DB07F-993C-49E2-B484-B5A2EC9C9893}" type="pres">
      <dgm:prSet presAssocID="{F7B53F20-751C-41CF-A076-F325E1600182}" presName="textRect" presStyleLbl="revTx" presStyleIdx="3" presStyleCnt="4">
        <dgm:presLayoutVars>
          <dgm:chMax val="1"/>
          <dgm:chPref val="1"/>
        </dgm:presLayoutVars>
      </dgm:prSet>
      <dgm:spPr/>
    </dgm:pt>
  </dgm:ptLst>
  <dgm:cxnLst>
    <dgm:cxn modelId="{BE561235-8E98-4F61-AD72-AAE4B339DCC2}" type="presOf" srcId="{65044E15-84C2-4350-A2E2-050B13707E82}" destId="{932DC7DC-B2C1-4E88-BB8B-97F01F88A915}" srcOrd="0" destOrd="0" presId="urn:microsoft.com/office/officeart/2018/2/layout/IconCircleList"/>
    <dgm:cxn modelId="{285EF364-1CA6-49C7-8280-D8835E06425C}" type="presOf" srcId="{F1D2D50A-4BAE-427F-A1A6-78012FB455CC}" destId="{19B2FF63-D935-4ECB-BB41-94EC40794353}" srcOrd="0" destOrd="0" presId="urn:microsoft.com/office/officeart/2018/2/layout/IconCircleList"/>
    <dgm:cxn modelId="{0F2E8E68-91F8-44F3-BDD4-1362C2E00F1F}" srcId="{D8FB1A9B-3897-43A9-8631-7C11D2BBD072}" destId="{F1D2D50A-4BAE-427F-A1A6-78012FB455CC}" srcOrd="2" destOrd="0" parTransId="{A09FD0F4-69CD-4D99-A426-06FB1893C15E}" sibTransId="{36FB99F9-930B-4308-A881-05E340EF4B00}"/>
    <dgm:cxn modelId="{CB085F71-AAA3-4CDC-B856-031C8F713A96}" srcId="{D8FB1A9B-3897-43A9-8631-7C11D2BBD072}" destId="{38131C73-A364-453D-AD7C-5DDE67D654B4}" srcOrd="0" destOrd="0" parTransId="{596DF5EB-FFDF-4F22-A30A-5E67F8F20F34}" sibTransId="{89B9E99F-32F6-43D7-8B71-64DB019A4204}"/>
    <dgm:cxn modelId="{16FBD289-0B8A-4EA9-9ED4-5B021C417D1C}" type="presOf" srcId="{36FB99F9-930B-4308-A881-05E340EF4B00}" destId="{1D50CC81-4966-41FB-BC7F-96BACCCF3FC9}" srcOrd="0" destOrd="0" presId="urn:microsoft.com/office/officeart/2018/2/layout/IconCircleList"/>
    <dgm:cxn modelId="{67602FB5-F171-4353-AA4E-03C795DE59FE}" type="presOf" srcId="{89B9E99F-32F6-43D7-8B71-64DB019A4204}" destId="{6D54FB51-2E6E-4EB1-839A-3C9BA9C8C16F}" srcOrd="0" destOrd="0" presId="urn:microsoft.com/office/officeart/2018/2/layout/IconCircleList"/>
    <dgm:cxn modelId="{628986B7-303A-49AE-B736-7338E4AB76DB}" srcId="{D8FB1A9B-3897-43A9-8631-7C11D2BBD072}" destId="{65044E15-84C2-4350-A2E2-050B13707E82}" srcOrd="1" destOrd="0" parTransId="{58134E36-B201-450D-A96F-73A6DC8A3DE5}" sibTransId="{8BC7DE26-EC38-47C4-9B36-AE99C33969D5}"/>
    <dgm:cxn modelId="{D5FCF7C0-626D-4EB4-9120-830DB847BB9F}" type="presOf" srcId="{38131C73-A364-453D-AD7C-5DDE67D654B4}" destId="{3CACD2B0-A665-43F7-9CB0-27B8DE7BAFB7}" srcOrd="0" destOrd="0" presId="urn:microsoft.com/office/officeart/2018/2/layout/IconCircleList"/>
    <dgm:cxn modelId="{BAFB51C3-B958-4B57-AEE1-47A71A13925F}" type="presOf" srcId="{8BC7DE26-EC38-47C4-9B36-AE99C33969D5}" destId="{0628AA35-163E-4080-A186-4305183A1F1F}" srcOrd="0" destOrd="0" presId="urn:microsoft.com/office/officeart/2018/2/layout/IconCircleList"/>
    <dgm:cxn modelId="{889ACFEC-066B-4A26-BF05-4B66FCB6C084}" srcId="{D8FB1A9B-3897-43A9-8631-7C11D2BBD072}" destId="{F7B53F20-751C-41CF-A076-F325E1600182}" srcOrd="3" destOrd="0" parTransId="{E9B5FAE2-4FF6-493D-9D94-8569BBFA3678}" sibTransId="{B38F0253-E1A2-4D16-98A2-B5BD5F8444F9}"/>
    <dgm:cxn modelId="{F33601F3-CB68-4E89-B75D-102B2E9DDC59}" type="presOf" srcId="{F7B53F20-751C-41CF-A076-F325E1600182}" destId="{7B2DB07F-993C-49E2-B484-B5A2EC9C9893}" srcOrd="0" destOrd="0" presId="urn:microsoft.com/office/officeart/2018/2/layout/IconCircleList"/>
    <dgm:cxn modelId="{414DA5FF-180E-4F72-B228-B9ADD3B0DC9D}" type="presOf" srcId="{D8FB1A9B-3897-43A9-8631-7C11D2BBD072}" destId="{AF62BF82-73D0-4653-836C-919A7BA21604}" srcOrd="0" destOrd="0" presId="urn:microsoft.com/office/officeart/2018/2/layout/IconCircleList"/>
    <dgm:cxn modelId="{F9E36FD4-EAE8-4058-B924-F68E00E3D345}" type="presParOf" srcId="{AF62BF82-73D0-4653-836C-919A7BA21604}" destId="{30EE978F-386D-4548-9B9E-83C45EF61592}" srcOrd="0" destOrd="0" presId="urn:microsoft.com/office/officeart/2018/2/layout/IconCircleList"/>
    <dgm:cxn modelId="{1AE7CE70-B68F-4070-A155-8C050A13FC1D}" type="presParOf" srcId="{30EE978F-386D-4548-9B9E-83C45EF61592}" destId="{8B19337C-857E-41E3-8AAC-B45E36CDB205}" srcOrd="0" destOrd="0" presId="urn:microsoft.com/office/officeart/2018/2/layout/IconCircleList"/>
    <dgm:cxn modelId="{81E7B657-5FBF-4F89-9470-383844D498A1}" type="presParOf" srcId="{8B19337C-857E-41E3-8AAC-B45E36CDB205}" destId="{7DCEB8ED-C45C-4CA6-AB0E-1F9A0BB7ED1B}" srcOrd="0" destOrd="0" presId="urn:microsoft.com/office/officeart/2018/2/layout/IconCircleList"/>
    <dgm:cxn modelId="{41E24759-3800-4EAB-9AB3-CCC420BFE467}" type="presParOf" srcId="{8B19337C-857E-41E3-8AAC-B45E36CDB205}" destId="{77EE7AF7-5386-4086-9F36-5CC15EBBBDB3}" srcOrd="1" destOrd="0" presId="urn:microsoft.com/office/officeart/2018/2/layout/IconCircleList"/>
    <dgm:cxn modelId="{2A1B2122-864C-4251-AB27-7D07C1FBC8C2}" type="presParOf" srcId="{8B19337C-857E-41E3-8AAC-B45E36CDB205}" destId="{325E2682-72EC-45DD-8787-28D121CF2943}" srcOrd="2" destOrd="0" presId="urn:microsoft.com/office/officeart/2018/2/layout/IconCircleList"/>
    <dgm:cxn modelId="{5DB4FAE1-442B-4018-8053-571A6A3A0BC7}" type="presParOf" srcId="{8B19337C-857E-41E3-8AAC-B45E36CDB205}" destId="{3CACD2B0-A665-43F7-9CB0-27B8DE7BAFB7}" srcOrd="3" destOrd="0" presId="urn:microsoft.com/office/officeart/2018/2/layout/IconCircleList"/>
    <dgm:cxn modelId="{7882C1EC-7EA8-4359-A01D-9AA543738F86}" type="presParOf" srcId="{30EE978F-386D-4548-9B9E-83C45EF61592}" destId="{6D54FB51-2E6E-4EB1-839A-3C9BA9C8C16F}" srcOrd="1" destOrd="0" presId="urn:microsoft.com/office/officeart/2018/2/layout/IconCircleList"/>
    <dgm:cxn modelId="{CDAC5B05-F152-43A1-AFF0-CC31270E1039}" type="presParOf" srcId="{30EE978F-386D-4548-9B9E-83C45EF61592}" destId="{F526EE93-F6DA-42B1-9080-4A2FD34EE4C7}" srcOrd="2" destOrd="0" presId="urn:microsoft.com/office/officeart/2018/2/layout/IconCircleList"/>
    <dgm:cxn modelId="{28568097-D471-4DF4-9459-1C51DF0DCCC7}" type="presParOf" srcId="{F526EE93-F6DA-42B1-9080-4A2FD34EE4C7}" destId="{4F2A18CB-41AE-4139-BA40-88E5B4B076D8}" srcOrd="0" destOrd="0" presId="urn:microsoft.com/office/officeart/2018/2/layout/IconCircleList"/>
    <dgm:cxn modelId="{73BE7F8C-414E-45A1-A5F1-0B9666FF910A}" type="presParOf" srcId="{F526EE93-F6DA-42B1-9080-4A2FD34EE4C7}" destId="{7D0D242F-CEB0-4742-B3F0-0DE299935D8A}" srcOrd="1" destOrd="0" presId="urn:microsoft.com/office/officeart/2018/2/layout/IconCircleList"/>
    <dgm:cxn modelId="{4A44CC54-7F0F-4DCF-9C43-64C338269A7E}" type="presParOf" srcId="{F526EE93-F6DA-42B1-9080-4A2FD34EE4C7}" destId="{4AC1910E-F0C9-4BAB-989C-593A1376863B}" srcOrd="2" destOrd="0" presId="urn:microsoft.com/office/officeart/2018/2/layout/IconCircleList"/>
    <dgm:cxn modelId="{97182ACF-F4D2-4184-B42B-8C48EA8D9FC1}" type="presParOf" srcId="{F526EE93-F6DA-42B1-9080-4A2FD34EE4C7}" destId="{932DC7DC-B2C1-4E88-BB8B-97F01F88A915}" srcOrd="3" destOrd="0" presId="urn:microsoft.com/office/officeart/2018/2/layout/IconCircleList"/>
    <dgm:cxn modelId="{C9C63BA1-1B26-45FF-8C58-52E6D3849F9E}" type="presParOf" srcId="{30EE978F-386D-4548-9B9E-83C45EF61592}" destId="{0628AA35-163E-4080-A186-4305183A1F1F}" srcOrd="3" destOrd="0" presId="urn:microsoft.com/office/officeart/2018/2/layout/IconCircleList"/>
    <dgm:cxn modelId="{1B63008F-BF36-4943-8559-929DD545B8F2}" type="presParOf" srcId="{30EE978F-386D-4548-9B9E-83C45EF61592}" destId="{3A0936D5-D62B-4D7A-8601-ECB1D45A0A74}" srcOrd="4" destOrd="0" presId="urn:microsoft.com/office/officeart/2018/2/layout/IconCircleList"/>
    <dgm:cxn modelId="{4F0634E7-8999-4AAB-A721-B3A7C9DB6AA3}" type="presParOf" srcId="{3A0936D5-D62B-4D7A-8601-ECB1D45A0A74}" destId="{E3DD13F2-324C-40A8-9106-22EBD9A1AC68}" srcOrd="0" destOrd="0" presId="urn:microsoft.com/office/officeart/2018/2/layout/IconCircleList"/>
    <dgm:cxn modelId="{A38CF909-DA20-4422-9C13-1240C1B2CAA5}" type="presParOf" srcId="{3A0936D5-D62B-4D7A-8601-ECB1D45A0A74}" destId="{39BEDFEE-3979-4DB6-9FAF-B55080CA2C62}" srcOrd="1" destOrd="0" presId="urn:microsoft.com/office/officeart/2018/2/layout/IconCircleList"/>
    <dgm:cxn modelId="{FD1A32A5-AF7D-43FA-9E39-768B7E7E2775}" type="presParOf" srcId="{3A0936D5-D62B-4D7A-8601-ECB1D45A0A74}" destId="{2DEB7647-1A35-4724-8C1B-1776D333D97C}" srcOrd="2" destOrd="0" presId="urn:microsoft.com/office/officeart/2018/2/layout/IconCircleList"/>
    <dgm:cxn modelId="{13A49853-46D7-4094-A618-82F736635827}" type="presParOf" srcId="{3A0936D5-D62B-4D7A-8601-ECB1D45A0A74}" destId="{19B2FF63-D935-4ECB-BB41-94EC40794353}" srcOrd="3" destOrd="0" presId="urn:microsoft.com/office/officeart/2018/2/layout/IconCircleList"/>
    <dgm:cxn modelId="{286967B4-11D6-49FC-B477-6C6504C292B8}" type="presParOf" srcId="{30EE978F-386D-4548-9B9E-83C45EF61592}" destId="{1D50CC81-4966-41FB-BC7F-96BACCCF3FC9}" srcOrd="5" destOrd="0" presId="urn:microsoft.com/office/officeart/2018/2/layout/IconCircleList"/>
    <dgm:cxn modelId="{EFAA133D-55D2-43EE-9C6D-756A9EB6803E}" type="presParOf" srcId="{30EE978F-386D-4548-9B9E-83C45EF61592}" destId="{F82DA451-077F-403A-8E77-372997C2427C}" srcOrd="6" destOrd="0" presId="urn:microsoft.com/office/officeart/2018/2/layout/IconCircleList"/>
    <dgm:cxn modelId="{1B1A5E06-CE35-49F8-B918-7086F14A4FEA}" type="presParOf" srcId="{F82DA451-077F-403A-8E77-372997C2427C}" destId="{C29ED303-8D3F-4B97-9CB7-0D25BAB95C87}" srcOrd="0" destOrd="0" presId="urn:microsoft.com/office/officeart/2018/2/layout/IconCircleList"/>
    <dgm:cxn modelId="{1168AF98-CD1D-49F9-BF32-D54D326701AA}" type="presParOf" srcId="{F82DA451-077F-403A-8E77-372997C2427C}" destId="{9AED8BF3-E0CC-41F9-97F6-D6151F05E339}" srcOrd="1" destOrd="0" presId="urn:microsoft.com/office/officeart/2018/2/layout/IconCircleList"/>
    <dgm:cxn modelId="{2E277B34-3110-4D9C-AE9D-BF7B46B37656}" type="presParOf" srcId="{F82DA451-077F-403A-8E77-372997C2427C}" destId="{9C1EDC52-F81D-4737-A6B8-EAA60D295554}" srcOrd="2" destOrd="0" presId="urn:microsoft.com/office/officeart/2018/2/layout/IconCircleList"/>
    <dgm:cxn modelId="{E13D83C2-3F80-4B0C-B1EF-211EADC74672}" type="presParOf" srcId="{F82DA451-077F-403A-8E77-372997C2427C}" destId="{7B2DB07F-993C-49E2-B484-B5A2EC9C989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03B82-7185-4733-9CE2-5395569BFC39}">
      <dsp:nvSpPr>
        <dsp:cNvPr id="0" name=""/>
        <dsp:cNvSpPr/>
      </dsp:nvSpPr>
      <dsp:spPr>
        <a:xfrm>
          <a:off x="0" y="671096"/>
          <a:ext cx="10515600" cy="138489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5CE75C-ABB2-447D-8030-ABA9E51184F4}">
      <dsp:nvSpPr>
        <dsp:cNvPr id="0" name=""/>
        <dsp:cNvSpPr/>
      </dsp:nvSpPr>
      <dsp:spPr>
        <a:xfrm>
          <a:off x="418930" y="941026"/>
          <a:ext cx="762437" cy="7616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3736E5-5F80-48A0-9772-652387325F00}">
      <dsp:nvSpPr>
        <dsp:cNvPr id="0" name=""/>
        <dsp:cNvSpPr/>
      </dsp:nvSpPr>
      <dsp:spPr>
        <a:xfrm>
          <a:off x="1600298" y="629424"/>
          <a:ext cx="8912170" cy="1386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711" tIns="146711" rIns="146711" bIns="146711" numCol="1" spcCol="1270" anchor="ctr" anchorCtr="0">
          <a:noAutofit/>
        </a:bodyPr>
        <a:lstStyle/>
        <a:p>
          <a:pPr marL="0" lvl="0" indent="0" algn="l" defTabSz="711200">
            <a:lnSpc>
              <a:spcPct val="100000"/>
            </a:lnSpc>
            <a:spcBef>
              <a:spcPct val="0"/>
            </a:spcBef>
            <a:spcAft>
              <a:spcPct val="35000"/>
            </a:spcAft>
            <a:buNone/>
          </a:pPr>
          <a:r>
            <a:rPr lang="en-US" sz="1600" b="1" kern="1200" dirty="0">
              <a:latin typeface="Calibri" panose="020F0502020204030204" pitchFamily="34" charset="0"/>
              <a:ea typeface="Calibri" panose="020F0502020204030204" pitchFamily="34" charset="0"/>
              <a:cs typeface="Calibri" panose="020F0502020204030204" pitchFamily="34" charset="0"/>
            </a:rPr>
            <a:t>In the Walmart dataset, we need to do a comparison analysis to identify which specific store or department is performing best in terms of sales, and where improvement is needed.</a:t>
          </a:r>
        </a:p>
        <a:p>
          <a:pPr marL="0" lvl="0" indent="0" algn="l" defTabSz="711200">
            <a:lnSpc>
              <a:spcPct val="100000"/>
            </a:lnSpc>
            <a:spcBef>
              <a:spcPct val="0"/>
            </a:spcBef>
            <a:spcAft>
              <a:spcPct val="35000"/>
            </a:spcAft>
            <a:buNone/>
          </a:pPr>
          <a:r>
            <a:rPr lang="en-US" sz="1600" b="1" kern="1200" dirty="0">
              <a:latin typeface="Calibri" panose="020F0502020204030204" pitchFamily="34" charset="0"/>
              <a:ea typeface="Calibri" panose="020F0502020204030204" pitchFamily="34" charset="0"/>
              <a:cs typeface="Calibri" panose="020F0502020204030204" pitchFamily="34" charset="0"/>
            </a:rPr>
            <a:t>We will use descriptive statistics to know the rationale why our sales are dropping in some stores and why sales are not consistent.</a:t>
          </a:r>
        </a:p>
      </dsp:txBody>
      <dsp:txXfrm>
        <a:off x="1600298" y="629424"/>
        <a:ext cx="8912170" cy="1386249"/>
      </dsp:txXfrm>
    </dsp:sp>
    <dsp:sp modelId="{349EFA82-F5D2-4CEE-ABC8-AC0105BCD7DD}">
      <dsp:nvSpPr>
        <dsp:cNvPr id="0" name=""/>
        <dsp:cNvSpPr/>
      </dsp:nvSpPr>
      <dsp:spPr>
        <a:xfrm>
          <a:off x="0" y="2341850"/>
          <a:ext cx="10515600" cy="138489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D85042-D644-4513-8C52-E2F15241BFC7}">
      <dsp:nvSpPr>
        <dsp:cNvPr id="0" name=""/>
        <dsp:cNvSpPr/>
      </dsp:nvSpPr>
      <dsp:spPr>
        <a:xfrm>
          <a:off x="418930" y="2653451"/>
          <a:ext cx="762437" cy="7616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2F97EC-5151-4EEE-B536-3A0A7BE261F2}">
      <dsp:nvSpPr>
        <dsp:cNvPr id="0" name=""/>
        <dsp:cNvSpPr/>
      </dsp:nvSpPr>
      <dsp:spPr>
        <a:xfrm>
          <a:off x="1600298" y="2341850"/>
          <a:ext cx="8912170" cy="1386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711" tIns="146711" rIns="146711" bIns="146711" numCol="1" spcCol="1270" anchor="ctr" anchorCtr="0">
          <a:noAutofit/>
        </a:bodyPr>
        <a:lstStyle/>
        <a:p>
          <a:pPr marL="0" lvl="0" indent="0" algn="l" defTabSz="800100">
            <a:lnSpc>
              <a:spcPct val="100000"/>
            </a:lnSpc>
            <a:spcBef>
              <a:spcPct val="0"/>
            </a:spcBef>
            <a:spcAft>
              <a:spcPct val="35000"/>
            </a:spcAft>
            <a:buNone/>
          </a:pPr>
          <a:r>
            <a:rPr lang="en-US" sz="1800" b="0" kern="1200" dirty="0">
              <a:latin typeface="Calibri" panose="020F0502020204030204" pitchFamily="34" charset="0"/>
              <a:ea typeface="Calibri" panose="020F0502020204030204" pitchFamily="34" charset="0"/>
              <a:cs typeface="Calibri" panose="020F0502020204030204" pitchFamily="34" charset="0"/>
            </a:rPr>
            <a:t>If we go deeper into the analysis, we can also perform time series analysis. For example, we can check at which time of the day the store performs best and on which day it generates more revenue. Based on this analysis, we can provide recommendations to Walmart to enhance promotions on specific days.</a:t>
          </a:r>
        </a:p>
      </dsp:txBody>
      <dsp:txXfrm>
        <a:off x="1600298" y="2341850"/>
        <a:ext cx="8912170" cy="13862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CEB8ED-C45C-4CA6-AB0E-1F9A0BB7ED1B}">
      <dsp:nvSpPr>
        <dsp:cNvPr id="0" name=""/>
        <dsp:cNvSpPr/>
      </dsp:nvSpPr>
      <dsp:spPr>
        <a:xfrm>
          <a:off x="210785" y="547086"/>
          <a:ext cx="1335114" cy="133511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EE7AF7-5386-4086-9F36-5CC15EBBBDB3}">
      <dsp:nvSpPr>
        <dsp:cNvPr id="0" name=""/>
        <dsp:cNvSpPr/>
      </dsp:nvSpPr>
      <dsp:spPr>
        <a:xfrm>
          <a:off x="491159" y="827460"/>
          <a:ext cx="774366" cy="7743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ACD2B0-A665-43F7-9CB0-27B8DE7BAFB7}">
      <dsp:nvSpPr>
        <dsp:cNvPr id="0" name=""/>
        <dsp:cNvSpPr/>
      </dsp:nvSpPr>
      <dsp:spPr>
        <a:xfrm>
          <a:off x="1831996" y="547086"/>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dirty="0"/>
            <a:t>So far what I have observe after going through all the Data analytics pipelines is  </a:t>
          </a:r>
          <a:r>
            <a:rPr lang="en-US" sz="1500" b="1" kern="1200" dirty="0"/>
            <a:t>the data analytics pipeline is highly sensitive.</a:t>
          </a:r>
        </a:p>
      </dsp:txBody>
      <dsp:txXfrm>
        <a:off x="1831996" y="547086"/>
        <a:ext cx="3147056" cy="1335114"/>
      </dsp:txXfrm>
    </dsp:sp>
    <dsp:sp modelId="{4F2A18CB-41AE-4139-BA40-88E5B4B076D8}">
      <dsp:nvSpPr>
        <dsp:cNvPr id="0" name=""/>
        <dsp:cNvSpPr/>
      </dsp:nvSpPr>
      <dsp:spPr>
        <a:xfrm>
          <a:off x="5527403" y="547086"/>
          <a:ext cx="1335114" cy="133511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0D242F-CEB0-4742-B3F0-0DE299935D8A}">
      <dsp:nvSpPr>
        <dsp:cNvPr id="0" name=""/>
        <dsp:cNvSpPr/>
      </dsp:nvSpPr>
      <dsp:spPr>
        <a:xfrm>
          <a:off x="5807777" y="827460"/>
          <a:ext cx="774366" cy="7743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2DC7DC-B2C1-4E88-BB8B-97F01F88A915}">
      <dsp:nvSpPr>
        <dsp:cNvPr id="0" name=""/>
        <dsp:cNvSpPr/>
      </dsp:nvSpPr>
      <dsp:spPr>
        <a:xfrm>
          <a:off x="7148614" y="547086"/>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A mistake in the </a:t>
          </a:r>
          <a:r>
            <a:rPr lang="en-US" sz="1500" b="1" kern="1200"/>
            <a:t>early stages</a:t>
          </a:r>
          <a:r>
            <a:rPr lang="en-US" sz="1500" kern="1200"/>
            <a:t> (like misunderstanding the business question or having poor-quality data) can affect all subsequent analysis and lead to wrong conclusions.</a:t>
          </a:r>
        </a:p>
      </dsp:txBody>
      <dsp:txXfrm>
        <a:off x="7148614" y="547086"/>
        <a:ext cx="3147056" cy="1335114"/>
      </dsp:txXfrm>
    </dsp:sp>
    <dsp:sp modelId="{E3DD13F2-324C-40A8-9106-22EBD9A1AC68}">
      <dsp:nvSpPr>
        <dsp:cNvPr id="0" name=""/>
        <dsp:cNvSpPr/>
      </dsp:nvSpPr>
      <dsp:spPr>
        <a:xfrm>
          <a:off x="210785" y="2653223"/>
          <a:ext cx="1335114" cy="133511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BEDFEE-3979-4DB6-9FAF-B55080CA2C62}">
      <dsp:nvSpPr>
        <dsp:cNvPr id="0" name=""/>
        <dsp:cNvSpPr/>
      </dsp:nvSpPr>
      <dsp:spPr>
        <a:xfrm>
          <a:off x="491159" y="2933597"/>
          <a:ext cx="774366" cy="7743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B2FF63-D935-4ECB-BB41-94EC40794353}">
      <dsp:nvSpPr>
        <dsp:cNvPr id="0" name=""/>
        <dsp:cNvSpPr/>
      </dsp:nvSpPr>
      <dsp:spPr>
        <a:xfrm>
          <a:off x="1831996" y="2653223"/>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dirty="0"/>
            <a:t>Mistakes in </a:t>
          </a:r>
          <a:r>
            <a:rPr lang="en-US" sz="1500" b="1" kern="1200" dirty="0"/>
            <a:t>middle stages</a:t>
          </a:r>
          <a:r>
            <a:rPr lang="en-US" sz="1500" kern="1200" dirty="0"/>
            <a:t> (like cleaning or analyzing data incorrectly) will also impact final insights and decisions.</a:t>
          </a:r>
        </a:p>
      </dsp:txBody>
      <dsp:txXfrm>
        <a:off x="1831996" y="2653223"/>
        <a:ext cx="3147056" cy="1335114"/>
      </dsp:txXfrm>
    </dsp:sp>
    <dsp:sp modelId="{C29ED303-8D3F-4B97-9CB7-0D25BAB95C87}">
      <dsp:nvSpPr>
        <dsp:cNvPr id="0" name=""/>
        <dsp:cNvSpPr/>
      </dsp:nvSpPr>
      <dsp:spPr>
        <a:xfrm>
          <a:off x="5527403" y="2653223"/>
          <a:ext cx="1335114" cy="133511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ED8BF3-E0CC-41F9-97F6-D6151F05E339}">
      <dsp:nvSpPr>
        <dsp:cNvPr id="0" name=""/>
        <dsp:cNvSpPr/>
      </dsp:nvSpPr>
      <dsp:spPr>
        <a:xfrm>
          <a:off x="5807777" y="2933597"/>
          <a:ext cx="774366" cy="7743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2DB07F-993C-49E2-B484-B5A2EC9C9893}">
      <dsp:nvSpPr>
        <dsp:cNvPr id="0" name=""/>
        <dsp:cNvSpPr/>
      </dsp:nvSpPr>
      <dsp:spPr>
        <a:xfrm>
          <a:off x="7148614" y="2653223"/>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dirty="0"/>
            <a:t>That’s why accuracy and structure are critical at every stage.</a:t>
          </a:r>
        </a:p>
      </dsp:txBody>
      <dsp:txXfrm>
        <a:off x="7148614" y="2653223"/>
        <a:ext cx="3147056" cy="133511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8E0F73-B587-45AA-BE8A-7A4AB8BA4A41}" type="datetimeFigureOut">
              <a:rPr lang="en-PK" smtClean="0"/>
              <a:t>29/09/2025</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74A92-6FC5-448F-8C62-7ECF8B7DD3D9}" type="slidenum">
              <a:rPr lang="en-PK" smtClean="0"/>
              <a:t>‹#›</a:t>
            </a:fld>
            <a:endParaRPr lang="en-PK"/>
          </a:p>
        </p:txBody>
      </p:sp>
    </p:spTree>
    <p:extLst>
      <p:ext uri="{BB962C8B-B14F-4D97-AF65-F5344CB8AC3E}">
        <p14:creationId xmlns:p14="http://schemas.microsoft.com/office/powerpoint/2010/main" val="3394182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6CA74A92-6FC5-448F-8C62-7ECF8B7DD3D9}" type="slidenum">
              <a:rPr lang="en-PK" smtClean="0"/>
              <a:t>4</a:t>
            </a:fld>
            <a:endParaRPr lang="en-PK"/>
          </a:p>
        </p:txBody>
      </p:sp>
    </p:spTree>
    <p:extLst>
      <p:ext uri="{BB962C8B-B14F-4D97-AF65-F5344CB8AC3E}">
        <p14:creationId xmlns:p14="http://schemas.microsoft.com/office/powerpoint/2010/main" val="1342494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6CA74A92-6FC5-448F-8C62-7ECF8B7DD3D9}" type="slidenum">
              <a:rPr lang="en-PK" smtClean="0"/>
              <a:t>6</a:t>
            </a:fld>
            <a:endParaRPr lang="en-PK"/>
          </a:p>
        </p:txBody>
      </p:sp>
    </p:spTree>
    <p:extLst>
      <p:ext uri="{BB962C8B-B14F-4D97-AF65-F5344CB8AC3E}">
        <p14:creationId xmlns:p14="http://schemas.microsoft.com/office/powerpoint/2010/main" val="3853450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31C0B-6175-B8F7-1C6E-844F4C4597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6D1FE2-1A90-6650-47EE-FA9F1A633B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09C078-2FC7-A036-2C7E-9164380A7CD2}"/>
              </a:ext>
            </a:extLst>
          </p:cNvPr>
          <p:cNvSpPr>
            <a:spLocks noGrp="1"/>
          </p:cNvSpPr>
          <p:nvPr>
            <p:ph type="body" idx="1"/>
          </p:nvPr>
        </p:nvSpPr>
        <p:spPr/>
        <p:txBody>
          <a:bodyPr/>
          <a:lstStyle/>
          <a:p>
            <a:endParaRPr lang="en-PK" dirty="0"/>
          </a:p>
        </p:txBody>
      </p:sp>
      <p:sp>
        <p:nvSpPr>
          <p:cNvPr id="4" name="Slide Number Placeholder 3">
            <a:extLst>
              <a:ext uri="{FF2B5EF4-FFF2-40B4-BE49-F238E27FC236}">
                <a16:creationId xmlns:a16="http://schemas.microsoft.com/office/drawing/2014/main" id="{AC994CC8-5F92-1003-4019-67B945A9EEF2}"/>
              </a:ext>
            </a:extLst>
          </p:cNvPr>
          <p:cNvSpPr>
            <a:spLocks noGrp="1"/>
          </p:cNvSpPr>
          <p:nvPr>
            <p:ph type="sldNum" sz="quarter" idx="5"/>
          </p:nvPr>
        </p:nvSpPr>
        <p:spPr/>
        <p:txBody>
          <a:bodyPr/>
          <a:lstStyle/>
          <a:p>
            <a:fld id="{6CA74A92-6FC5-448F-8C62-7ECF8B7DD3D9}" type="slidenum">
              <a:rPr lang="en-PK" smtClean="0"/>
              <a:t>7</a:t>
            </a:fld>
            <a:endParaRPr lang="en-PK"/>
          </a:p>
        </p:txBody>
      </p:sp>
    </p:spTree>
    <p:extLst>
      <p:ext uri="{BB962C8B-B14F-4D97-AF65-F5344CB8AC3E}">
        <p14:creationId xmlns:p14="http://schemas.microsoft.com/office/powerpoint/2010/main" val="2468786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6CA74A92-6FC5-448F-8C62-7ECF8B7DD3D9}" type="slidenum">
              <a:rPr lang="en-PK" smtClean="0"/>
              <a:t>8</a:t>
            </a:fld>
            <a:endParaRPr lang="en-PK"/>
          </a:p>
        </p:txBody>
      </p:sp>
    </p:spTree>
    <p:extLst>
      <p:ext uri="{BB962C8B-B14F-4D97-AF65-F5344CB8AC3E}">
        <p14:creationId xmlns:p14="http://schemas.microsoft.com/office/powerpoint/2010/main" val="2149701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6CA74A92-6FC5-448F-8C62-7ECF8B7DD3D9}" type="slidenum">
              <a:rPr lang="en-PK" smtClean="0"/>
              <a:t>14</a:t>
            </a:fld>
            <a:endParaRPr lang="en-PK"/>
          </a:p>
        </p:txBody>
      </p:sp>
    </p:spTree>
    <p:extLst>
      <p:ext uri="{BB962C8B-B14F-4D97-AF65-F5344CB8AC3E}">
        <p14:creationId xmlns:p14="http://schemas.microsoft.com/office/powerpoint/2010/main" val="2205843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4EB7C-4126-33D4-43C9-1557AAF3D0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3DD5E3A6-A862-3847-BC6D-68AC0D864C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E8E11A6D-FFF5-2420-906B-20B016D3D448}"/>
              </a:ext>
            </a:extLst>
          </p:cNvPr>
          <p:cNvSpPr>
            <a:spLocks noGrp="1"/>
          </p:cNvSpPr>
          <p:nvPr>
            <p:ph type="dt" sz="half" idx="10"/>
          </p:nvPr>
        </p:nvSpPr>
        <p:spPr/>
        <p:txBody>
          <a:bodyPr/>
          <a:lstStyle/>
          <a:p>
            <a:fld id="{9949AF34-3787-43A3-AAA0-59F15F6EA1D2}" type="datetimeFigureOut">
              <a:rPr lang="en-PK" smtClean="0"/>
              <a:t>29/09/2025</a:t>
            </a:fld>
            <a:endParaRPr lang="en-PK"/>
          </a:p>
        </p:txBody>
      </p:sp>
      <p:sp>
        <p:nvSpPr>
          <p:cNvPr id="5" name="Footer Placeholder 4">
            <a:extLst>
              <a:ext uri="{FF2B5EF4-FFF2-40B4-BE49-F238E27FC236}">
                <a16:creationId xmlns:a16="http://schemas.microsoft.com/office/drawing/2014/main" id="{EB573EF2-9D3C-0CE2-31E1-B1D34D0A01AB}"/>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FFC3B9F-7FD5-AC3B-2327-8AE1C4D76AAE}"/>
              </a:ext>
            </a:extLst>
          </p:cNvPr>
          <p:cNvSpPr>
            <a:spLocks noGrp="1"/>
          </p:cNvSpPr>
          <p:nvPr>
            <p:ph type="sldNum" sz="quarter" idx="12"/>
          </p:nvPr>
        </p:nvSpPr>
        <p:spPr/>
        <p:txBody>
          <a:bodyPr/>
          <a:lstStyle/>
          <a:p>
            <a:fld id="{BC760E7E-A0DC-49E3-BD35-4F5F2256FE7A}" type="slidenum">
              <a:rPr lang="en-PK" smtClean="0"/>
              <a:t>‹#›</a:t>
            </a:fld>
            <a:endParaRPr lang="en-PK"/>
          </a:p>
        </p:txBody>
      </p:sp>
    </p:spTree>
    <p:extLst>
      <p:ext uri="{BB962C8B-B14F-4D97-AF65-F5344CB8AC3E}">
        <p14:creationId xmlns:p14="http://schemas.microsoft.com/office/powerpoint/2010/main" val="3189173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038ED-ACD9-E3C4-A830-534CA1DCB352}"/>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00F45A57-BBF3-2F24-4BC7-63D767FF6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3A1769D9-28D6-324F-5F75-BAC4602F8448}"/>
              </a:ext>
            </a:extLst>
          </p:cNvPr>
          <p:cNvSpPr>
            <a:spLocks noGrp="1"/>
          </p:cNvSpPr>
          <p:nvPr>
            <p:ph type="dt" sz="half" idx="10"/>
          </p:nvPr>
        </p:nvSpPr>
        <p:spPr/>
        <p:txBody>
          <a:bodyPr/>
          <a:lstStyle/>
          <a:p>
            <a:fld id="{9949AF34-3787-43A3-AAA0-59F15F6EA1D2}" type="datetimeFigureOut">
              <a:rPr lang="en-PK" smtClean="0"/>
              <a:t>29/09/2025</a:t>
            </a:fld>
            <a:endParaRPr lang="en-PK"/>
          </a:p>
        </p:txBody>
      </p:sp>
      <p:sp>
        <p:nvSpPr>
          <p:cNvPr id="5" name="Footer Placeholder 4">
            <a:extLst>
              <a:ext uri="{FF2B5EF4-FFF2-40B4-BE49-F238E27FC236}">
                <a16:creationId xmlns:a16="http://schemas.microsoft.com/office/drawing/2014/main" id="{5E65B3D2-5FE5-2A76-B905-26B266F9A30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AADBC20-DA6E-2A1D-7B0C-FDA7EFB9E95F}"/>
              </a:ext>
            </a:extLst>
          </p:cNvPr>
          <p:cNvSpPr>
            <a:spLocks noGrp="1"/>
          </p:cNvSpPr>
          <p:nvPr>
            <p:ph type="sldNum" sz="quarter" idx="12"/>
          </p:nvPr>
        </p:nvSpPr>
        <p:spPr/>
        <p:txBody>
          <a:bodyPr/>
          <a:lstStyle/>
          <a:p>
            <a:fld id="{BC760E7E-A0DC-49E3-BD35-4F5F2256FE7A}" type="slidenum">
              <a:rPr lang="en-PK" smtClean="0"/>
              <a:t>‹#›</a:t>
            </a:fld>
            <a:endParaRPr lang="en-PK"/>
          </a:p>
        </p:txBody>
      </p:sp>
    </p:spTree>
    <p:extLst>
      <p:ext uri="{BB962C8B-B14F-4D97-AF65-F5344CB8AC3E}">
        <p14:creationId xmlns:p14="http://schemas.microsoft.com/office/powerpoint/2010/main" val="3065716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AF752C-0ACA-D696-16E2-73DE7F4650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FA9ABE50-BAC4-EC96-2846-7664E2A262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1A09DBA-D682-391C-D1D1-577D2C7C6A02}"/>
              </a:ext>
            </a:extLst>
          </p:cNvPr>
          <p:cNvSpPr>
            <a:spLocks noGrp="1"/>
          </p:cNvSpPr>
          <p:nvPr>
            <p:ph type="dt" sz="half" idx="10"/>
          </p:nvPr>
        </p:nvSpPr>
        <p:spPr/>
        <p:txBody>
          <a:bodyPr/>
          <a:lstStyle/>
          <a:p>
            <a:fld id="{9949AF34-3787-43A3-AAA0-59F15F6EA1D2}" type="datetimeFigureOut">
              <a:rPr lang="en-PK" smtClean="0"/>
              <a:t>29/09/2025</a:t>
            </a:fld>
            <a:endParaRPr lang="en-PK"/>
          </a:p>
        </p:txBody>
      </p:sp>
      <p:sp>
        <p:nvSpPr>
          <p:cNvPr id="5" name="Footer Placeholder 4">
            <a:extLst>
              <a:ext uri="{FF2B5EF4-FFF2-40B4-BE49-F238E27FC236}">
                <a16:creationId xmlns:a16="http://schemas.microsoft.com/office/drawing/2014/main" id="{CB47713C-9E51-3B86-E4AC-153C38A9236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3C783F5-E583-F843-7381-3199DD39453D}"/>
              </a:ext>
            </a:extLst>
          </p:cNvPr>
          <p:cNvSpPr>
            <a:spLocks noGrp="1"/>
          </p:cNvSpPr>
          <p:nvPr>
            <p:ph type="sldNum" sz="quarter" idx="12"/>
          </p:nvPr>
        </p:nvSpPr>
        <p:spPr/>
        <p:txBody>
          <a:bodyPr/>
          <a:lstStyle/>
          <a:p>
            <a:fld id="{BC760E7E-A0DC-49E3-BD35-4F5F2256FE7A}" type="slidenum">
              <a:rPr lang="en-PK" smtClean="0"/>
              <a:t>‹#›</a:t>
            </a:fld>
            <a:endParaRPr lang="en-PK"/>
          </a:p>
        </p:txBody>
      </p:sp>
    </p:spTree>
    <p:extLst>
      <p:ext uri="{BB962C8B-B14F-4D97-AF65-F5344CB8AC3E}">
        <p14:creationId xmlns:p14="http://schemas.microsoft.com/office/powerpoint/2010/main" val="2032284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21FC4-138E-D316-CCCF-BFB5FB67A331}"/>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4D272E78-E3B1-9EFD-2CE9-060CC586E0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74D88C8-FBC6-F6ED-F2E1-EEAEFDFF3A10}"/>
              </a:ext>
            </a:extLst>
          </p:cNvPr>
          <p:cNvSpPr>
            <a:spLocks noGrp="1"/>
          </p:cNvSpPr>
          <p:nvPr>
            <p:ph type="dt" sz="half" idx="10"/>
          </p:nvPr>
        </p:nvSpPr>
        <p:spPr/>
        <p:txBody>
          <a:bodyPr/>
          <a:lstStyle/>
          <a:p>
            <a:fld id="{9949AF34-3787-43A3-AAA0-59F15F6EA1D2}" type="datetimeFigureOut">
              <a:rPr lang="en-PK" smtClean="0"/>
              <a:t>29/09/2025</a:t>
            </a:fld>
            <a:endParaRPr lang="en-PK"/>
          </a:p>
        </p:txBody>
      </p:sp>
      <p:sp>
        <p:nvSpPr>
          <p:cNvPr id="5" name="Footer Placeholder 4">
            <a:extLst>
              <a:ext uri="{FF2B5EF4-FFF2-40B4-BE49-F238E27FC236}">
                <a16:creationId xmlns:a16="http://schemas.microsoft.com/office/drawing/2014/main" id="{D305D6BF-A0E2-E070-C05A-795DA006F2F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3397F21-6082-A7CC-25CF-D54317B62148}"/>
              </a:ext>
            </a:extLst>
          </p:cNvPr>
          <p:cNvSpPr>
            <a:spLocks noGrp="1"/>
          </p:cNvSpPr>
          <p:nvPr>
            <p:ph type="sldNum" sz="quarter" idx="12"/>
          </p:nvPr>
        </p:nvSpPr>
        <p:spPr/>
        <p:txBody>
          <a:bodyPr/>
          <a:lstStyle/>
          <a:p>
            <a:fld id="{BC760E7E-A0DC-49E3-BD35-4F5F2256FE7A}" type="slidenum">
              <a:rPr lang="en-PK" smtClean="0"/>
              <a:t>‹#›</a:t>
            </a:fld>
            <a:endParaRPr lang="en-PK"/>
          </a:p>
        </p:txBody>
      </p:sp>
    </p:spTree>
    <p:extLst>
      <p:ext uri="{BB962C8B-B14F-4D97-AF65-F5344CB8AC3E}">
        <p14:creationId xmlns:p14="http://schemas.microsoft.com/office/powerpoint/2010/main" val="978299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990B4-D2BE-C52A-5823-49B2CCC9E8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BA5F041F-5CEF-BC8E-46E1-024101EFB27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4536ED-1A9B-6AC7-D835-7C67DD374628}"/>
              </a:ext>
            </a:extLst>
          </p:cNvPr>
          <p:cNvSpPr>
            <a:spLocks noGrp="1"/>
          </p:cNvSpPr>
          <p:nvPr>
            <p:ph type="dt" sz="half" idx="10"/>
          </p:nvPr>
        </p:nvSpPr>
        <p:spPr/>
        <p:txBody>
          <a:bodyPr/>
          <a:lstStyle/>
          <a:p>
            <a:fld id="{9949AF34-3787-43A3-AAA0-59F15F6EA1D2}" type="datetimeFigureOut">
              <a:rPr lang="en-PK" smtClean="0"/>
              <a:t>29/09/2025</a:t>
            </a:fld>
            <a:endParaRPr lang="en-PK"/>
          </a:p>
        </p:txBody>
      </p:sp>
      <p:sp>
        <p:nvSpPr>
          <p:cNvPr id="5" name="Footer Placeholder 4">
            <a:extLst>
              <a:ext uri="{FF2B5EF4-FFF2-40B4-BE49-F238E27FC236}">
                <a16:creationId xmlns:a16="http://schemas.microsoft.com/office/drawing/2014/main" id="{A4C317FB-B373-C7F5-CAC0-D261FD4BF53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431A605-E78F-D2B6-65B0-ED6E87E7C377}"/>
              </a:ext>
            </a:extLst>
          </p:cNvPr>
          <p:cNvSpPr>
            <a:spLocks noGrp="1"/>
          </p:cNvSpPr>
          <p:nvPr>
            <p:ph type="sldNum" sz="quarter" idx="12"/>
          </p:nvPr>
        </p:nvSpPr>
        <p:spPr/>
        <p:txBody>
          <a:bodyPr/>
          <a:lstStyle/>
          <a:p>
            <a:fld id="{BC760E7E-A0DC-49E3-BD35-4F5F2256FE7A}" type="slidenum">
              <a:rPr lang="en-PK" smtClean="0"/>
              <a:t>‹#›</a:t>
            </a:fld>
            <a:endParaRPr lang="en-PK"/>
          </a:p>
        </p:txBody>
      </p:sp>
    </p:spTree>
    <p:extLst>
      <p:ext uri="{BB962C8B-B14F-4D97-AF65-F5344CB8AC3E}">
        <p14:creationId xmlns:p14="http://schemas.microsoft.com/office/powerpoint/2010/main" val="3633051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59ECF-492D-52AD-0273-F034DA8B4F4E}"/>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3737AC3D-AE7F-1D01-A744-F43037F483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060B6363-A998-FE28-F954-2F2AA3943F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7741DC64-1DDA-35D2-3663-7C1832A92628}"/>
              </a:ext>
            </a:extLst>
          </p:cNvPr>
          <p:cNvSpPr>
            <a:spLocks noGrp="1"/>
          </p:cNvSpPr>
          <p:nvPr>
            <p:ph type="dt" sz="half" idx="10"/>
          </p:nvPr>
        </p:nvSpPr>
        <p:spPr/>
        <p:txBody>
          <a:bodyPr/>
          <a:lstStyle/>
          <a:p>
            <a:fld id="{9949AF34-3787-43A3-AAA0-59F15F6EA1D2}" type="datetimeFigureOut">
              <a:rPr lang="en-PK" smtClean="0"/>
              <a:t>29/09/2025</a:t>
            </a:fld>
            <a:endParaRPr lang="en-PK"/>
          </a:p>
        </p:txBody>
      </p:sp>
      <p:sp>
        <p:nvSpPr>
          <p:cNvPr id="6" name="Footer Placeholder 5">
            <a:extLst>
              <a:ext uri="{FF2B5EF4-FFF2-40B4-BE49-F238E27FC236}">
                <a16:creationId xmlns:a16="http://schemas.microsoft.com/office/drawing/2014/main" id="{017EC563-A16F-BCD9-BFEE-3746FDDEDB2A}"/>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385B6025-F32C-B534-76DD-E84790786103}"/>
              </a:ext>
            </a:extLst>
          </p:cNvPr>
          <p:cNvSpPr>
            <a:spLocks noGrp="1"/>
          </p:cNvSpPr>
          <p:nvPr>
            <p:ph type="sldNum" sz="quarter" idx="12"/>
          </p:nvPr>
        </p:nvSpPr>
        <p:spPr/>
        <p:txBody>
          <a:bodyPr/>
          <a:lstStyle/>
          <a:p>
            <a:fld id="{BC760E7E-A0DC-49E3-BD35-4F5F2256FE7A}" type="slidenum">
              <a:rPr lang="en-PK" smtClean="0"/>
              <a:t>‹#›</a:t>
            </a:fld>
            <a:endParaRPr lang="en-PK"/>
          </a:p>
        </p:txBody>
      </p:sp>
    </p:spTree>
    <p:extLst>
      <p:ext uri="{BB962C8B-B14F-4D97-AF65-F5344CB8AC3E}">
        <p14:creationId xmlns:p14="http://schemas.microsoft.com/office/powerpoint/2010/main" val="373951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7AA6B-C856-E756-3F08-A5168CF2A594}"/>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2D10F4CA-37FB-002E-F645-9E4E3405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60851E-B76D-370C-BC1C-AFC63429E8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835DEF67-C48C-C166-E635-55526B91A2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320443-D43E-AD66-9B11-8B1AD42B15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83295986-5105-F12D-807C-5C74E25D73FA}"/>
              </a:ext>
            </a:extLst>
          </p:cNvPr>
          <p:cNvSpPr>
            <a:spLocks noGrp="1"/>
          </p:cNvSpPr>
          <p:nvPr>
            <p:ph type="dt" sz="half" idx="10"/>
          </p:nvPr>
        </p:nvSpPr>
        <p:spPr/>
        <p:txBody>
          <a:bodyPr/>
          <a:lstStyle/>
          <a:p>
            <a:fld id="{9949AF34-3787-43A3-AAA0-59F15F6EA1D2}" type="datetimeFigureOut">
              <a:rPr lang="en-PK" smtClean="0"/>
              <a:t>29/09/2025</a:t>
            </a:fld>
            <a:endParaRPr lang="en-PK"/>
          </a:p>
        </p:txBody>
      </p:sp>
      <p:sp>
        <p:nvSpPr>
          <p:cNvPr id="8" name="Footer Placeholder 7">
            <a:extLst>
              <a:ext uri="{FF2B5EF4-FFF2-40B4-BE49-F238E27FC236}">
                <a16:creationId xmlns:a16="http://schemas.microsoft.com/office/drawing/2014/main" id="{34EDA914-E033-52A0-B6BE-BDDCDB548869}"/>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0C39E8FE-2CDB-F6AD-0687-8C924949EC26}"/>
              </a:ext>
            </a:extLst>
          </p:cNvPr>
          <p:cNvSpPr>
            <a:spLocks noGrp="1"/>
          </p:cNvSpPr>
          <p:nvPr>
            <p:ph type="sldNum" sz="quarter" idx="12"/>
          </p:nvPr>
        </p:nvSpPr>
        <p:spPr/>
        <p:txBody>
          <a:bodyPr/>
          <a:lstStyle/>
          <a:p>
            <a:fld id="{BC760E7E-A0DC-49E3-BD35-4F5F2256FE7A}" type="slidenum">
              <a:rPr lang="en-PK" smtClean="0"/>
              <a:t>‹#›</a:t>
            </a:fld>
            <a:endParaRPr lang="en-PK"/>
          </a:p>
        </p:txBody>
      </p:sp>
    </p:spTree>
    <p:extLst>
      <p:ext uri="{BB962C8B-B14F-4D97-AF65-F5344CB8AC3E}">
        <p14:creationId xmlns:p14="http://schemas.microsoft.com/office/powerpoint/2010/main" val="2624414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04F01-F296-7E44-E001-44E9DD12A5EB}"/>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FB47237F-6D7E-E4A0-B88F-0EF433EE7451}"/>
              </a:ext>
            </a:extLst>
          </p:cNvPr>
          <p:cNvSpPr>
            <a:spLocks noGrp="1"/>
          </p:cNvSpPr>
          <p:nvPr>
            <p:ph type="dt" sz="half" idx="10"/>
          </p:nvPr>
        </p:nvSpPr>
        <p:spPr/>
        <p:txBody>
          <a:bodyPr/>
          <a:lstStyle/>
          <a:p>
            <a:fld id="{9949AF34-3787-43A3-AAA0-59F15F6EA1D2}" type="datetimeFigureOut">
              <a:rPr lang="en-PK" smtClean="0"/>
              <a:t>29/09/2025</a:t>
            </a:fld>
            <a:endParaRPr lang="en-PK"/>
          </a:p>
        </p:txBody>
      </p:sp>
      <p:sp>
        <p:nvSpPr>
          <p:cNvPr id="4" name="Footer Placeholder 3">
            <a:extLst>
              <a:ext uri="{FF2B5EF4-FFF2-40B4-BE49-F238E27FC236}">
                <a16:creationId xmlns:a16="http://schemas.microsoft.com/office/drawing/2014/main" id="{CFBBDFCB-AF2D-D4E1-0D50-D12E3C941BB0}"/>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4FECADD8-BBF2-8236-8B26-77BE3F50C4D9}"/>
              </a:ext>
            </a:extLst>
          </p:cNvPr>
          <p:cNvSpPr>
            <a:spLocks noGrp="1"/>
          </p:cNvSpPr>
          <p:nvPr>
            <p:ph type="sldNum" sz="quarter" idx="12"/>
          </p:nvPr>
        </p:nvSpPr>
        <p:spPr/>
        <p:txBody>
          <a:bodyPr/>
          <a:lstStyle/>
          <a:p>
            <a:fld id="{BC760E7E-A0DC-49E3-BD35-4F5F2256FE7A}" type="slidenum">
              <a:rPr lang="en-PK" smtClean="0"/>
              <a:t>‹#›</a:t>
            </a:fld>
            <a:endParaRPr lang="en-PK"/>
          </a:p>
        </p:txBody>
      </p:sp>
    </p:spTree>
    <p:extLst>
      <p:ext uri="{BB962C8B-B14F-4D97-AF65-F5344CB8AC3E}">
        <p14:creationId xmlns:p14="http://schemas.microsoft.com/office/powerpoint/2010/main" val="2727012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F2F41A-3392-1AAF-8EEB-1A96156C091B}"/>
              </a:ext>
            </a:extLst>
          </p:cNvPr>
          <p:cNvSpPr>
            <a:spLocks noGrp="1"/>
          </p:cNvSpPr>
          <p:nvPr>
            <p:ph type="dt" sz="half" idx="10"/>
          </p:nvPr>
        </p:nvSpPr>
        <p:spPr/>
        <p:txBody>
          <a:bodyPr/>
          <a:lstStyle/>
          <a:p>
            <a:fld id="{9949AF34-3787-43A3-AAA0-59F15F6EA1D2}" type="datetimeFigureOut">
              <a:rPr lang="en-PK" smtClean="0"/>
              <a:t>29/09/2025</a:t>
            </a:fld>
            <a:endParaRPr lang="en-PK"/>
          </a:p>
        </p:txBody>
      </p:sp>
      <p:sp>
        <p:nvSpPr>
          <p:cNvPr id="3" name="Footer Placeholder 2">
            <a:extLst>
              <a:ext uri="{FF2B5EF4-FFF2-40B4-BE49-F238E27FC236}">
                <a16:creationId xmlns:a16="http://schemas.microsoft.com/office/drawing/2014/main" id="{23C05931-06F6-E2F3-8496-F4B2F20AFF0D}"/>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90CE01C4-0B23-65A7-4341-6B6618EE17FA}"/>
              </a:ext>
            </a:extLst>
          </p:cNvPr>
          <p:cNvSpPr>
            <a:spLocks noGrp="1"/>
          </p:cNvSpPr>
          <p:nvPr>
            <p:ph type="sldNum" sz="quarter" idx="12"/>
          </p:nvPr>
        </p:nvSpPr>
        <p:spPr/>
        <p:txBody>
          <a:bodyPr/>
          <a:lstStyle/>
          <a:p>
            <a:fld id="{BC760E7E-A0DC-49E3-BD35-4F5F2256FE7A}" type="slidenum">
              <a:rPr lang="en-PK" smtClean="0"/>
              <a:t>‹#›</a:t>
            </a:fld>
            <a:endParaRPr lang="en-PK"/>
          </a:p>
        </p:txBody>
      </p:sp>
    </p:spTree>
    <p:extLst>
      <p:ext uri="{BB962C8B-B14F-4D97-AF65-F5344CB8AC3E}">
        <p14:creationId xmlns:p14="http://schemas.microsoft.com/office/powerpoint/2010/main" val="25229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47B20-4F27-3D5F-3452-4A46C828B9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573A56BF-3B28-024C-6204-B47BAF8D2D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77E0F876-6CD0-F899-609E-E120F0B2A3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BB15E-2F54-6A15-1D5B-5B26EF9125C8}"/>
              </a:ext>
            </a:extLst>
          </p:cNvPr>
          <p:cNvSpPr>
            <a:spLocks noGrp="1"/>
          </p:cNvSpPr>
          <p:nvPr>
            <p:ph type="dt" sz="half" idx="10"/>
          </p:nvPr>
        </p:nvSpPr>
        <p:spPr/>
        <p:txBody>
          <a:bodyPr/>
          <a:lstStyle/>
          <a:p>
            <a:fld id="{9949AF34-3787-43A3-AAA0-59F15F6EA1D2}" type="datetimeFigureOut">
              <a:rPr lang="en-PK" smtClean="0"/>
              <a:t>29/09/2025</a:t>
            </a:fld>
            <a:endParaRPr lang="en-PK"/>
          </a:p>
        </p:txBody>
      </p:sp>
      <p:sp>
        <p:nvSpPr>
          <p:cNvPr id="6" name="Footer Placeholder 5">
            <a:extLst>
              <a:ext uri="{FF2B5EF4-FFF2-40B4-BE49-F238E27FC236}">
                <a16:creationId xmlns:a16="http://schemas.microsoft.com/office/drawing/2014/main" id="{99EEDA95-6276-2A7A-D260-705693C9B04B}"/>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F20D8669-A695-73FF-132A-5BAF83383954}"/>
              </a:ext>
            </a:extLst>
          </p:cNvPr>
          <p:cNvSpPr>
            <a:spLocks noGrp="1"/>
          </p:cNvSpPr>
          <p:nvPr>
            <p:ph type="sldNum" sz="quarter" idx="12"/>
          </p:nvPr>
        </p:nvSpPr>
        <p:spPr/>
        <p:txBody>
          <a:bodyPr/>
          <a:lstStyle/>
          <a:p>
            <a:fld id="{BC760E7E-A0DC-49E3-BD35-4F5F2256FE7A}" type="slidenum">
              <a:rPr lang="en-PK" smtClean="0"/>
              <a:t>‹#›</a:t>
            </a:fld>
            <a:endParaRPr lang="en-PK"/>
          </a:p>
        </p:txBody>
      </p:sp>
    </p:spTree>
    <p:extLst>
      <p:ext uri="{BB962C8B-B14F-4D97-AF65-F5344CB8AC3E}">
        <p14:creationId xmlns:p14="http://schemas.microsoft.com/office/powerpoint/2010/main" val="972909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14268-3CCD-D193-FCC6-905160B41A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59EB93A4-6CBA-2070-380D-3F7F149E6B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7D4E21B9-571B-576B-496B-B7AF61EDBF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FA82C3-0C4C-8BB1-C75C-9AF04B43A515}"/>
              </a:ext>
            </a:extLst>
          </p:cNvPr>
          <p:cNvSpPr>
            <a:spLocks noGrp="1"/>
          </p:cNvSpPr>
          <p:nvPr>
            <p:ph type="dt" sz="half" idx="10"/>
          </p:nvPr>
        </p:nvSpPr>
        <p:spPr/>
        <p:txBody>
          <a:bodyPr/>
          <a:lstStyle/>
          <a:p>
            <a:fld id="{9949AF34-3787-43A3-AAA0-59F15F6EA1D2}" type="datetimeFigureOut">
              <a:rPr lang="en-PK" smtClean="0"/>
              <a:t>29/09/2025</a:t>
            </a:fld>
            <a:endParaRPr lang="en-PK"/>
          </a:p>
        </p:txBody>
      </p:sp>
      <p:sp>
        <p:nvSpPr>
          <p:cNvPr id="6" name="Footer Placeholder 5">
            <a:extLst>
              <a:ext uri="{FF2B5EF4-FFF2-40B4-BE49-F238E27FC236}">
                <a16:creationId xmlns:a16="http://schemas.microsoft.com/office/drawing/2014/main" id="{D28170BE-9863-05BF-6701-7D99A250DB7B}"/>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241FD3BE-D761-DA21-BFCF-CF91EB05B3E7}"/>
              </a:ext>
            </a:extLst>
          </p:cNvPr>
          <p:cNvSpPr>
            <a:spLocks noGrp="1"/>
          </p:cNvSpPr>
          <p:nvPr>
            <p:ph type="sldNum" sz="quarter" idx="12"/>
          </p:nvPr>
        </p:nvSpPr>
        <p:spPr/>
        <p:txBody>
          <a:bodyPr/>
          <a:lstStyle/>
          <a:p>
            <a:fld id="{BC760E7E-A0DC-49E3-BD35-4F5F2256FE7A}" type="slidenum">
              <a:rPr lang="en-PK" smtClean="0"/>
              <a:t>‹#›</a:t>
            </a:fld>
            <a:endParaRPr lang="en-PK"/>
          </a:p>
        </p:txBody>
      </p:sp>
    </p:spTree>
    <p:extLst>
      <p:ext uri="{BB962C8B-B14F-4D97-AF65-F5344CB8AC3E}">
        <p14:creationId xmlns:p14="http://schemas.microsoft.com/office/powerpoint/2010/main" val="2079026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4693DF-8D0B-01FC-D6AB-04BC45B2B3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E9E5173E-0CA5-A819-BA2C-F78CBFF4BB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56A5B3C2-C486-19C4-7DDD-C62B17397C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949AF34-3787-43A3-AAA0-59F15F6EA1D2}" type="datetimeFigureOut">
              <a:rPr lang="en-PK" smtClean="0"/>
              <a:t>29/09/2025</a:t>
            </a:fld>
            <a:endParaRPr lang="en-PK"/>
          </a:p>
        </p:txBody>
      </p:sp>
      <p:sp>
        <p:nvSpPr>
          <p:cNvPr id="5" name="Footer Placeholder 4">
            <a:extLst>
              <a:ext uri="{FF2B5EF4-FFF2-40B4-BE49-F238E27FC236}">
                <a16:creationId xmlns:a16="http://schemas.microsoft.com/office/drawing/2014/main" id="{8F5E044A-2821-F0E5-F1D0-EFF28F294C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PK"/>
          </a:p>
        </p:txBody>
      </p:sp>
      <p:sp>
        <p:nvSpPr>
          <p:cNvPr id="6" name="Slide Number Placeholder 5">
            <a:extLst>
              <a:ext uri="{FF2B5EF4-FFF2-40B4-BE49-F238E27FC236}">
                <a16:creationId xmlns:a16="http://schemas.microsoft.com/office/drawing/2014/main" id="{038F8453-ED2C-8733-82DE-ED49A62E33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C760E7E-A0DC-49E3-BD35-4F5F2256FE7A}" type="slidenum">
              <a:rPr lang="en-PK" smtClean="0"/>
              <a:t>‹#›</a:t>
            </a:fld>
            <a:endParaRPr lang="en-PK"/>
          </a:p>
        </p:txBody>
      </p:sp>
    </p:spTree>
    <p:extLst>
      <p:ext uri="{BB962C8B-B14F-4D97-AF65-F5344CB8AC3E}">
        <p14:creationId xmlns:p14="http://schemas.microsoft.com/office/powerpoint/2010/main" val="947987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Bar chart">
            <a:extLst>
              <a:ext uri="{FF2B5EF4-FFF2-40B4-BE49-F238E27FC236}">
                <a16:creationId xmlns:a16="http://schemas.microsoft.com/office/drawing/2014/main" id="{135B6515-4206-7B5B-F0DE-A6ED3DC196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48" name="Freeform: Shape 47">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68F46B16-C20C-1D61-400A-7A7C7A2939CB}"/>
              </a:ext>
            </a:extLst>
          </p:cNvPr>
          <p:cNvSpPr>
            <a:spLocks noGrp="1"/>
          </p:cNvSpPr>
          <p:nvPr>
            <p:ph type="ctrTitle"/>
          </p:nvPr>
        </p:nvSpPr>
        <p:spPr>
          <a:xfrm>
            <a:off x="5622061" y="762538"/>
            <a:ext cx="5649349" cy="3199862"/>
          </a:xfrm>
        </p:spPr>
        <p:txBody>
          <a:bodyPr anchor="b">
            <a:normAutofit/>
          </a:bodyPr>
          <a:lstStyle/>
          <a:p>
            <a:pPr algn="l"/>
            <a:r>
              <a:rPr lang="en-US" sz="3600" b="1" dirty="0">
                <a:solidFill>
                  <a:srgbClr val="FFFFFF"/>
                </a:solidFill>
              </a:rPr>
              <a:t>Lesson#3. Introduction to Data Analytics Pipeline.</a:t>
            </a:r>
            <a:br>
              <a:rPr lang="en-US" sz="3600" b="1" dirty="0">
                <a:solidFill>
                  <a:srgbClr val="FFFFFF"/>
                </a:solidFill>
              </a:rPr>
            </a:br>
            <a:br>
              <a:rPr lang="en-US" sz="3600" b="1" dirty="0">
                <a:solidFill>
                  <a:srgbClr val="FFFFFF"/>
                </a:solidFill>
              </a:rPr>
            </a:br>
            <a:r>
              <a:rPr lang="en-US" sz="2400" b="1" dirty="0">
                <a:solidFill>
                  <a:srgbClr val="FFFFFF"/>
                </a:solidFill>
              </a:rPr>
              <a:t>Prepared by : husnain zahoor😊</a:t>
            </a:r>
            <a:endParaRPr lang="en-PK" sz="3600" b="1" dirty="0">
              <a:solidFill>
                <a:srgbClr val="FFFFFF"/>
              </a:solidFill>
            </a:endParaRPr>
          </a:p>
        </p:txBody>
      </p:sp>
      <p:sp>
        <p:nvSpPr>
          <p:cNvPr id="50"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7682" y="4043302"/>
            <a:ext cx="5303520" cy="18288"/>
          </a:xfrm>
          <a:custGeom>
            <a:avLst/>
            <a:gdLst>
              <a:gd name="connsiteX0" fmla="*/ 0 w 5303520"/>
              <a:gd name="connsiteY0" fmla="*/ 0 h 18288"/>
              <a:gd name="connsiteX1" fmla="*/ 556870 w 5303520"/>
              <a:gd name="connsiteY1" fmla="*/ 0 h 18288"/>
              <a:gd name="connsiteX2" fmla="*/ 1272845 w 5303520"/>
              <a:gd name="connsiteY2" fmla="*/ 0 h 18288"/>
              <a:gd name="connsiteX3" fmla="*/ 1882750 w 5303520"/>
              <a:gd name="connsiteY3" fmla="*/ 0 h 18288"/>
              <a:gd name="connsiteX4" fmla="*/ 2439619 w 5303520"/>
              <a:gd name="connsiteY4" fmla="*/ 0 h 18288"/>
              <a:gd name="connsiteX5" fmla="*/ 3155594 w 5303520"/>
              <a:gd name="connsiteY5" fmla="*/ 0 h 18288"/>
              <a:gd name="connsiteX6" fmla="*/ 3818534 w 5303520"/>
              <a:gd name="connsiteY6" fmla="*/ 0 h 18288"/>
              <a:gd name="connsiteX7" fmla="*/ 4481474 w 5303520"/>
              <a:gd name="connsiteY7" fmla="*/ 0 h 18288"/>
              <a:gd name="connsiteX8" fmla="*/ 5303520 w 5303520"/>
              <a:gd name="connsiteY8" fmla="*/ 0 h 18288"/>
              <a:gd name="connsiteX9" fmla="*/ 5303520 w 5303520"/>
              <a:gd name="connsiteY9" fmla="*/ 18288 h 18288"/>
              <a:gd name="connsiteX10" fmla="*/ 4746650 w 5303520"/>
              <a:gd name="connsiteY10" fmla="*/ 18288 h 18288"/>
              <a:gd name="connsiteX11" fmla="*/ 4242816 w 5303520"/>
              <a:gd name="connsiteY11" fmla="*/ 18288 h 18288"/>
              <a:gd name="connsiteX12" fmla="*/ 3526841 w 5303520"/>
              <a:gd name="connsiteY12" fmla="*/ 18288 h 18288"/>
              <a:gd name="connsiteX13" fmla="*/ 2969971 w 5303520"/>
              <a:gd name="connsiteY13" fmla="*/ 18288 h 18288"/>
              <a:gd name="connsiteX14" fmla="*/ 2253996 w 5303520"/>
              <a:gd name="connsiteY14" fmla="*/ 18288 h 18288"/>
              <a:gd name="connsiteX15" fmla="*/ 1484986 w 5303520"/>
              <a:gd name="connsiteY15" fmla="*/ 18288 h 18288"/>
              <a:gd name="connsiteX16" fmla="*/ 875081 w 5303520"/>
              <a:gd name="connsiteY16" fmla="*/ 18288 h 18288"/>
              <a:gd name="connsiteX17" fmla="*/ 0 w 5303520"/>
              <a:gd name="connsiteY17" fmla="*/ 18288 h 18288"/>
              <a:gd name="connsiteX18" fmla="*/ 0 w 530352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18288"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4050" y="6954"/>
                  <a:pt x="5304254" y="12839"/>
                  <a:pt x="5303520" y="18288"/>
                </a:cubicBezTo>
                <a:cubicBezTo>
                  <a:pt x="5132450" y="501"/>
                  <a:pt x="4953391" y="18714"/>
                  <a:pt x="4746650" y="18288"/>
                </a:cubicBezTo>
                <a:cubicBezTo>
                  <a:pt x="4539909" y="17863"/>
                  <a:pt x="4361261" y="7168"/>
                  <a:pt x="4242816" y="18288"/>
                </a:cubicBezTo>
                <a:cubicBezTo>
                  <a:pt x="4124371" y="29408"/>
                  <a:pt x="3754907" y="21026"/>
                  <a:pt x="3526841" y="18288"/>
                </a:cubicBezTo>
                <a:cubicBezTo>
                  <a:pt x="3298775" y="15550"/>
                  <a:pt x="3164473" y="3913"/>
                  <a:pt x="2969971" y="18288"/>
                </a:cubicBezTo>
                <a:cubicBezTo>
                  <a:pt x="2775469" y="32664"/>
                  <a:pt x="2608536" y="2050"/>
                  <a:pt x="2253996" y="18288"/>
                </a:cubicBezTo>
                <a:cubicBezTo>
                  <a:pt x="1899456" y="34526"/>
                  <a:pt x="1752044" y="28789"/>
                  <a:pt x="1484986" y="18288"/>
                </a:cubicBezTo>
                <a:cubicBezTo>
                  <a:pt x="1217928" y="7788"/>
                  <a:pt x="1060609" y="-4784"/>
                  <a:pt x="875081" y="18288"/>
                </a:cubicBezTo>
                <a:cubicBezTo>
                  <a:pt x="689553" y="41360"/>
                  <a:pt x="188846" y="25228"/>
                  <a:pt x="0" y="18288"/>
                </a:cubicBezTo>
                <a:cubicBezTo>
                  <a:pt x="-570" y="9279"/>
                  <a:pt x="132" y="5100"/>
                  <a:pt x="0" y="0"/>
                </a:cubicBezTo>
                <a:close/>
              </a:path>
              <a:path w="5303520" h="18288"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2837" y="5414"/>
                  <a:pt x="5302800" y="12510"/>
                  <a:pt x="5303520" y="18288"/>
                </a:cubicBezTo>
                <a:cubicBezTo>
                  <a:pt x="5082751" y="18456"/>
                  <a:pt x="4993374" y="24100"/>
                  <a:pt x="4746650" y="18288"/>
                </a:cubicBezTo>
                <a:cubicBezTo>
                  <a:pt x="4499926" y="12477"/>
                  <a:pt x="4368648" y="-7187"/>
                  <a:pt x="4083710" y="18288"/>
                </a:cubicBezTo>
                <a:cubicBezTo>
                  <a:pt x="3798772" y="43763"/>
                  <a:pt x="3729434" y="5501"/>
                  <a:pt x="3473806" y="18288"/>
                </a:cubicBezTo>
                <a:cubicBezTo>
                  <a:pt x="3218178" y="31075"/>
                  <a:pt x="3056855" y="30003"/>
                  <a:pt x="2704795" y="18288"/>
                </a:cubicBezTo>
                <a:cubicBezTo>
                  <a:pt x="2352735" y="6573"/>
                  <a:pt x="2319447" y="29257"/>
                  <a:pt x="1935785" y="18288"/>
                </a:cubicBezTo>
                <a:cubicBezTo>
                  <a:pt x="1552123" y="7320"/>
                  <a:pt x="1532619" y="-467"/>
                  <a:pt x="1378915" y="18288"/>
                </a:cubicBezTo>
                <a:cubicBezTo>
                  <a:pt x="1225211" y="37043"/>
                  <a:pt x="1038692" y="34308"/>
                  <a:pt x="715975" y="18288"/>
                </a:cubicBezTo>
                <a:cubicBezTo>
                  <a:pt x="393258" y="2268"/>
                  <a:pt x="303768" y="26944"/>
                  <a:pt x="0" y="18288"/>
                </a:cubicBezTo>
                <a:cubicBezTo>
                  <a:pt x="-306" y="11061"/>
                  <a:pt x="-655" y="7751"/>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7670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E34D0F1-C84F-198D-343F-7B2F50A4EF66}"/>
            </a:ext>
          </a:extLst>
        </p:cNvPr>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4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4" name="Rectangle 4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D2D828-CD26-3EAE-1CFD-415CCD73C7F9}"/>
              </a:ext>
            </a:extLst>
          </p:cNvPr>
          <p:cNvSpPr>
            <a:spLocks noGrp="1"/>
          </p:cNvSpPr>
          <p:nvPr>
            <p:ph type="title"/>
          </p:nvPr>
        </p:nvSpPr>
        <p:spPr>
          <a:xfrm>
            <a:off x="1115568" y="548640"/>
            <a:ext cx="10168128" cy="1179576"/>
          </a:xfrm>
        </p:spPr>
        <p:txBody>
          <a:bodyPr>
            <a:normAutofit/>
          </a:bodyPr>
          <a:lstStyle/>
          <a:p>
            <a:r>
              <a:rPr lang="en-US" sz="4000" dirty="0">
                <a:highlight>
                  <a:srgbClr val="FFFF00"/>
                </a:highlight>
                <a:latin typeface="Calibri" panose="020F0502020204030204" pitchFamily="34" charset="0"/>
                <a:ea typeface="Calibri" panose="020F0502020204030204" pitchFamily="34" charset="0"/>
                <a:cs typeface="Calibri" panose="020F0502020204030204" pitchFamily="34" charset="0"/>
              </a:rPr>
              <a:t>6. Communication Insights &amp; Results:</a:t>
            </a:r>
            <a:br>
              <a:rPr lang="en-US" sz="4000" dirty="0">
                <a:highlight>
                  <a:srgbClr val="FFFF00"/>
                </a:highlight>
                <a:latin typeface="Calibri" panose="020F0502020204030204" pitchFamily="34" charset="0"/>
                <a:ea typeface="Calibri" panose="020F0502020204030204" pitchFamily="34" charset="0"/>
                <a:cs typeface="Calibri" panose="020F0502020204030204" pitchFamily="34" charset="0"/>
              </a:rPr>
            </a:br>
            <a:r>
              <a:rPr lang="en-US" sz="2000" dirty="0">
                <a:highlight>
                  <a:srgbClr val="FFFF00"/>
                </a:highlight>
              </a:rPr>
              <a:t>Who needs to see this insight, and what format would make it clear?</a:t>
            </a:r>
            <a:endParaRPr lang="en-PK" sz="4000" dirty="0">
              <a:highlight>
                <a:srgbClr val="FFFF00"/>
              </a:highlight>
              <a:latin typeface="Calibri" panose="020F0502020204030204" pitchFamily="34" charset="0"/>
              <a:ea typeface="Calibri" panose="020F0502020204030204" pitchFamily="34" charset="0"/>
              <a:cs typeface="Calibri" panose="020F0502020204030204" pitchFamily="34" charset="0"/>
            </a:endParaRPr>
          </a:p>
        </p:txBody>
      </p:sp>
      <p:sp>
        <p:nvSpPr>
          <p:cNvPr id="45" name="Rectangle 4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DCAE380-1E76-0125-1D3F-CC4A312FCDF1}"/>
              </a:ext>
            </a:extLst>
          </p:cNvPr>
          <p:cNvSpPr>
            <a:spLocks noGrp="1"/>
          </p:cNvSpPr>
          <p:nvPr>
            <p:ph idx="1"/>
          </p:nvPr>
        </p:nvSpPr>
        <p:spPr>
          <a:xfrm>
            <a:off x="1115568" y="2276856"/>
            <a:ext cx="10168128" cy="3695020"/>
          </a:xfrm>
        </p:spPr>
        <p:txBody>
          <a:bodyPr>
            <a:normAutofit/>
          </a:bodyPr>
          <a:lstStyle/>
          <a:p>
            <a:pPr>
              <a:buFont typeface="Wingdings" panose="05000000000000000000" pitchFamily="2" charset="2"/>
              <a:buChar char="q"/>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a:t>The sales department needs to review these insights and investigate why some products are being refunded. Campaigns should be launched in specific stores where sales are low.</a:t>
            </a:r>
          </a:p>
          <a:p>
            <a:pPr>
              <a:buFont typeface="Wingdings" panose="05000000000000000000" pitchFamily="2" charset="2"/>
              <a:buChar char="q"/>
            </a:pPr>
            <a:r>
              <a:rPr lang="en-US" sz="2000" dirty="0"/>
              <a:t>It is also important to investigate why sales are recorded as 0 during both holidays and non-holidays.</a:t>
            </a:r>
          </a:p>
          <a:p>
            <a:pPr>
              <a:buFont typeface="Wingdings" panose="05000000000000000000" pitchFamily="2" charset="2"/>
              <a:buChar char="q"/>
            </a:pPr>
            <a:r>
              <a:rPr lang="en-US" sz="2000" dirty="0"/>
              <a:t>If sales are increasing, why is there no consistency? Sales rise and drop suddenly, and this needs further investigation.</a:t>
            </a:r>
          </a:p>
          <a:p>
            <a:pPr>
              <a:buFont typeface="Wingdings" panose="05000000000000000000" pitchFamily="2" charset="2"/>
              <a:buChar char="q"/>
            </a:pPr>
            <a:r>
              <a:rPr lang="en-US" sz="2000" dirty="0"/>
              <a:t>Finally, the Marketing team should investigate areas where sales are low and plan promotions to improve overall store performance.</a:t>
            </a:r>
            <a:br>
              <a:rPr lang="en-US" sz="2000" dirty="0">
                <a:latin typeface="Calibri" panose="020F0502020204030204" pitchFamily="34" charset="0"/>
                <a:ea typeface="Calibri" panose="020F0502020204030204" pitchFamily="34" charset="0"/>
                <a:cs typeface="Calibri" panose="020F0502020204030204" pitchFamily="34" charset="0"/>
              </a:rPr>
            </a:br>
            <a:br>
              <a:rPr lang="en-US" sz="2000" dirty="0">
                <a:latin typeface="Calibri" panose="020F0502020204030204" pitchFamily="34" charset="0"/>
                <a:ea typeface="Calibri" panose="020F0502020204030204" pitchFamily="34" charset="0"/>
                <a:cs typeface="Calibri" panose="020F0502020204030204" pitchFamily="34" charset="0"/>
              </a:rPr>
            </a:br>
            <a:endParaRPr lang="en-PK"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889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9BDF53-E51B-BDAC-6A0C-CE1B53B77322}"/>
              </a:ext>
            </a:extLst>
          </p:cNvPr>
          <p:cNvSpPr>
            <a:spLocks noGrp="1"/>
          </p:cNvSpPr>
          <p:nvPr>
            <p:ph type="title"/>
          </p:nvPr>
        </p:nvSpPr>
        <p:spPr>
          <a:xfrm>
            <a:off x="838200" y="1122362"/>
            <a:ext cx="6281928" cy="4135437"/>
          </a:xfrm>
        </p:spPr>
        <p:txBody>
          <a:bodyPr vert="horz" lIns="91440" tIns="45720" rIns="91440" bIns="45720" rtlCol="0" anchor="b">
            <a:normAutofit/>
          </a:bodyPr>
          <a:lstStyle/>
          <a:p>
            <a:r>
              <a:rPr lang="en-US" sz="4800" kern="1200" dirty="0">
                <a:solidFill>
                  <a:schemeClr val="tx1"/>
                </a:solidFill>
                <a:latin typeface="Abadi" panose="020B0604020104020204" pitchFamily="34" charset="0"/>
                <a:ea typeface="Calibri" panose="020F0502020204030204" pitchFamily="34" charset="0"/>
                <a:cs typeface="Segoe UI Semibold" panose="020B0702040204020203" pitchFamily="34" charset="0"/>
              </a:rPr>
              <a:t>Task#2: Reflection: How much do You Think as an Analyst? </a:t>
            </a:r>
            <a:br>
              <a:rPr lang="en-US" sz="4800" kern="1200" dirty="0">
                <a:solidFill>
                  <a:schemeClr val="tx1"/>
                </a:solidFill>
                <a:latin typeface="Abadi" panose="020B0604020104020204" pitchFamily="34" charset="0"/>
                <a:ea typeface="Calibri" panose="020F0502020204030204" pitchFamily="34" charset="0"/>
                <a:cs typeface="Segoe UI Semibold" panose="020B0702040204020203" pitchFamily="34" charset="0"/>
              </a:rPr>
            </a:br>
            <a:endParaRPr lang="en-US" sz="4800" kern="1200" dirty="0">
              <a:solidFill>
                <a:schemeClr val="tx1"/>
              </a:solidFill>
              <a:latin typeface="Abadi" panose="020B0604020104020204" pitchFamily="34" charset="0"/>
              <a:ea typeface="Calibri" panose="020F0502020204030204" pitchFamily="34" charset="0"/>
              <a:cs typeface="Segoe UI Semibold" panose="020B0702040204020203" pitchFamily="34" charset="0"/>
            </a:endParaRPr>
          </a:p>
        </p:txBody>
      </p:sp>
      <p:sp>
        <p:nvSpPr>
          <p:cNvPr id="9" name="Rectangle 8">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6139" y="1031284"/>
            <a:ext cx="3647661" cy="4436126"/>
          </a:xfrm>
          <a:custGeom>
            <a:avLst/>
            <a:gdLst>
              <a:gd name="connsiteX0" fmla="*/ 0 w 3647661"/>
              <a:gd name="connsiteY0" fmla="*/ 0 h 4436126"/>
              <a:gd name="connsiteX1" fmla="*/ 498514 w 3647661"/>
              <a:gd name="connsiteY1" fmla="*/ 0 h 4436126"/>
              <a:gd name="connsiteX2" fmla="*/ 1069981 w 3647661"/>
              <a:gd name="connsiteY2" fmla="*/ 0 h 4436126"/>
              <a:gd name="connsiteX3" fmla="*/ 1714401 w 3647661"/>
              <a:gd name="connsiteY3" fmla="*/ 0 h 4436126"/>
              <a:gd name="connsiteX4" fmla="*/ 2285868 w 3647661"/>
              <a:gd name="connsiteY4" fmla="*/ 0 h 4436126"/>
              <a:gd name="connsiteX5" fmla="*/ 2784381 w 3647661"/>
              <a:gd name="connsiteY5" fmla="*/ 0 h 4436126"/>
              <a:gd name="connsiteX6" fmla="*/ 3647661 w 3647661"/>
              <a:gd name="connsiteY6" fmla="*/ 0 h 4436126"/>
              <a:gd name="connsiteX7" fmla="*/ 3647661 w 3647661"/>
              <a:gd name="connsiteY7" fmla="*/ 633732 h 4436126"/>
              <a:gd name="connsiteX8" fmla="*/ 3647661 w 3647661"/>
              <a:gd name="connsiteY8" fmla="*/ 1267465 h 4436126"/>
              <a:gd name="connsiteX9" fmla="*/ 3647661 w 3647661"/>
              <a:gd name="connsiteY9" fmla="*/ 1768113 h 4436126"/>
              <a:gd name="connsiteX10" fmla="*/ 3647661 w 3647661"/>
              <a:gd name="connsiteY10" fmla="*/ 2446207 h 4436126"/>
              <a:gd name="connsiteX11" fmla="*/ 3647661 w 3647661"/>
              <a:gd name="connsiteY11" fmla="*/ 2946855 h 4436126"/>
              <a:gd name="connsiteX12" fmla="*/ 3647661 w 3647661"/>
              <a:gd name="connsiteY12" fmla="*/ 3580587 h 4436126"/>
              <a:gd name="connsiteX13" fmla="*/ 3647661 w 3647661"/>
              <a:gd name="connsiteY13" fmla="*/ 4436126 h 4436126"/>
              <a:gd name="connsiteX14" fmla="*/ 3039718 w 3647661"/>
              <a:gd name="connsiteY14" fmla="*/ 4436126 h 4436126"/>
              <a:gd name="connsiteX15" fmla="*/ 2431774 w 3647661"/>
              <a:gd name="connsiteY15" fmla="*/ 4436126 h 4436126"/>
              <a:gd name="connsiteX16" fmla="*/ 1823831 w 3647661"/>
              <a:gd name="connsiteY16" fmla="*/ 4436126 h 4436126"/>
              <a:gd name="connsiteX17" fmla="*/ 1288840 w 3647661"/>
              <a:gd name="connsiteY17" fmla="*/ 4436126 h 4436126"/>
              <a:gd name="connsiteX18" fmla="*/ 607943 w 3647661"/>
              <a:gd name="connsiteY18" fmla="*/ 4436126 h 4436126"/>
              <a:gd name="connsiteX19" fmla="*/ 0 w 3647661"/>
              <a:gd name="connsiteY19" fmla="*/ 4436126 h 4436126"/>
              <a:gd name="connsiteX20" fmla="*/ 0 w 3647661"/>
              <a:gd name="connsiteY20" fmla="*/ 3758032 h 4436126"/>
              <a:gd name="connsiteX21" fmla="*/ 0 w 3647661"/>
              <a:gd name="connsiteY21" fmla="*/ 3035578 h 4436126"/>
              <a:gd name="connsiteX22" fmla="*/ 0 w 3647661"/>
              <a:gd name="connsiteY22" fmla="*/ 2401845 h 4436126"/>
              <a:gd name="connsiteX23" fmla="*/ 0 w 3647661"/>
              <a:gd name="connsiteY23" fmla="*/ 1768113 h 4436126"/>
              <a:gd name="connsiteX24" fmla="*/ 0 w 3647661"/>
              <a:gd name="connsiteY24" fmla="*/ 1178742 h 4436126"/>
              <a:gd name="connsiteX25" fmla="*/ 0 w 3647661"/>
              <a:gd name="connsiteY25" fmla="*/ 589371 h 4436126"/>
              <a:gd name="connsiteX26" fmla="*/ 0 w 3647661"/>
              <a:gd name="connsiteY26"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47661" h="4436126" fill="none" extrusionOk="0">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w="3647661" h="4436126" stroke="0" extrusionOk="0">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39978"/>
            <a:ext cx="6281928" cy="18288"/>
          </a:xfrm>
          <a:custGeom>
            <a:avLst/>
            <a:gdLst>
              <a:gd name="connsiteX0" fmla="*/ 0 w 6281928"/>
              <a:gd name="connsiteY0" fmla="*/ 0 h 18288"/>
              <a:gd name="connsiteX1" fmla="*/ 572353 w 6281928"/>
              <a:gd name="connsiteY1" fmla="*/ 0 h 18288"/>
              <a:gd name="connsiteX2" fmla="*/ 1207526 w 6281928"/>
              <a:gd name="connsiteY2" fmla="*/ 0 h 18288"/>
              <a:gd name="connsiteX3" fmla="*/ 1779880 w 6281928"/>
              <a:gd name="connsiteY3" fmla="*/ 0 h 18288"/>
              <a:gd name="connsiteX4" fmla="*/ 2540691 w 6281928"/>
              <a:gd name="connsiteY4" fmla="*/ 0 h 18288"/>
              <a:gd name="connsiteX5" fmla="*/ 3238683 w 6281928"/>
              <a:gd name="connsiteY5" fmla="*/ 0 h 18288"/>
              <a:gd name="connsiteX6" fmla="*/ 3936675 w 6281928"/>
              <a:gd name="connsiteY6" fmla="*/ 0 h 18288"/>
              <a:gd name="connsiteX7" fmla="*/ 4760305 w 6281928"/>
              <a:gd name="connsiteY7" fmla="*/ 0 h 18288"/>
              <a:gd name="connsiteX8" fmla="*/ 5521117 w 6281928"/>
              <a:gd name="connsiteY8" fmla="*/ 0 h 18288"/>
              <a:gd name="connsiteX9" fmla="*/ 6281928 w 6281928"/>
              <a:gd name="connsiteY9" fmla="*/ 0 h 18288"/>
              <a:gd name="connsiteX10" fmla="*/ 6281928 w 6281928"/>
              <a:gd name="connsiteY10" fmla="*/ 18288 h 18288"/>
              <a:gd name="connsiteX11" fmla="*/ 5772394 w 6281928"/>
              <a:gd name="connsiteY11" fmla="*/ 18288 h 18288"/>
              <a:gd name="connsiteX12" fmla="*/ 5200040 w 6281928"/>
              <a:gd name="connsiteY12" fmla="*/ 18288 h 18288"/>
              <a:gd name="connsiteX13" fmla="*/ 4439229 w 6281928"/>
              <a:gd name="connsiteY13" fmla="*/ 18288 h 18288"/>
              <a:gd name="connsiteX14" fmla="*/ 3615599 w 6281928"/>
              <a:gd name="connsiteY14" fmla="*/ 18288 h 18288"/>
              <a:gd name="connsiteX15" fmla="*/ 2980426 w 6281928"/>
              <a:gd name="connsiteY15" fmla="*/ 18288 h 18288"/>
              <a:gd name="connsiteX16" fmla="*/ 2156795 w 6281928"/>
              <a:gd name="connsiteY16" fmla="*/ 18288 h 18288"/>
              <a:gd name="connsiteX17" fmla="*/ 1584442 w 6281928"/>
              <a:gd name="connsiteY17" fmla="*/ 18288 h 18288"/>
              <a:gd name="connsiteX18" fmla="*/ 1074908 w 6281928"/>
              <a:gd name="connsiteY18" fmla="*/ 18288 h 18288"/>
              <a:gd name="connsiteX19" fmla="*/ 0 w 6281928"/>
              <a:gd name="connsiteY19" fmla="*/ 18288 h 18288"/>
              <a:gd name="connsiteX20" fmla="*/ 0 w 6281928"/>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81928" h="18288" fill="none" extrusionOk="0">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307" y="7355"/>
                  <a:pt x="6282212" y="10249"/>
                  <a:pt x="6281928" y="18288"/>
                </a:cubicBezTo>
                <a:cubicBezTo>
                  <a:pt x="6078981" y="8428"/>
                  <a:pt x="5961061" y="2290"/>
                  <a:pt x="5772394" y="18288"/>
                </a:cubicBezTo>
                <a:cubicBezTo>
                  <a:pt x="5583727" y="34286"/>
                  <a:pt x="5329968" y="24208"/>
                  <a:pt x="5200040" y="18288"/>
                </a:cubicBezTo>
                <a:cubicBezTo>
                  <a:pt x="5070112" y="12368"/>
                  <a:pt x="4793288" y="21070"/>
                  <a:pt x="4439229" y="18288"/>
                </a:cubicBezTo>
                <a:cubicBezTo>
                  <a:pt x="4085170" y="15506"/>
                  <a:pt x="3813765" y="-16466"/>
                  <a:pt x="3615599" y="18288"/>
                </a:cubicBezTo>
                <a:cubicBezTo>
                  <a:pt x="3417433" y="53042"/>
                  <a:pt x="3133643" y="20727"/>
                  <a:pt x="2980426" y="18288"/>
                </a:cubicBezTo>
                <a:cubicBezTo>
                  <a:pt x="2827209" y="15849"/>
                  <a:pt x="2380685" y="51850"/>
                  <a:pt x="2156795" y="18288"/>
                </a:cubicBezTo>
                <a:cubicBezTo>
                  <a:pt x="1932905" y="-15274"/>
                  <a:pt x="1716744" y="-1398"/>
                  <a:pt x="1584442" y="18288"/>
                </a:cubicBezTo>
                <a:cubicBezTo>
                  <a:pt x="1452140" y="37974"/>
                  <a:pt x="1280887" y="12750"/>
                  <a:pt x="1074908" y="18288"/>
                </a:cubicBezTo>
                <a:cubicBezTo>
                  <a:pt x="868929" y="23826"/>
                  <a:pt x="318124" y="-17878"/>
                  <a:pt x="0" y="18288"/>
                </a:cubicBezTo>
                <a:cubicBezTo>
                  <a:pt x="-384" y="12702"/>
                  <a:pt x="-513" y="4636"/>
                  <a:pt x="0" y="0"/>
                </a:cubicBezTo>
                <a:close/>
              </a:path>
              <a:path w="6281928" h="18288" stroke="0" extrusionOk="0">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268" y="5688"/>
                  <a:pt x="6281759" y="13142"/>
                  <a:pt x="6281928" y="18288"/>
                </a:cubicBezTo>
                <a:cubicBezTo>
                  <a:pt x="6036108" y="15339"/>
                  <a:pt x="5743611" y="10415"/>
                  <a:pt x="5583936" y="18288"/>
                </a:cubicBezTo>
                <a:cubicBezTo>
                  <a:pt x="5424261" y="26161"/>
                  <a:pt x="5250533" y="-179"/>
                  <a:pt x="4948763" y="18288"/>
                </a:cubicBezTo>
                <a:cubicBezTo>
                  <a:pt x="4646993" y="36755"/>
                  <a:pt x="4354673" y="7565"/>
                  <a:pt x="4125133" y="18288"/>
                </a:cubicBezTo>
                <a:cubicBezTo>
                  <a:pt x="3895593" y="29012"/>
                  <a:pt x="3570246" y="29209"/>
                  <a:pt x="3301502" y="18288"/>
                </a:cubicBezTo>
                <a:cubicBezTo>
                  <a:pt x="3032758" y="7367"/>
                  <a:pt x="2955340" y="11905"/>
                  <a:pt x="2729149" y="18288"/>
                </a:cubicBezTo>
                <a:cubicBezTo>
                  <a:pt x="2502958" y="24671"/>
                  <a:pt x="2269423" y="3142"/>
                  <a:pt x="2031157" y="18288"/>
                </a:cubicBezTo>
                <a:cubicBezTo>
                  <a:pt x="1792891" y="33434"/>
                  <a:pt x="1484731" y="22122"/>
                  <a:pt x="1207526" y="18288"/>
                </a:cubicBezTo>
                <a:cubicBezTo>
                  <a:pt x="930321" y="14454"/>
                  <a:pt x="560231" y="-33402"/>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9169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D7563FB-AA77-27F3-1C8E-952B44234DEB}"/>
              </a:ext>
            </a:extLst>
          </p:cNvPr>
          <p:cNvSpPr>
            <a:spLocks noGrp="1"/>
          </p:cNvSpPr>
          <p:nvPr>
            <p:ph idx="1"/>
          </p:nvPr>
        </p:nvSpPr>
        <p:spPr>
          <a:xfrm>
            <a:off x="838200" y="1929384"/>
            <a:ext cx="10515600" cy="4251960"/>
          </a:xfrm>
        </p:spPr>
        <p:txBody>
          <a:bodyPr>
            <a:noAutofit/>
          </a:bodyPr>
          <a:lstStyle/>
          <a:p>
            <a:pPr fontAlgn="base">
              <a:buFont typeface="Wingdings" panose="05000000000000000000" pitchFamily="2" charset="2"/>
              <a:buChar char="q"/>
            </a:pPr>
            <a:r>
              <a:rPr lang="en-US" sz="1800" b="1" dirty="0">
                <a:latin typeface="Calibri" panose="020F0502020204030204" pitchFamily="34" charset="0"/>
                <a:ea typeface="Calibri" panose="020F0502020204030204" pitchFamily="34" charset="0"/>
                <a:cs typeface="Calibri" panose="020F0502020204030204" pitchFamily="34" charset="0"/>
              </a:rPr>
              <a:t>What surprised you</a:t>
            </a:r>
            <a:r>
              <a:rPr lang="en-US" sz="1800" dirty="0">
                <a:latin typeface="Calibri" panose="020F0502020204030204" pitchFamily="34" charset="0"/>
                <a:ea typeface="Calibri" panose="020F0502020204030204" pitchFamily="34" charset="0"/>
                <a:cs typeface="Calibri" panose="020F0502020204030204" pitchFamily="34" charset="0"/>
              </a:rPr>
              <a:t> while thinking through this structured process?</a:t>
            </a:r>
          </a:p>
          <a:p>
            <a:pPr fontAlgn="base">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Well, I am surprised at how we can take raw data and transform it into actionable insights. By performing calculations and applying EDA, we can uncover the information we need to make informed business decisions</a:t>
            </a:r>
          </a:p>
          <a:p>
            <a:pPr marL="0" indent="0" fontAlgn="base">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fontAlgn="base">
              <a:buFont typeface="Wingdings" panose="05000000000000000000" pitchFamily="2" charset="2"/>
              <a:buChar char="q"/>
            </a:pPr>
            <a:r>
              <a:rPr lang="en-US" sz="1800" b="1" dirty="0">
                <a:latin typeface="Calibri" panose="020F0502020204030204" pitchFamily="34" charset="0"/>
                <a:ea typeface="Calibri" panose="020F0502020204030204" pitchFamily="34" charset="0"/>
                <a:cs typeface="Calibri" panose="020F0502020204030204" pitchFamily="34" charset="0"/>
              </a:rPr>
              <a:t>Which stage felt most natural</a:t>
            </a:r>
            <a:r>
              <a:rPr lang="en-US" sz="1800" dirty="0">
                <a:latin typeface="Calibri" panose="020F0502020204030204" pitchFamily="34" charset="0"/>
                <a:ea typeface="Calibri" panose="020F0502020204030204" pitchFamily="34" charset="0"/>
                <a:cs typeface="Calibri" panose="020F0502020204030204" pitchFamily="34" charset="0"/>
              </a:rPr>
              <a:t> to you? Which felt most unclear or unfamiliar?</a:t>
            </a:r>
          </a:p>
          <a:p>
            <a:pPr fontAlgn="base">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From my point of view, step 3 (Clean the Data) feels natural to me because everyone knows that </a:t>
            </a:r>
            <a:r>
              <a:rPr lang="en-US" sz="1800" b="1" dirty="0">
                <a:latin typeface="Calibri" panose="020F0502020204030204" pitchFamily="34" charset="0"/>
                <a:ea typeface="Calibri" panose="020F0502020204030204" pitchFamily="34" charset="0"/>
                <a:cs typeface="Calibri" panose="020F0502020204030204" pitchFamily="34" charset="0"/>
              </a:rPr>
              <a:t>“Garbage in Garbage out.” </a:t>
            </a:r>
            <a:r>
              <a:rPr lang="en-US" sz="1800" dirty="0">
                <a:latin typeface="Calibri" panose="020F0502020204030204" pitchFamily="34" charset="0"/>
                <a:ea typeface="Calibri" panose="020F0502020204030204" pitchFamily="34" charset="0"/>
                <a:cs typeface="Calibri" panose="020F0502020204030204" pitchFamily="34" charset="0"/>
              </a:rPr>
              <a:t>To get better insights, we need to properly prepare and clean the data.</a:t>
            </a:r>
          </a:p>
          <a:p>
            <a:pPr fontAlgn="base">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The first stage feels quite difficult when we start defining the business questions because it can be overwhelming to identify the exact questions that will help solve our business problem.</a:t>
            </a:r>
          </a:p>
          <a:p>
            <a:pPr fontAlgn="base">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The last stage also feels unclear at times communication and insights  because it is the final stage of the process. However, it is very crucial, as this is where we present the solution to our business problem.</a:t>
            </a:r>
          </a:p>
        </p:txBody>
      </p:sp>
    </p:spTree>
    <p:extLst>
      <p:ext uri="{BB962C8B-B14F-4D97-AF65-F5344CB8AC3E}">
        <p14:creationId xmlns:p14="http://schemas.microsoft.com/office/powerpoint/2010/main" val="115587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0A458C-6941-FA25-7955-C98FEF2CBE4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9B3364E-0D63-FB8D-12EF-A7C4F8E95596}"/>
              </a:ext>
            </a:extLst>
          </p:cNvPr>
          <p:cNvSpPr>
            <a:spLocks noGrp="1"/>
          </p:cNvSpPr>
          <p:nvPr>
            <p:ph idx="1"/>
          </p:nvPr>
        </p:nvSpPr>
        <p:spPr>
          <a:xfrm>
            <a:off x="836676" y="2057203"/>
            <a:ext cx="10515600" cy="4251960"/>
          </a:xfrm>
        </p:spPr>
        <p:txBody>
          <a:bodyPr>
            <a:normAutofit/>
          </a:bodyPr>
          <a:lstStyle/>
          <a:p>
            <a:pPr fontAlgn="base">
              <a:buFont typeface="Wingdings" panose="05000000000000000000" pitchFamily="2" charset="2"/>
              <a:buChar char="q"/>
            </a:pPr>
            <a:r>
              <a:rPr lang="en-US" sz="2000" b="1" dirty="0">
                <a:latin typeface="Calibri" panose="020F0502020204030204" pitchFamily="34" charset="0"/>
                <a:ea typeface="Calibri" panose="020F0502020204030204" pitchFamily="34" charset="0"/>
                <a:cs typeface="Calibri" panose="020F0502020204030204" pitchFamily="34" charset="0"/>
              </a:rPr>
              <a:t>Where could AI tools help</a:t>
            </a:r>
            <a:r>
              <a:rPr lang="en-US" sz="2000" dirty="0">
                <a:latin typeface="Calibri" panose="020F0502020204030204" pitchFamily="34" charset="0"/>
                <a:ea typeface="Calibri" panose="020F0502020204030204" pitchFamily="34" charset="0"/>
                <a:cs typeface="Calibri" panose="020F0502020204030204" pitchFamily="34" charset="0"/>
              </a:rPr>
              <a:t>, and where is your </a:t>
            </a:r>
            <a:r>
              <a:rPr lang="en-US" sz="2000" i="1" dirty="0">
                <a:latin typeface="Calibri" panose="020F0502020204030204" pitchFamily="34" charset="0"/>
                <a:ea typeface="Calibri" panose="020F0502020204030204" pitchFamily="34" charset="0"/>
                <a:cs typeface="Calibri" panose="020F0502020204030204" pitchFamily="34" charset="0"/>
              </a:rPr>
              <a:t>judgment</a:t>
            </a:r>
            <a:r>
              <a:rPr lang="en-US" sz="2000" dirty="0">
                <a:latin typeface="Calibri" panose="020F0502020204030204" pitchFamily="34" charset="0"/>
                <a:ea typeface="Calibri" panose="020F0502020204030204" pitchFamily="34" charset="0"/>
                <a:cs typeface="Calibri" panose="020F0502020204030204" pitchFamily="34" charset="0"/>
              </a:rPr>
              <a:t> still needed?</a:t>
            </a:r>
          </a:p>
          <a:p>
            <a:pPr>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AI can help in brainstorming business questions, automating data extraction and formatting, identifying patterns in messy data, and performing complex calculations easily.</a:t>
            </a:r>
          </a:p>
          <a:p>
            <a:pPr>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AI can also help generate initial visualization chart drafts.</a:t>
            </a: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fontAlgn="base">
              <a:buFont typeface="Wingdings" panose="05000000000000000000" pitchFamily="2" charset="2"/>
              <a:buChar char="q"/>
            </a:pPr>
            <a:r>
              <a:rPr lang="en-US" sz="2000" b="1" dirty="0">
                <a:latin typeface="Calibri" panose="020F0502020204030204" pitchFamily="34" charset="0"/>
                <a:ea typeface="Calibri" panose="020F0502020204030204" pitchFamily="34" charset="0"/>
                <a:cs typeface="Calibri" panose="020F0502020204030204" pitchFamily="34" charset="0"/>
              </a:rPr>
              <a:t>Where human add values:</a:t>
            </a:r>
          </a:p>
          <a:p>
            <a:pPr fontAlgn="base">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Humans can modify business questions according to business requirements and priorities.</a:t>
            </a:r>
          </a:p>
          <a:p>
            <a:pPr fontAlgn="base">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Perform analysis within the proper business context.</a:t>
            </a:r>
          </a:p>
          <a:p>
            <a:pPr fontAlgn="base">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AI cannot understand relationships when combining two different datasets, so human analysis is still required.</a:t>
            </a: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514350" indent="-514350">
              <a:buFont typeface="+mj-lt"/>
              <a:buAutoNum type="arabicPeriod"/>
            </a:pPr>
            <a:endParaRPr lang="en-PK"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5755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EB37684-CB4A-E777-4FA2-E2A9A91D20E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7A73DB-627E-E3B7-A2F1-945C3CB4A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7786359B-012B-6B37-C969-36834F3DFE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7CC258-84B7-6644-F80C-112DB1F958A8}"/>
              </a:ext>
            </a:extLst>
          </p:cNvPr>
          <p:cNvSpPr>
            <a:spLocks noGrp="1"/>
          </p:cNvSpPr>
          <p:nvPr>
            <p:ph idx="1"/>
          </p:nvPr>
        </p:nvSpPr>
        <p:spPr>
          <a:xfrm>
            <a:off x="836676" y="1686517"/>
            <a:ext cx="10515600" cy="4251960"/>
          </a:xfrm>
        </p:spPr>
        <p:txBody>
          <a:bodyPr>
            <a:normAutofit fontScale="85000" lnSpcReduction="10000"/>
          </a:bodyPr>
          <a:lstStyle/>
          <a:p>
            <a:pPr marL="0" indent="0" fontAlgn="base">
              <a:buNone/>
            </a:pPr>
            <a:endParaRPr lang="en-US" sz="2200" dirty="0">
              <a:latin typeface="Calibri" panose="020F0502020204030204" pitchFamily="34" charset="0"/>
              <a:ea typeface="Calibri" panose="020F0502020204030204" pitchFamily="34" charset="0"/>
              <a:cs typeface="Calibri" panose="020F0502020204030204" pitchFamily="34" charset="0"/>
            </a:endParaRPr>
          </a:p>
          <a:p>
            <a:pPr fontAlgn="base">
              <a:buFont typeface="Wingdings" panose="05000000000000000000" pitchFamily="2" charset="2"/>
              <a:buChar char="q"/>
            </a:pPr>
            <a:r>
              <a:rPr lang="en-US" sz="2200" b="1" dirty="0">
                <a:latin typeface="Calibri" panose="020F0502020204030204" pitchFamily="34" charset="0"/>
                <a:ea typeface="Calibri" panose="020F0502020204030204" pitchFamily="34" charset="0"/>
                <a:cs typeface="Calibri" panose="020F0502020204030204" pitchFamily="34" charset="0"/>
              </a:rPr>
              <a:t>Why does structured thinking matter</a:t>
            </a:r>
            <a:r>
              <a:rPr lang="en-US" sz="2200" dirty="0">
                <a:latin typeface="Calibri" panose="020F0502020204030204" pitchFamily="34" charset="0"/>
                <a:ea typeface="Calibri" panose="020F0502020204030204" pitchFamily="34" charset="0"/>
                <a:cs typeface="Calibri" panose="020F0502020204030204" pitchFamily="34" charset="0"/>
              </a:rPr>
              <a:t> in data analytics?</a:t>
            </a:r>
          </a:p>
          <a:p>
            <a:pPr fontAlgn="base">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Structured thinking matters most in data analytics because the process requires following a logical sequence. We need to first understand the data, then define the problem, collect the relevant data, clean it, perform EDA, and finally derive actionable business insights. We cannot jump from step 1 directly to step 6 or step 4. Without structured thinking, our analysis may go to waste.</a:t>
            </a:r>
          </a:p>
          <a:p>
            <a:pPr marL="0" indent="0" fontAlgn="base">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fontAlgn="base">
              <a:buFont typeface="Wingdings" panose="05000000000000000000" pitchFamily="2" charset="2"/>
              <a:buChar char="q"/>
            </a:pPr>
            <a:r>
              <a:rPr lang="en-US" sz="2200" b="1" dirty="0">
                <a:latin typeface="Calibri" panose="020F0502020204030204" pitchFamily="34" charset="0"/>
                <a:ea typeface="Calibri" panose="020F0502020204030204" pitchFamily="34" charset="0"/>
                <a:cs typeface="Calibri" panose="020F0502020204030204" pitchFamily="34" charset="0"/>
              </a:rPr>
              <a:t>Share your thoughts: “asking a good data question is harder—and more powerful—than answering one.”</a:t>
            </a:r>
            <a:endParaRPr lang="en-US" sz="2200" dirty="0">
              <a:latin typeface="Calibri" panose="020F0502020204030204" pitchFamily="34" charset="0"/>
              <a:ea typeface="Calibri" panose="020F0502020204030204" pitchFamily="34" charset="0"/>
              <a:cs typeface="Calibri" panose="020F0502020204030204" pitchFamily="34" charset="0"/>
            </a:endParaRPr>
          </a:p>
          <a:p>
            <a:pPr>
              <a:lnSpc>
                <a:spcPct val="100000"/>
              </a:lnSpc>
              <a:buFont typeface="Wingdings" panose="05000000000000000000" pitchFamily="2" charset="2"/>
              <a:buChar char="ü"/>
            </a:pPr>
            <a:r>
              <a:rPr lang="en-US" sz="2000" b="1" dirty="0">
                <a:latin typeface="Calibri" panose="020F0502020204030204" pitchFamily="34" charset="0"/>
                <a:ea typeface="Calibri" panose="020F0502020204030204" pitchFamily="34" charset="0"/>
                <a:cs typeface="Calibri" panose="020F0502020204030204" pitchFamily="34" charset="0"/>
              </a:rPr>
              <a:t>Human Understanding: </a:t>
            </a:r>
            <a:r>
              <a:rPr lang="en-US" sz="2000" dirty="0">
                <a:latin typeface="Calibri" panose="020F0502020204030204" pitchFamily="34" charset="0"/>
                <a:ea typeface="Calibri" panose="020F0502020204030204" pitchFamily="34" charset="0"/>
                <a:cs typeface="Calibri" panose="020F0502020204030204" pitchFamily="34" charset="0"/>
              </a:rPr>
              <a:t>Yes, it’s true. The first step in any process is often the hardest because it lays the foundation for all future work. Once we define the business question, finding the solution becomes easier (though not always simple). Initially, data is often messy and exploring it to identify the real problem can be quite exhausting.</a:t>
            </a:r>
          </a:p>
          <a:p>
            <a:pPr>
              <a:lnSpc>
                <a:spcPct val="100000"/>
              </a:lnSpc>
              <a:buFont typeface="Wingdings" panose="05000000000000000000" pitchFamily="2" charset="2"/>
              <a:buChar char="ü"/>
            </a:pPr>
            <a:r>
              <a:rPr lang="en-US" sz="2000" b="1" dirty="0">
                <a:latin typeface="Calibri" panose="020F0502020204030204" pitchFamily="34" charset="0"/>
                <a:ea typeface="Calibri" panose="020F0502020204030204" pitchFamily="34" charset="0"/>
                <a:cs typeface="Calibri" panose="020F0502020204030204" pitchFamily="34" charset="0"/>
              </a:rPr>
              <a:t>AI Generated: </a:t>
            </a:r>
            <a:r>
              <a:rPr lang="en-US" sz="2000" dirty="0">
                <a:latin typeface="Calibri" panose="020F0502020204030204" pitchFamily="34" charset="0"/>
                <a:ea typeface="Calibri" panose="020F0502020204030204" pitchFamily="34" charset="0"/>
                <a:cs typeface="Calibri" panose="020F0502020204030204" pitchFamily="34" charset="0"/>
              </a:rPr>
              <a:t>Framing the right data question is more important than finding the answer, because a well-defined question guides the analysis, ensures relevant insights, and drives meaningful business decisions.</a:t>
            </a:r>
            <a:endParaRPr lang="en-PK"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05081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80A03D-3293-A564-0772-19BA9344AABB}"/>
              </a:ext>
            </a:extLst>
          </p:cNvPr>
          <p:cNvSpPr>
            <a:spLocks noGrp="1"/>
          </p:cNvSpPr>
          <p:nvPr>
            <p:ph type="title"/>
          </p:nvPr>
        </p:nvSpPr>
        <p:spPr>
          <a:xfrm>
            <a:off x="841248" y="334644"/>
            <a:ext cx="10509504" cy="1076914"/>
          </a:xfrm>
        </p:spPr>
        <p:txBody>
          <a:bodyPr anchor="ctr">
            <a:normAutofit/>
          </a:bodyPr>
          <a:lstStyle/>
          <a:p>
            <a:r>
              <a:rPr lang="en-US" sz="4000" dirty="0">
                <a:latin typeface="Abadi" panose="020B0604020104020204" pitchFamily="34" charset="0"/>
              </a:rPr>
              <a:t>Note (My Understanding) :</a:t>
            </a:r>
            <a:endParaRPr lang="en-PK" sz="4000" dirty="0">
              <a:latin typeface="Abadi" panose="020B0604020104020204" pitchFamily="34" charset="0"/>
            </a:endParaRP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256D619C-6CD3-916E-6B89-E1C6D2480FE5}"/>
              </a:ext>
            </a:extLst>
          </p:cNvPr>
          <p:cNvGraphicFramePr>
            <a:graphicFrameLocks noGrp="1"/>
          </p:cNvGraphicFramePr>
          <p:nvPr>
            <p:ph idx="1"/>
            <p:extLst>
              <p:ext uri="{D42A27DB-BD31-4B8C-83A1-F6EECF244321}">
                <p14:modId xmlns:p14="http://schemas.microsoft.com/office/powerpoint/2010/main" val="774660575"/>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7169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F2A873-5182-7776-3C91-A209EDEC42B6}"/>
              </a:ext>
            </a:extLst>
          </p:cNvPr>
          <p:cNvSpPr>
            <a:spLocks noGrp="1"/>
          </p:cNvSpPr>
          <p:nvPr>
            <p:ph type="title"/>
          </p:nvPr>
        </p:nvSpPr>
        <p:spPr>
          <a:xfrm>
            <a:off x="4853988" y="320041"/>
            <a:ext cx="6707084" cy="3892668"/>
          </a:xfrm>
        </p:spPr>
        <p:txBody>
          <a:bodyPr vert="horz" lIns="91440" tIns="45720" rIns="91440" bIns="45720" rtlCol="0" anchor="b">
            <a:normAutofit/>
          </a:bodyPr>
          <a:lstStyle/>
          <a:p>
            <a:pPr marL="857250" indent="-857250">
              <a:buFont typeface="Wingdings" panose="05000000000000000000" pitchFamily="2" charset="2"/>
              <a:buChar char="ü"/>
            </a:pPr>
            <a:r>
              <a:rPr lang="en-US" sz="6000" kern="1200" dirty="0">
                <a:solidFill>
                  <a:schemeClr val="tx1"/>
                </a:solidFill>
                <a:latin typeface="+mj-lt"/>
                <a:ea typeface="+mj-ea"/>
                <a:cs typeface="+mj-cs"/>
              </a:rPr>
              <a:t>Thanks !</a:t>
            </a:r>
          </a:p>
        </p:txBody>
      </p:sp>
      <p:pic>
        <p:nvPicPr>
          <p:cNvPr id="6" name="Graphic 5" descr="Smiling Face with No Fill">
            <a:extLst>
              <a:ext uri="{FF2B5EF4-FFF2-40B4-BE49-F238E27FC236}">
                <a16:creationId xmlns:a16="http://schemas.microsoft.com/office/drawing/2014/main" id="{63F28B20-26DE-73CE-AAE1-6E38DA8BBA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0040" y="1226248"/>
            <a:ext cx="4087368" cy="4087368"/>
          </a:xfrm>
          <a:prstGeom prst="rect">
            <a:avLst/>
          </a:prstGeom>
        </p:spPr>
      </p:pic>
      <p:sp>
        <p:nvSpPr>
          <p:cNvPr id="4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987"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3860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7DDD51-93B3-9DD8-4602-EB51E0B0E4F0}"/>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4800" kern="1200" dirty="0">
                <a:solidFill>
                  <a:schemeClr val="tx1"/>
                </a:solidFill>
                <a:latin typeface="Abadi" panose="020B0604020104020204" pitchFamily="34" charset="0"/>
              </a:rPr>
              <a:t>Task#1: Pipeline Mapping: </a:t>
            </a:r>
            <a:br>
              <a:rPr lang="en-US" sz="4800" kern="1200" dirty="0">
                <a:solidFill>
                  <a:schemeClr val="tx1"/>
                </a:solidFill>
                <a:latin typeface="Abadi" panose="020B0604020104020204" pitchFamily="34" charset="0"/>
              </a:rPr>
            </a:br>
            <a:r>
              <a:rPr lang="en-US" sz="4800" kern="1200" dirty="0">
                <a:solidFill>
                  <a:schemeClr val="tx1"/>
                </a:solidFill>
                <a:latin typeface="Abadi" panose="020B0604020104020204" pitchFamily="34" charset="0"/>
              </a:rPr>
              <a:t>6 Pipeline Stages.</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0037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Rectangle 3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4FF6F3-7140-B060-68D7-FBD4DBDBBECC}"/>
              </a:ext>
            </a:extLst>
          </p:cNvPr>
          <p:cNvSpPr>
            <a:spLocks noGrp="1"/>
          </p:cNvSpPr>
          <p:nvPr>
            <p:ph type="title"/>
          </p:nvPr>
        </p:nvSpPr>
        <p:spPr>
          <a:xfrm>
            <a:off x="1115568" y="548640"/>
            <a:ext cx="10168128" cy="1179576"/>
          </a:xfrm>
        </p:spPr>
        <p:txBody>
          <a:bodyPr>
            <a:norm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0.  Requirements Specification:</a:t>
            </a:r>
            <a:endParaRPr lang="en-PK" sz="4000" dirty="0">
              <a:latin typeface="Calibri" panose="020F0502020204030204" pitchFamily="34" charset="0"/>
              <a:ea typeface="Calibri" panose="020F0502020204030204" pitchFamily="34" charset="0"/>
              <a:cs typeface="Calibri" panose="020F0502020204030204" pitchFamily="34" charset="0"/>
            </a:endParaRPr>
          </a:p>
        </p:txBody>
      </p:sp>
      <p:sp>
        <p:nvSpPr>
          <p:cNvPr id="40" name="Rectangle 3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D1355AC-81B4-7A69-10E3-20822EF62E07}"/>
              </a:ext>
            </a:extLst>
          </p:cNvPr>
          <p:cNvSpPr>
            <a:spLocks noGrp="1"/>
          </p:cNvSpPr>
          <p:nvPr>
            <p:ph idx="1"/>
          </p:nvPr>
        </p:nvSpPr>
        <p:spPr>
          <a:xfrm>
            <a:off x="1115568" y="2481943"/>
            <a:ext cx="10168128" cy="3695020"/>
          </a:xfrm>
        </p:spPr>
        <p:txBody>
          <a:bodyPr>
            <a:normAutofit/>
          </a:bodyPr>
          <a:lstStyle/>
          <a:p>
            <a:pPr>
              <a:buFont typeface="Wingdings" panose="05000000000000000000" pitchFamily="2" charset="2"/>
              <a:buChar char="q"/>
            </a:pPr>
            <a:r>
              <a:rPr lang="en-US" sz="2400" dirty="0">
                <a:latin typeface="Calibri" panose="020F0502020204030204" pitchFamily="34" charset="0"/>
                <a:ea typeface="Calibri" panose="020F0502020204030204" pitchFamily="34" charset="0"/>
                <a:cs typeface="Calibri" panose="020F0502020204030204" pitchFamily="34" charset="0"/>
              </a:rPr>
              <a:t>Before starting any analysis and working with a dataset, you need to first understand it and invest time in identifying exactly what you are trying to accomplish.</a:t>
            </a:r>
          </a:p>
          <a:p>
            <a:pPr>
              <a:buFont typeface="Wingdings" panose="05000000000000000000" pitchFamily="2" charset="2"/>
              <a:buChar char="q"/>
            </a:pPr>
            <a:r>
              <a:rPr lang="en-US" sz="2400" dirty="0">
                <a:latin typeface="Calibri" panose="020F0502020204030204" pitchFamily="34" charset="0"/>
                <a:ea typeface="Calibri" panose="020F0502020204030204" pitchFamily="34" charset="0"/>
                <a:cs typeface="Calibri" panose="020F0502020204030204" pitchFamily="34" charset="0"/>
              </a:rPr>
              <a:t>Requirement specification transforms vague business concerns into specific, measurable questions that data can answer.</a:t>
            </a:r>
          </a:p>
          <a:p>
            <a:pPr>
              <a:buFont typeface="Wingdings" panose="05000000000000000000" pitchFamily="2" charset="2"/>
              <a:buChar char="q"/>
            </a:pPr>
            <a:r>
              <a:rPr lang="en-US" sz="2400" b="1" dirty="0">
                <a:latin typeface="Calibri" panose="020F0502020204030204" pitchFamily="34" charset="0"/>
                <a:ea typeface="Calibri" panose="020F0502020204030204" pitchFamily="34" charset="0"/>
                <a:cs typeface="Calibri" panose="020F0502020204030204" pitchFamily="34" charset="0"/>
              </a:rPr>
              <a:t>Ultimately, our goal is to generate insights that drive meaningful business growth and create measurable impact.</a:t>
            </a:r>
          </a:p>
        </p:txBody>
      </p:sp>
    </p:spTree>
    <p:extLst>
      <p:ext uri="{BB962C8B-B14F-4D97-AF65-F5344CB8AC3E}">
        <p14:creationId xmlns:p14="http://schemas.microsoft.com/office/powerpoint/2010/main" val="3066980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Rectangle 3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5A4D92-7CA0-99FA-F93E-7B8895579DA9}"/>
              </a:ext>
            </a:extLst>
          </p:cNvPr>
          <p:cNvSpPr>
            <a:spLocks noGrp="1"/>
          </p:cNvSpPr>
          <p:nvPr>
            <p:ph type="title"/>
          </p:nvPr>
        </p:nvSpPr>
        <p:spPr>
          <a:xfrm>
            <a:off x="1115568" y="548640"/>
            <a:ext cx="10168128" cy="1179576"/>
          </a:xfrm>
        </p:spPr>
        <p:txBody>
          <a:bodyPr>
            <a:norm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1. Define the Questions:</a:t>
            </a:r>
            <a:endParaRPr lang="en-PK" sz="4000" dirty="0">
              <a:latin typeface="Calibri" panose="020F0502020204030204" pitchFamily="34" charset="0"/>
              <a:ea typeface="Calibri" panose="020F0502020204030204" pitchFamily="34" charset="0"/>
              <a:cs typeface="Calibri" panose="020F0502020204030204" pitchFamily="34" charset="0"/>
            </a:endParaRPr>
          </a:p>
        </p:txBody>
      </p:sp>
      <p:sp>
        <p:nvSpPr>
          <p:cNvPr id="40" name="Rectangle 3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5F13925-4C01-73AC-BD54-97D9E55B3006}"/>
              </a:ext>
            </a:extLst>
          </p:cNvPr>
          <p:cNvSpPr>
            <a:spLocks noGrp="1"/>
          </p:cNvSpPr>
          <p:nvPr>
            <p:ph idx="1"/>
          </p:nvPr>
        </p:nvSpPr>
        <p:spPr>
          <a:xfrm>
            <a:off x="1115568" y="2276856"/>
            <a:ext cx="10168128" cy="3695020"/>
          </a:xfrm>
        </p:spPr>
        <p:txBody>
          <a:bodyPr>
            <a:normAutofit fontScale="85000" lnSpcReduction="20000"/>
          </a:bodyPr>
          <a:lstStyle/>
          <a:p>
            <a:pPr marL="457200" indent="-457200">
              <a:buFont typeface="+mj-lt"/>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How do holidays impact Weekly Sales?</a:t>
            </a:r>
          </a:p>
          <a:p>
            <a:pPr marL="457200" indent="-457200">
              <a:buFont typeface="+mj-lt"/>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Do sales actually increase during holidays, and do they decrease when there is no holiday?</a:t>
            </a:r>
          </a:p>
          <a:p>
            <a:pPr marL="457200" indent="-457200">
              <a:buFont typeface="+mj-lt"/>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Is there any correlation between sales and store performance? For example, are sales driven by store size or foot traffic? Which departments are performing best in terms of sales?</a:t>
            </a:r>
          </a:p>
          <a:p>
            <a:pPr marL="457200" indent="-457200">
              <a:buFont typeface="+mj-lt"/>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If sales increase during holidays, is the increase consistent? Similarly, if sales decrease during non-holidays, is the decrease consistent?</a:t>
            </a:r>
          </a:p>
          <a:p>
            <a:pPr marL="457200" indent="-457200">
              <a:buFont typeface="+mj-lt"/>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In which Store Type sales are increasing ,either sales are increasing due to store size or other factors like foot traffic ?</a:t>
            </a:r>
          </a:p>
          <a:p>
            <a:pPr>
              <a:buFont typeface="Wingdings" panose="05000000000000000000" pitchFamily="2" charset="2"/>
              <a:buChar char="q"/>
            </a:pPr>
            <a:r>
              <a:rPr lang="en-US" sz="2400" b="1" dirty="0">
                <a:ea typeface="Calibri" panose="020F0502020204030204" pitchFamily="34" charset="0"/>
                <a:cs typeface="Calibri" panose="020F0502020204030204" pitchFamily="34" charset="0"/>
              </a:rPr>
              <a:t>Why does these Questions matter?</a:t>
            </a:r>
          </a:p>
          <a:p>
            <a:pPr>
              <a:buFont typeface="Wingdings" panose="05000000000000000000" pitchFamily="2" charset="2"/>
              <a:buChar char="q"/>
            </a:pPr>
            <a:r>
              <a:rPr lang="en-US" sz="2400" dirty="0">
                <a:latin typeface="Calibri" panose="020F0502020204030204" pitchFamily="34" charset="0"/>
                <a:ea typeface="Calibri" panose="020F0502020204030204" pitchFamily="34" charset="0"/>
                <a:cs typeface="Calibri" panose="020F0502020204030204" pitchFamily="34" charset="0"/>
              </a:rPr>
              <a:t>These questions matter because our ultimate target is to increase sales in stores that are underperforming. By identifying where and why sales are decreasing, we can address the weak points and take action to improve overall performance.</a:t>
            </a:r>
          </a:p>
          <a:p>
            <a:endParaRPr lang="en-PK" sz="2000"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32442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Rectangle 3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D1BAEF-AEB0-932B-C4E0-DFD678A48FEA}"/>
              </a:ext>
            </a:extLst>
          </p:cNvPr>
          <p:cNvSpPr>
            <a:spLocks noGrp="1"/>
          </p:cNvSpPr>
          <p:nvPr>
            <p:ph type="title"/>
          </p:nvPr>
        </p:nvSpPr>
        <p:spPr>
          <a:xfrm>
            <a:off x="1115568" y="548640"/>
            <a:ext cx="10168128" cy="1179576"/>
          </a:xfrm>
        </p:spPr>
        <p:txBody>
          <a:bodyPr>
            <a:normAutofit/>
          </a:bodyPr>
          <a:lstStyle/>
          <a:p>
            <a:r>
              <a:rPr lang="en-US" sz="4000" dirty="0">
                <a:highlight>
                  <a:srgbClr val="FFFF00"/>
                </a:highlight>
                <a:latin typeface="Calibri" panose="020F0502020204030204" pitchFamily="34" charset="0"/>
                <a:ea typeface="Calibri" panose="020F0502020204030204" pitchFamily="34" charset="0"/>
                <a:cs typeface="Calibri" panose="020F0502020204030204" pitchFamily="34" charset="0"/>
              </a:rPr>
              <a:t>2. Data Collection:</a:t>
            </a:r>
            <a:endParaRPr lang="en-PK" sz="4000" b="1" dirty="0">
              <a:highlight>
                <a:srgbClr val="FFFF00"/>
              </a:highlight>
              <a:latin typeface="Calibri" panose="020F0502020204030204" pitchFamily="34" charset="0"/>
              <a:ea typeface="Calibri" panose="020F0502020204030204" pitchFamily="34" charset="0"/>
              <a:cs typeface="Calibri" panose="020F0502020204030204" pitchFamily="34" charset="0"/>
            </a:endParaRPr>
          </a:p>
        </p:txBody>
      </p:sp>
      <p:sp>
        <p:nvSpPr>
          <p:cNvPr id="40" name="Rectangle 3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8E0B25D-C142-5AE6-3591-E238AF3CC4C8}"/>
              </a:ext>
            </a:extLst>
          </p:cNvPr>
          <p:cNvSpPr>
            <a:spLocks noGrp="1"/>
          </p:cNvSpPr>
          <p:nvPr>
            <p:ph idx="1"/>
          </p:nvPr>
        </p:nvSpPr>
        <p:spPr>
          <a:xfrm>
            <a:off x="1115568" y="2276855"/>
            <a:ext cx="10168128" cy="4232099"/>
          </a:xfrm>
        </p:spPr>
        <p:txBody>
          <a:bodyPr>
            <a:noAutofit/>
          </a:bodyPr>
          <a:lstStyle/>
          <a:p>
            <a:pPr>
              <a:buFont typeface="Wingdings" panose="05000000000000000000" pitchFamily="2" charset="2"/>
              <a:buChar char="q"/>
            </a:pPr>
            <a:r>
              <a:rPr lang="en-US" sz="1800" dirty="0">
                <a:latin typeface="Calibri" panose="020F0502020204030204" pitchFamily="34" charset="0"/>
                <a:ea typeface="Calibri" panose="020F0502020204030204" pitchFamily="34" charset="0"/>
                <a:cs typeface="Calibri" panose="020F0502020204030204" pitchFamily="34" charset="0"/>
              </a:rPr>
              <a:t>In the </a:t>
            </a:r>
            <a:r>
              <a:rPr lang="en-US" sz="1800" b="1" dirty="0">
                <a:latin typeface="Calibri" panose="020F0502020204030204" pitchFamily="34" charset="0"/>
                <a:ea typeface="Calibri" panose="020F0502020204030204" pitchFamily="34" charset="0"/>
                <a:cs typeface="Calibri" panose="020F0502020204030204" pitchFamily="34" charset="0"/>
              </a:rPr>
              <a:t>Walmart Sale file</a:t>
            </a:r>
            <a:r>
              <a:rPr lang="en-US" sz="1800" dirty="0">
                <a:latin typeface="Calibri" panose="020F0502020204030204" pitchFamily="34" charset="0"/>
                <a:ea typeface="Calibri" panose="020F0502020204030204" pitchFamily="34" charset="0"/>
                <a:cs typeface="Calibri" panose="020F0502020204030204" pitchFamily="34" charset="0"/>
              </a:rPr>
              <a:t>, we have store data, department data, and weekly sales, which is our target to improve in specific areas. We also have holiday data.</a:t>
            </a:r>
          </a:p>
          <a:p>
            <a:pPr>
              <a:buFont typeface="Wingdings" panose="05000000000000000000" pitchFamily="2" charset="2"/>
              <a:buChar char="q"/>
            </a:pPr>
            <a:r>
              <a:rPr lang="en-US" sz="1800" dirty="0"/>
              <a:t>In the </a:t>
            </a:r>
            <a:r>
              <a:rPr lang="en-US" sz="1800" b="1" dirty="0"/>
              <a:t>Walmart store file</a:t>
            </a:r>
            <a:r>
              <a:rPr lang="en-US" sz="1800" dirty="0"/>
              <a:t>, we have store size data and store type data. For example, Store Types A, B, and C could help us identify the regions where these stores are located. This way, we can compare store performance and identify which stores are performing best in terms of sales.</a:t>
            </a:r>
          </a:p>
          <a:p>
            <a:pPr>
              <a:buFont typeface="Wingdings" panose="05000000000000000000" pitchFamily="2" charset="2"/>
              <a:buChar char="q"/>
            </a:pPr>
            <a:r>
              <a:rPr lang="en-US" sz="1800" dirty="0"/>
              <a:t>In the </a:t>
            </a:r>
            <a:r>
              <a:rPr lang="en-US" sz="1800" b="1" dirty="0"/>
              <a:t>Walmart Feature File</a:t>
            </a:r>
            <a:r>
              <a:rPr lang="en-US" sz="1800" dirty="0"/>
              <a:t>, we have Temperature data (average region of the temp), Fuel price (cost of fuel in the region), Markdown 1-5 (anonymized data related to promotional markdowns that Walmart is running. Markdown data is only available after Nov 2011 and is not available for all stores all the time. Any missing value is marked with an NA.), CPI (consumer price index), Unemployment (the unemployment rate).</a:t>
            </a:r>
          </a:p>
          <a:p>
            <a:pPr>
              <a:buFont typeface="Wingdings" panose="05000000000000000000" pitchFamily="2" charset="2"/>
              <a:buChar char="q"/>
            </a:pPr>
            <a:r>
              <a:rPr lang="en-US" sz="1800" dirty="0"/>
              <a:t>Additionally, as per my understanding, customer foot traffic data could be very helpful for our analysis, as it would allow us to measure how much revenue is generated per customer. </a:t>
            </a:r>
            <a:r>
              <a:rPr lang="en-US" sz="1800" b="1" dirty="0"/>
              <a:t>However, high foot traffic does not necessarily mean sales will increase, since other factors like store size matter the most.</a:t>
            </a:r>
            <a:endParaRPr lang="en-PK" sz="18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0319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Rectangle 3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696966-EAA2-0D38-CFC2-C32D4667035D}"/>
              </a:ext>
            </a:extLst>
          </p:cNvPr>
          <p:cNvSpPr>
            <a:spLocks noGrp="1"/>
          </p:cNvSpPr>
          <p:nvPr>
            <p:ph type="title"/>
          </p:nvPr>
        </p:nvSpPr>
        <p:spPr>
          <a:xfrm>
            <a:off x="1115568" y="548640"/>
            <a:ext cx="10168128" cy="1179576"/>
          </a:xfrm>
        </p:spPr>
        <p:txBody>
          <a:bodyPr>
            <a:normAutofit/>
          </a:bodyPr>
          <a:lstStyle/>
          <a:p>
            <a:r>
              <a:rPr lang="en-US" sz="4000" dirty="0">
                <a:highlight>
                  <a:srgbClr val="FFFF00"/>
                </a:highlight>
                <a:latin typeface="Calibri" panose="020F0502020204030204" pitchFamily="34" charset="0"/>
                <a:ea typeface="Calibri" panose="020F0502020204030204" pitchFamily="34" charset="0"/>
                <a:cs typeface="Calibri" panose="020F0502020204030204" pitchFamily="34" charset="0"/>
              </a:rPr>
              <a:t>3. Clean and Prepare the Data:</a:t>
            </a:r>
            <a:endParaRPr lang="en-PK" sz="4000" dirty="0">
              <a:highlight>
                <a:srgbClr val="FFFF00"/>
              </a:highlight>
              <a:latin typeface="Calibri" panose="020F0502020204030204" pitchFamily="34" charset="0"/>
              <a:ea typeface="Calibri" panose="020F0502020204030204" pitchFamily="34" charset="0"/>
              <a:cs typeface="Calibri" panose="020F0502020204030204" pitchFamily="34" charset="0"/>
            </a:endParaRPr>
          </a:p>
        </p:txBody>
      </p:sp>
      <p:sp>
        <p:nvSpPr>
          <p:cNvPr id="40" name="Rectangle 3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817245B-42B5-72FA-250B-F32E083EAE2B}"/>
              </a:ext>
            </a:extLst>
          </p:cNvPr>
          <p:cNvSpPr>
            <a:spLocks noGrp="1"/>
          </p:cNvSpPr>
          <p:nvPr>
            <p:ph idx="1"/>
          </p:nvPr>
        </p:nvSpPr>
        <p:spPr>
          <a:xfrm>
            <a:off x="1057868" y="2090043"/>
            <a:ext cx="10168128" cy="4418912"/>
          </a:xfrm>
        </p:spPr>
        <p:txBody>
          <a:bodyPr>
            <a:normAutofit/>
          </a:bodyPr>
          <a:lstStyle/>
          <a:p>
            <a:pPr>
              <a:buFont typeface="Wingdings" panose="05000000000000000000" pitchFamily="2" charset="2"/>
              <a:buChar char="q"/>
            </a:pPr>
            <a:r>
              <a:rPr lang="en-US" sz="2000" dirty="0">
                <a:latin typeface="Calibri" panose="020F0502020204030204" pitchFamily="34" charset="0"/>
                <a:ea typeface="Calibri" panose="020F0502020204030204" pitchFamily="34" charset="0"/>
                <a:cs typeface="Calibri" panose="020F0502020204030204" pitchFamily="34" charset="0"/>
              </a:rPr>
              <a:t>In the </a:t>
            </a:r>
            <a:r>
              <a:rPr lang="en-US" sz="2000" b="1" dirty="0">
                <a:latin typeface="Calibri" panose="020F0502020204030204" pitchFamily="34" charset="0"/>
                <a:ea typeface="Calibri" panose="020F0502020204030204" pitchFamily="34" charset="0"/>
                <a:cs typeface="Calibri" panose="020F0502020204030204" pitchFamily="34" charset="0"/>
              </a:rPr>
              <a:t>Walmart dataset</a:t>
            </a:r>
            <a:r>
              <a:rPr lang="en-US" sz="2000" dirty="0">
                <a:latin typeface="Calibri" panose="020F0502020204030204" pitchFamily="34" charset="0"/>
                <a:ea typeface="Calibri" panose="020F0502020204030204" pitchFamily="34" charset="0"/>
                <a:cs typeface="Calibri" panose="020F0502020204030204" pitchFamily="34" charset="0"/>
              </a:rPr>
              <a:t>, I observed that there are no missing values in the sales data, which is surprising to me since this does not usually happen. </a:t>
            </a:r>
          </a:p>
          <a:p>
            <a:pPr>
              <a:buFont typeface="Wingdings" panose="05000000000000000000" pitchFamily="2" charset="2"/>
              <a:buChar char="q"/>
            </a:pPr>
            <a:r>
              <a:rPr lang="en-US" sz="2000" dirty="0"/>
              <a:t>In the </a:t>
            </a:r>
            <a:r>
              <a:rPr lang="en-US" sz="2000" b="1" dirty="0"/>
              <a:t>Store File</a:t>
            </a:r>
            <a:r>
              <a:rPr lang="en-US" sz="2000" dirty="0"/>
              <a:t>, the </a:t>
            </a:r>
            <a:r>
              <a:rPr lang="en-US" sz="2000" b="1" dirty="0"/>
              <a:t>'Store Type</a:t>
            </a:r>
            <a:r>
              <a:rPr lang="en-US" sz="2000" dirty="0"/>
              <a:t>' column has text inconsistencies, which we will fix using the UPPERCASE function.</a:t>
            </a:r>
            <a:endParaRPr lang="en-US" sz="20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sz="2000" dirty="0"/>
              <a:t>In the </a:t>
            </a:r>
            <a:r>
              <a:rPr lang="en-US" sz="2000" b="1" dirty="0"/>
              <a:t>Feature file</a:t>
            </a:r>
            <a:r>
              <a:rPr lang="en-US" sz="2000" dirty="0"/>
              <a:t>, there are missing values in 7 columns </a:t>
            </a:r>
            <a:r>
              <a:rPr lang="en-US" sz="2000" b="1" dirty="0"/>
              <a:t>Markdown(1-5), </a:t>
            </a:r>
            <a:r>
              <a:rPr lang="en-US" sz="2000" dirty="0"/>
              <a:t>represented as 'N/A'. In the </a:t>
            </a:r>
            <a:r>
              <a:rPr lang="en-US" sz="2000" b="1" dirty="0"/>
              <a:t>Temperature column</a:t>
            </a:r>
            <a:r>
              <a:rPr lang="en-US" sz="2000" dirty="0"/>
              <a:t>, numeric values are stored as text, which needs to be corrected. In the </a:t>
            </a:r>
            <a:r>
              <a:rPr lang="en-US" sz="2000" b="1" dirty="0"/>
              <a:t>Fuel_Price </a:t>
            </a:r>
            <a:r>
              <a:rPr lang="en-US" sz="2000" dirty="0"/>
              <a:t>column, I noticed inconsistencies where text (such as month names) appears alongside numeric values. And other columns like </a:t>
            </a:r>
            <a:r>
              <a:rPr lang="en-US" sz="2000" b="1" dirty="0"/>
              <a:t>CPI</a:t>
            </a:r>
            <a:r>
              <a:rPr lang="en-US" sz="2000" dirty="0"/>
              <a:t> and </a:t>
            </a:r>
            <a:r>
              <a:rPr lang="en-US" sz="2000" b="1" dirty="0"/>
              <a:t>Unemployment</a:t>
            </a:r>
            <a:r>
              <a:rPr lang="en-US" sz="2000" dirty="0"/>
              <a:t> has values stores as text. These need to be corrected.</a:t>
            </a:r>
          </a:p>
          <a:p>
            <a:pPr>
              <a:buFont typeface="Wingdings" panose="05000000000000000000" pitchFamily="2" charset="2"/>
              <a:buChar char="q"/>
            </a:pPr>
            <a:r>
              <a:rPr lang="en-US" sz="2000" dirty="0">
                <a:latin typeface="Calibri" panose="020F0502020204030204" pitchFamily="34" charset="0"/>
                <a:ea typeface="Calibri" panose="020F0502020204030204" pitchFamily="34" charset="0"/>
                <a:cs typeface="Calibri" panose="020F0502020204030204" pitchFamily="34" charset="0"/>
              </a:rPr>
              <a:t>So, first I will check for missing values and what %Age  of data is missing, then I will check the data distribution. If the data is spread out or Skewed, I will use the median, and if the data is symmetrical/normal, I will use the mean. But I must keep in mind that the mean is sensitive to outliers, so I also need to check the standard deviation. Based on the STD, I can decide which method I should adopt.</a:t>
            </a:r>
          </a:p>
        </p:txBody>
      </p:sp>
    </p:spTree>
    <p:extLst>
      <p:ext uri="{BB962C8B-B14F-4D97-AF65-F5344CB8AC3E}">
        <p14:creationId xmlns:p14="http://schemas.microsoft.com/office/powerpoint/2010/main" val="3034327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A74E956-0AAD-B479-8944-FD1D67F79FEB}"/>
            </a:ext>
          </a:extLst>
        </p:cNvPr>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737A111-A2C8-CA84-B7FE-00589DC9AE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7D4647BA-287D-7842-CE47-5A82E23CE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Rectangle 37">
            <a:extLst>
              <a:ext uri="{FF2B5EF4-FFF2-40B4-BE49-F238E27FC236}">
                <a16:creationId xmlns:a16="http://schemas.microsoft.com/office/drawing/2014/main" id="{5B4313C9-1D88-1E4C-A3D0-260F4084D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F06929-850B-DEFF-3D74-ED4A6EAFF5A0}"/>
              </a:ext>
            </a:extLst>
          </p:cNvPr>
          <p:cNvSpPr>
            <a:spLocks noGrp="1"/>
          </p:cNvSpPr>
          <p:nvPr>
            <p:ph type="title"/>
          </p:nvPr>
        </p:nvSpPr>
        <p:spPr>
          <a:xfrm>
            <a:off x="1115568" y="548640"/>
            <a:ext cx="10168128" cy="1179576"/>
          </a:xfrm>
        </p:spPr>
        <p:txBody>
          <a:bodyPr>
            <a:norm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3. Clean and Prepare the Data:</a:t>
            </a:r>
            <a:endParaRPr lang="en-PK" sz="4000" dirty="0">
              <a:latin typeface="Calibri" panose="020F0502020204030204" pitchFamily="34" charset="0"/>
              <a:ea typeface="Calibri" panose="020F0502020204030204" pitchFamily="34" charset="0"/>
              <a:cs typeface="Calibri" panose="020F0502020204030204" pitchFamily="34" charset="0"/>
            </a:endParaRPr>
          </a:p>
        </p:txBody>
      </p:sp>
      <p:sp>
        <p:nvSpPr>
          <p:cNvPr id="40" name="Rectangle 39">
            <a:extLst>
              <a:ext uri="{FF2B5EF4-FFF2-40B4-BE49-F238E27FC236}">
                <a16:creationId xmlns:a16="http://schemas.microsoft.com/office/drawing/2014/main" id="{49AB5303-2941-06C4-D0F0-163D3CD09E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D61D676-5411-F484-5EC0-197DD35F9ABD}"/>
              </a:ext>
            </a:extLst>
          </p:cNvPr>
          <p:cNvSpPr>
            <a:spLocks noGrp="1"/>
          </p:cNvSpPr>
          <p:nvPr>
            <p:ph idx="1"/>
          </p:nvPr>
        </p:nvSpPr>
        <p:spPr>
          <a:xfrm>
            <a:off x="1057868" y="2228947"/>
            <a:ext cx="10168128" cy="4418912"/>
          </a:xfrm>
        </p:spPr>
        <p:txBody>
          <a:bodyPr>
            <a:normAutofit/>
          </a:bodyPr>
          <a:lstStyle/>
          <a:p>
            <a:pPr>
              <a:buFont typeface="Wingdings" panose="05000000000000000000" pitchFamily="2" charset="2"/>
              <a:buChar char="q"/>
            </a:pPr>
            <a:r>
              <a:rPr lang="en-US" sz="2000" dirty="0">
                <a:latin typeface="Calibri" panose="020F0502020204030204" pitchFamily="34" charset="0"/>
                <a:ea typeface="Calibri" panose="020F0502020204030204" pitchFamily="34" charset="0"/>
                <a:cs typeface="Calibri" panose="020F0502020204030204" pitchFamily="34" charset="0"/>
              </a:rPr>
              <a:t>If there are missing values in text data, I will use the mode.</a:t>
            </a:r>
          </a:p>
          <a:p>
            <a:pPr>
              <a:buFont typeface="Wingdings" panose="05000000000000000000" pitchFamily="2" charset="2"/>
              <a:buChar char="q"/>
            </a:pPr>
            <a:r>
              <a:rPr lang="en-US" sz="2000" dirty="0">
                <a:latin typeface="Calibri" panose="020F0502020204030204" pitchFamily="34" charset="0"/>
                <a:ea typeface="Calibri" panose="020F0502020204030204" pitchFamily="34" charset="0"/>
                <a:cs typeface="Calibri" panose="020F0502020204030204" pitchFamily="34" charset="0"/>
              </a:rPr>
              <a:t>For the date column, I will convert it from text to a date data type. If we are analyzing monthly sales, I will extract the month from dates, and likewise, extract weekdays and years as needed.</a:t>
            </a:r>
          </a:p>
          <a:p>
            <a:pPr>
              <a:buFont typeface="Wingdings" panose="05000000000000000000" pitchFamily="2" charset="2"/>
              <a:buChar char="q"/>
            </a:pPr>
            <a:r>
              <a:rPr lang="en-US" sz="2000" dirty="0">
                <a:latin typeface="Calibri" panose="020F0502020204030204" pitchFamily="34" charset="0"/>
                <a:ea typeface="Calibri" panose="020F0502020204030204" pitchFamily="34" charset="0"/>
                <a:cs typeface="Calibri" panose="020F0502020204030204" pitchFamily="34" charset="0"/>
              </a:rPr>
              <a:t>Identify the duplicates records in our data set and structural issues that will not support in analysis.</a:t>
            </a:r>
          </a:p>
          <a:p>
            <a:pPr>
              <a:buFont typeface="Wingdings" panose="05000000000000000000" pitchFamily="2" charset="2"/>
              <a:buChar char="q"/>
            </a:pPr>
            <a:r>
              <a:rPr lang="en-US" sz="2000" dirty="0">
                <a:latin typeface="Calibri" panose="020F0502020204030204" pitchFamily="34" charset="0"/>
                <a:ea typeface="Calibri" panose="020F0502020204030204" pitchFamily="34" charset="0"/>
                <a:cs typeface="Calibri" panose="020F0502020204030204" pitchFamily="34" charset="0"/>
              </a:rPr>
              <a:t>Drop the missing values. Are missing values related to another column ? If so, how does it affect the drop of missing values?</a:t>
            </a:r>
            <a:endParaRPr lang="en-PK"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45141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Rectangle 3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D360D32-C467-3ACC-E81C-62FBA75F2FB0}"/>
              </a:ext>
            </a:extLst>
          </p:cNvPr>
          <p:cNvSpPr>
            <a:spLocks noGrp="1"/>
          </p:cNvSpPr>
          <p:nvPr>
            <p:ph type="title"/>
          </p:nvPr>
        </p:nvSpPr>
        <p:spPr>
          <a:xfrm>
            <a:off x="1115568" y="709472"/>
            <a:ext cx="10168128" cy="1142508"/>
          </a:xfrm>
        </p:spPr>
        <p:txBody>
          <a:bodyPr>
            <a:normAutofit fontScale="90000"/>
          </a:bodyPr>
          <a:lstStyle/>
          <a:p>
            <a:r>
              <a:rPr lang="en-US" dirty="0">
                <a:highlight>
                  <a:srgbClr val="FFFF00"/>
                </a:highlight>
                <a:latin typeface="Calibri" panose="020F0502020204030204" pitchFamily="34" charset="0"/>
                <a:ea typeface="Calibri" panose="020F0502020204030204" pitchFamily="34" charset="0"/>
                <a:cs typeface="Calibri" panose="020F0502020204030204" pitchFamily="34" charset="0"/>
              </a:rPr>
              <a:t>4. Descriptive Analysis or (EDA):</a:t>
            </a:r>
            <a:br>
              <a:rPr lang="en-US" dirty="0">
                <a:highlight>
                  <a:srgbClr val="FFFF00"/>
                </a:highlight>
                <a:latin typeface="Calibri" panose="020F0502020204030204" pitchFamily="34" charset="0"/>
                <a:ea typeface="Calibri" panose="020F0502020204030204" pitchFamily="34" charset="0"/>
                <a:cs typeface="Calibri" panose="020F0502020204030204" pitchFamily="34" charset="0"/>
              </a:rPr>
            </a:br>
            <a:r>
              <a:rPr lang="en-US" sz="2700" b="1" dirty="0">
                <a:highlight>
                  <a:srgbClr val="FFFF00"/>
                </a:highlight>
                <a:latin typeface="Calibri" panose="020F0502020204030204" pitchFamily="34" charset="0"/>
                <a:ea typeface="Calibri" panose="020F0502020204030204" pitchFamily="34" charset="0"/>
                <a:cs typeface="Calibri" panose="020F0502020204030204" pitchFamily="34" charset="0"/>
              </a:rPr>
              <a:t>Do Stores behaves differently during holidays?</a:t>
            </a:r>
            <a:br>
              <a:rPr lang="en-US" sz="4000" dirty="0">
                <a:latin typeface="Calibri" panose="020F0502020204030204" pitchFamily="34" charset="0"/>
                <a:ea typeface="Calibri" panose="020F0502020204030204" pitchFamily="34" charset="0"/>
                <a:cs typeface="Calibri" panose="020F0502020204030204" pitchFamily="34" charset="0"/>
              </a:rPr>
            </a:br>
            <a:endParaRPr lang="en-PK" sz="4000" b="1" dirty="0">
              <a:latin typeface="Calibri" panose="020F0502020204030204" pitchFamily="34" charset="0"/>
              <a:ea typeface="Calibri" panose="020F0502020204030204" pitchFamily="34" charset="0"/>
              <a:cs typeface="Calibri" panose="020F0502020204030204" pitchFamily="34" charset="0"/>
            </a:endParaRPr>
          </a:p>
        </p:txBody>
      </p:sp>
      <p:sp>
        <p:nvSpPr>
          <p:cNvPr id="40" name="Rectangle 3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808A587-457C-0C97-25A9-6CDE1FB0F56D}"/>
              </a:ext>
            </a:extLst>
          </p:cNvPr>
          <p:cNvSpPr>
            <a:spLocks noGrp="1"/>
          </p:cNvSpPr>
          <p:nvPr>
            <p:ph idx="1"/>
          </p:nvPr>
        </p:nvSpPr>
        <p:spPr>
          <a:xfrm>
            <a:off x="1115568" y="2255802"/>
            <a:ext cx="10168128" cy="3695020"/>
          </a:xfrm>
        </p:spPr>
        <p:txBody>
          <a:bodyPr>
            <a:normAutofit lnSpcReduction="10000"/>
          </a:bodyPr>
          <a:lstStyle/>
          <a:p>
            <a:pPr>
              <a:buFont typeface="Wingdings" panose="05000000000000000000" pitchFamily="2" charset="2"/>
              <a:buChar char="q"/>
            </a:pPr>
            <a:r>
              <a:rPr lang="en-US" sz="2000" dirty="0"/>
              <a:t>Well, I explored the Walmart sales file and found that sales increase when I filter the data for holidays, and sales decrease when I filter for non-holidays. However, sales are not consistent.</a:t>
            </a:r>
          </a:p>
          <a:p>
            <a:pPr>
              <a:buFont typeface="Wingdings" panose="05000000000000000000" pitchFamily="2" charset="2"/>
              <a:buChar char="q"/>
            </a:pPr>
            <a:r>
              <a:rPr lang="en-US" sz="2000" dirty="0"/>
              <a:t>Stores are consistent to some extent when I filter both holiday = True and holiday = False.</a:t>
            </a:r>
          </a:p>
          <a:p>
            <a:pPr>
              <a:buFont typeface="Wingdings" panose="05000000000000000000" pitchFamily="2" charset="2"/>
              <a:buChar char="q"/>
            </a:pPr>
            <a:r>
              <a:rPr lang="en-US" sz="2000" dirty="0"/>
              <a:t>During data exploration, I also found that the sales data has negative (–ve) weekly sales. Negative sales mean the specific product was returned, so we need to identify the rationale for the product refunds.</a:t>
            </a:r>
          </a:p>
          <a:p>
            <a:pPr>
              <a:buFont typeface="Wingdings" panose="05000000000000000000" pitchFamily="2" charset="2"/>
              <a:buChar char="q"/>
            </a:pPr>
            <a:r>
              <a:rPr lang="en-US" sz="2000" dirty="0"/>
              <a:t>Negative weekly sales are present in both holiday and non-holiday periods.</a:t>
            </a:r>
          </a:p>
          <a:p>
            <a:pPr>
              <a:buFont typeface="Wingdings" panose="05000000000000000000" pitchFamily="2" charset="2"/>
              <a:buChar char="q"/>
            </a:pPr>
            <a:r>
              <a:rPr lang="en-US" sz="2000" dirty="0"/>
              <a:t>I also found weekly sales = 0. When I filtered for holiday = True, there are only 3 rows where sales is 0 (store 15, 17, 45 and Dept 51, 77, 47). But when I filtered for holiday = False, there are many rows with 0 values, and the stores and departments included are more in number, changing quickly and not consistent</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674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5FC18E-4AFD-88DF-F06B-DBDD4D270B5A}"/>
              </a:ext>
            </a:extLst>
          </p:cNvPr>
          <p:cNvSpPr>
            <a:spLocks noGrp="1"/>
          </p:cNvSpPr>
          <p:nvPr>
            <p:ph type="title"/>
          </p:nvPr>
        </p:nvSpPr>
        <p:spPr>
          <a:xfrm>
            <a:off x="841248" y="256032"/>
            <a:ext cx="10506456" cy="1014984"/>
          </a:xfrm>
        </p:spPr>
        <p:txBody>
          <a:bodyPr anchor="b">
            <a:normAutofit fontScale="90000"/>
          </a:bodyPr>
          <a:lstStyle/>
          <a:p>
            <a:r>
              <a:rPr lang="en-US" sz="4000" dirty="0">
                <a:highlight>
                  <a:srgbClr val="FFFF00"/>
                </a:highlight>
                <a:latin typeface="Calibri" panose="020F0502020204030204" pitchFamily="34" charset="0"/>
                <a:ea typeface="Calibri" panose="020F0502020204030204" pitchFamily="34" charset="0"/>
                <a:cs typeface="Calibri" panose="020F0502020204030204" pitchFamily="34" charset="0"/>
              </a:rPr>
              <a:t>5. Analyze the Data or Apply Analytical Techniques:</a:t>
            </a:r>
            <a:endParaRPr lang="en-PK" sz="4000" dirty="0">
              <a:highlight>
                <a:srgbClr val="FFFF00"/>
              </a:highlight>
              <a:latin typeface="Calibri" panose="020F0502020204030204" pitchFamily="34" charset="0"/>
              <a:ea typeface="Calibri" panose="020F0502020204030204" pitchFamily="34" charset="0"/>
              <a:cs typeface="Calibri" panose="020F0502020204030204" pitchFamily="34" charset="0"/>
            </a:endParaRPr>
          </a:p>
        </p:txBody>
      </p:sp>
      <p:sp>
        <p:nvSpPr>
          <p:cNvPr id="37" name="Rectangle 36">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9" name="Rectangle 38">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31" name="Content Placeholder 2">
            <a:extLst>
              <a:ext uri="{FF2B5EF4-FFF2-40B4-BE49-F238E27FC236}">
                <a16:creationId xmlns:a16="http://schemas.microsoft.com/office/drawing/2014/main" id="{66B1DA65-9682-9BF2-C306-4D595A752078}"/>
              </a:ext>
            </a:extLst>
          </p:cNvPr>
          <p:cNvGraphicFramePr>
            <a:graphicFrameLocks noGrp="1"/>
          </p:cNvGraphicFramePr>
          <p:nvPr>
            <p:ph idx="1"/>
            <p:extLst>
              <p:ext uri="{D42A27DB-BD31-4B8C-83A1-F6EECF244321}">
                <p14:modId xmlns:p14="http://schemas.microsoft.com/office/powerpoint/2010/main" val="28546805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87401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1965</TotalTime>
  <Words>1857</Words>
  <Application>Microsoft Office PowerPoint</Application>
  <PresentationFormat>Widescreen</PresentationFormat>
  <Paragraphs>78</Paragraphs>
  <Slides>16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Abadi</vt:lpstr>
      <vt:lpstr>Aptos</vt:lpstr>
      <vt:lpstr>Aptos Display</vt:lpstr>
      <vt:lpstr>Arial</vt:lpstr>
      <vt:lpstr>Calibri</vt:lpstr>
      <vt:lpstr>Wingdings</vt:lpstr>
      <vt:lpstr>Office Theme</vt:lpstr>
      <vt:lpstr>Lesson#3. Introduction to Data Analytics Pipeline.  Prepared by : husnain zahoor😊</vt:lpstr>
      <vt:lpstr>Task#1: Pipeline Mapping:  6 Pipeline Stages.</vt:lpstr>
      <vt:lpstr>0.  Requirements Specification:</vt:lpstr>
      <vt:lpstr>1. Define the Questions:</vt:lpstr>
      <vt:lpstr>2. Data Collection:</vt:lpstr>
      <vt:lpstr>3. Clean and Prepare the Data:</vt:lpstr>
      <vt:lpstr>3. Clean and Prepare the Data:</vt:lpstr>
      <vt:lpstr>4. Descriptive Analysis or (EDA): Do Stores behaves differently during holidays? </vt:lpstr>
      <vt:lpstr>5. Analyze the Data or Apply Analytical Techniques:</vt:lpstr>
      <vt:lpstr>6. Communication Insights &amp; Results: Who needs to see this insight, and what format would make it clear?</vt:lpstr>
      <vt:lpstr>Task#2: Reflection: How much do You Think as an Analyst?  </vt:lpstr>
      <vt:lpstr>PowerPoint Presentation</vt:lpstr>
      <vt:lpstr>PowerPoint Presentation</vt:lpstr>
      <vt:lpstr>PowerPoint Presentation</vt:lpstr>
      <vt:lpstr>Note (My Understanding) :</vt:lpstr>
      <vt:lpstr>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hasnain zahoor</dc:creator>
  <cp:lastModifiedBy>hasnain zahoor</cp:lastModifiedBy>
  <cp:revision>89</cp:revision>
  <dcterms:created xsi:type="dcterms:W3CDTF">2025-08-28T13:16:20Z</dcterms:created>
  <dcterms:modified xsi:type="dcterms:W3CDTF">2025-09-30T04:21:28Z</dcterms:modified>
</cp:coreProperties>
</file>