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2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116A4-F29D-F607-0978-1F8C8497B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47DE6D-7A21-FC4A-90E4-760F9B25EA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53E09-9129-7571-EED9-DC0DFD133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EB8C-200A-48F8-946B-45686F7C3036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5075A-6A96-69AF-7AA4-12824563B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4B47B-ACA4-0341-6419-DD446AAF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02B25-2EF3-45A4-803D-120501608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81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27C1D-092F-10A6-8263-5703046B1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72191D-0809-E60D-6EE2-E30C34D5F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520CA-A746-E226-63C3-295D28DAB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EB8C-200A-48F8-946B-45686F7C3036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FB8C8-7410-B92A-4E65-0E518B289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801BF-F044-B5CC-184C-9164841EB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02B25-2EF3-45A4-803D-120501608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4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C0C26-1E8D-E24A-187D-A77D634A93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4617B5-7714-7FB2-E2D3-D54C9D52B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D0148-77B0-57CD-F02C-48EEC7AB3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EB8C-200A-48F8-946B-45686F7C3036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96F4C-51FB-21BD-D8E8-7B96DA7FF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8B7C2-032D-F6B3-FBD2-7FBEABD4C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02B25-2EF3-45A4-803D-120501608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47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663E5-3D50-D3D4-4A3E-81FFB2D42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3428E-5CC4-36D9-EE9B-8C841AA4F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7AC18-F693-3339-50AB-1138BAA80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EB8C-200A-48F8-946B-45686F7C3036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CF825-5E48-9B36-DD6E-EA0038C99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5FA2A-3E67-0B94-F596-0A4909975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02B25-2EF3-45A4-803D-120501608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2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AC659-A1B3-8F89-010A-B8BE0C96E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6F720-1CF5-EFDC-ED96-5DACF05B1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0791E-511A-358E-FAA5-3C89188F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EB8C-200A-48F8-946B-45686F7C3036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E9ABF-369E-FC11-3F46-6B2C971F5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C0951-7EA7-3271-FDE3-E95AA360E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02B25-2EF3-45A4-803D-120501608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49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22B90-C1EA-84AE-9FAE-131F261F8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A5D31-C1E6-C3FA-5B6E-2DD32717D4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63424-5F26-51E5-DC54-75AE2C9CA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F957B-DA8F-741C-9390-1FBCB876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EB8C-200A-48F8-946B-45686F7C3036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72A91-C05D-3F60-CD1A-CADEB9027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EDBE3-7B08-96F0-0E44-6B78D86D3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02B25-2EF3-45A4-803D-120501608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65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AA0E9-70AD-0B42-2FFF-5E2F559FC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3BF97-A6D6-E9DD-C6AC-739141F38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4F88DA-B227-B8CB-E9C6-CD3A41FB2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CDD194-AEEC-3FD9-3DA7-368D3E285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317BCD-ABBC-67C5-05AE-C7BF58E768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71F81B-108A-2B55-ABAD-30C3C6F0F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EB8C-200A-48F8-946B-45686F7C3036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B5457F-2D2B-7174-9A2C-2F4D0F94A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AC1DDD-5409-D8E3-12C1-18788328A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02B25-2EF3-45A4-803D-120501608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75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494B5-CFB3-CC35-E111-ABA52C2A6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BE4BCE-3F60-07E6-04D8-AE1B6F29B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EB8C-200A-48F8-946B-45686F7C3036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4147A7-83D1-8214-DDF3-1844C238C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9E4E7D-C433-70AF-131C-E89FDDB9F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02B25-2EF3-45A4-803D-120501608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91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6006BC-E92F-AF91-8741-153AAF525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EB8C-200A-48F8-946B-45686F7C3036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3663FE-0FCE-2BF9-417A-3130A2EF9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FEBD50-1BF3-F326-98B0-4A5F60766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02B25-2EF3-45A4-803D-120501608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36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FF739-31AE-6EEF-BD3A-529A0B69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41E06-6A9D-8E15-C783-041339DCA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3B9EF-2C1F-13FC-5688-43862D2EB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86A2B-27BD-C788-2209-446752DE0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EB8C-200A-48F8-946B-45686F7C3036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B7C84-503F-1544-F4A7-176179CEA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742C5-A0B1-5505-29BB-73FCF5D21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02B25-2EF3-45A4-803D-120501608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2A0A2-8B20-50C6-17B2-83A0F4A17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D1A22-1828-8AD5-A1DF-302DE1D21E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47B8A-608F-331C-9AF6-D47E323B7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CF4C8-A076-1C3B-E4B1-19E1BA261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EB8C-200A-48F8-946B-45686F7C3036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2A7A6-1DB0-8720-3ABB-921FB3607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CCFB2-0453-EA4C-0ADC-AE5AD4A53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02B25-2EF3-45A4-803D-120501608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1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2802C9-F57A-8FF9-E737-673514C42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8012F-5148-0053-8991-F1DEF0325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891C4-BE23-A6AC-EA85-5267FC3740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8EB8C-200A-48F8-946B-45686F7C3036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FAC5A-3AB9-E5A6-AD1F-D7E7C91DEC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54305-1552-3621-313E-574D42D7A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02B25-2EF3-45A4-803D-120501608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9D6D5-894A-6754-C577-A97A06DEB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 b="1">
                <a:solidFill>
                  <a:schemeClr val="tx2"/>
                </a:solidFill>
                <a:latin typeface="+mn-lt"/>
              </a:rPr>
              <a:t>Sentimental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925D93-0A2D-8E39-1A55-A616DE18A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800">
                <a:solidFill>
                  <a:schemeClr val="tx2"/>
                </a:solidFill>
              </a:rPr>
              <a:t>Presented By:</a:t>
            </a:r>
            <a:br>
              <a:rPr lang="en-US" sz="800">
                <a:solidFill>
                  <a:schemeClr val="tx2"/>
                </a:solidFill>
              </a:rPr>
            </a:br>
            <a:r>
              <a:rPr lang="en-US" sz="800">
                <a:solidFill>
                  <a:schemeClr val="tx2"/>
                </a:solidFill>
              </a:rPr>
              <a:t>Husnain Ahmed</a:t>
            </a:r>
          </a:p>
          <a:p>
            <a:pPr algn="l"/>
            <a:r>
              <a:rPr lang="en-US" sz="800">
                <a:solidFill>
                  <a:schemeClr val="tx2"/>
                </a:solidFill>
              </a:rPr>
              <a:t>Registration #:</a:t>
            </a:r>
          </a:p>
          <a:p>
            <a:pPr algn="l"/>
            <a:r>
              <a:rPr lang="en-US" sz="800">
                <a:solidFill>
                  <a:schemeClr val="tx2"/>
                </a:solidFill>
              </a:rPr>
              <a:t>B21F0126AI017</a:t>
            </a:r>
          </a:p>
          <a:p>
            <a:pPr algn="l"/>
            <a:endParaRPr lang="en-US" sz="800">
              <a:solidFill>
                <a:schemeClr val="tx2"/>
              </a:solidFill>
            </a:endParaRPr>
          </a:p>
        </p:txBody>
      </p:sp>
      <p:pic>
        <p:nvPicPr>
          <p:cNvPr id="7" name="Graphic 6" descr="Drama">
            <a:extLst>
              <a:ext uri="{FF2B5EF4-FFF2-40B4-BE49-F238E27FC236}">
                <a16:creationId xmlns:a16="http://schemas.microsoft.com/office/drawing/2014/main" id="{C541982C-B1BC-6A52-745B-CF4C5AEBC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29236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C1A797-475A-7393-7678-615EAC070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Evaluation of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3C67D7-EB02-AE31-5A90-C3356F3CA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720109"/>
            <a:ext cx="7188199" cy="341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279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068B4-26BC-5756-0C5F-AED6D69BF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ffectLst/>
              </a:rPr>
              <a:t>Evaluation of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BE3D7-6693-565A-3FCC-9C79184E6B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effectLst/>
              </a:rPr>
              <a:t>Strengths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The current model accurately predicts sentiment for a majority of the test data.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The model demonstrates a high level of precision and recall.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D9808B-C2A7-72EE-256F-0C215C5853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effectLst/>
              </a:rPr>
              <a:t>Limitations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The model struggles with accurately predicting sentiment for certain types of text, such as sarcasm or irony.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The model may produce false positives or false negatives in certain cases.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The model's performance may vary depending on the quality and diversity of the training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26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B14FA-67BA-EA43-6E7F-AD396D701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Improvement Strategy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5D1C03-2952-8B84-40EC-B6F5542A4D11}"/>
              </a:ext>
            </a:extLst>
          </p:cNvPr>
          <p:cNvSpPr txBox="1"/>
          <p:nvPr/>
        </p:nvSpPr>
        <p:spPr>
          <a:xfrm>
            <a:off x="1258529" y="2104103"/>
            <a:ext cx="26842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/>
              </a:rPr>
              <a:t>Feature Engineering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Identify and include additional relevant features in the analysis.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Consider creating new features based on domain knowledge and insights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5EBE37-3AA0-6ED4-EEF1-F42886563F8F}"/>
              </a:ext>
            </a:extLst>
          </p:cNvPr>
          <p:cNvSpPr txBox="1"/>
          <p:nvPr/>
        </p:nvSpPr>
        <p:spPr>
          <a:xfrm>
            <a:off x="4670323" y="1997839"/>
            <a:ext cx="26842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/>
              </a:rPr>
              <a:t>Model Tuning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Experiment with different algorithms and hyperparameter settings.</a:t>
            </a:r>
          </a:p>
          <a:p>
            <a:endParaRPr lang="en-US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Optimize the model's performance by fine-tuning the parameters.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670E71-AFAC-769C-DD87-65CA67738DB0}"/>
              </a:ext>
            </a:extLst>
          </p:cNvPr>
          <p:cNvSpPr txBox="1"/>
          <p:nvPr/>
        </p:nvSpPr>
        <p:spPr>
          <a:xfrm>
            <a:off x="8082117" y="2104103"/>
            <a:ext cx="35104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/>
              </a:rPr>
              <a:t>Additional Data Collection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Gather more data to increase the size and diversity of the dataset.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Include data from different sources or time periods to capture a wider range of sentiments.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683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B57197-7D3A-093C-1784-1BD59F862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38" y="431632"/>
            <a:ext cx="5562600" cy="1330839"/>
          </a:xfrm>
        </p:spPr>
        <p:txBody>
          <a:bodyPr>
            <a:normAutofit/>
          </a:bodyPr>
          <a:lstStyle/>
          <a:p>
            <a:r>
              <a:rPr lang="en-US" b="1" dirty="0"/>
              <a:t>Visualization Support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929A58C-D23A-22DC-2D7C-FFE58B679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b="1" dirty="0">
                <a:effectLst/>
              </a:rPr>
              <a:t>Key Findings</a:t>
            </a:r>
            <a:endParaRPr lang="en-US" sz="1700" b="1" dirty="0"/>
          </a:p>
          <a:p>
            <a:r>
              <a:rPr lang="en-US" sz="1700" dirty="0">
                <a:effectLst/>
              </a:rPr>
              <a:t>Majority of sentiments expressed were Neutral, accounting for 50% of the total.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Positive</a:t>
            </a:r>
            <a:r>
              <a:rPr lang="en-US" sz="1700" dirty="0">
                <a:effectLst/>
              </a:rPr>
              <a:t> sentiments were observed in 33% of the data, indicating a lack of strong opinions.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>
                <a:effectLst/>
              </a:rPr>
              <a:t>Negative sentiments were present in 17% of the data, highlighting areas of concern.</a:t>
            </a:r>
          </a:p>
        </p:txBody>
      </p:sp>
      <p:pic>
        <p:nvPicPr>
          <p:cNvPr id="5" name="Picture 4" descr="A graph of a bar chart&#10;&#10;Description automatically generated">
            <a:extLst>
              <a:ext uri="{FF2B5EF4-FFF2-40B4-BE49-F238E27FC236}">
                <a16:creationId xmlns:a16="http://schemas.microsoft.com/office/drawing/2014/main" id="{CF7F42F8-0622-4E3C-1A91-1EF076439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457" y="1017284"/>
            <a:ext cx="6155141" cy="484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699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CACEE-073C-7901-7A2A-34EF5881D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9B4C5B-9472-CBE7-E806-D0CDABAF2340}"/>
              </a:ext>
            </a:extLst>
          </p:cNvPr>
          <p:cNvSpPr txBox="1"/>
          <p:nvPr/>
        </p:nvSpPr>
        <p:spPr>
          <a:xfrm>
            <a:off x="553720" y="1391920"/>
            <a:ext cx="54000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/>
              </a:rPr>
              <a:t>Summary of Findings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The sentimental analysis revealed valuable insights into customer opinions and emotions towards our brand and products.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Overall, the sentiment was mostly Neutral, with customers expressing satisfaction and appreciation for our products/medicine.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However, there were also some negative sentiments expressed, particularly regarding customer service and product pricing.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F2AEBA-EC8F-B6CD-6788-72427FF685B9}"/>
              </a:ext>
            </a:extLst>
          </p:cNvPr>
          <p:cNvSpPr txBox="1"/>
          <p:nvPr/>
        </p:nvSpPr>
        <p:spPr>
          <a:xfrm>
            <a:off x="6429026" y="1444466"/>
            <a:ext cx="47164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/>
              </a:rPr>
              <a:t>Recommendations</a:t>
            </a:r>
            <a:endParaRPr lang="en-US" b="1" dirty="0"/>
          </a:p>
          <a:p>
            <a:r>
              <a:rPr lang="en-US" dirty="0">
                <a:effectLst/>
              </a:rPr>
              <a:t>Based on the findings, I recommend the following strategies: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Improve customer service by addressing concerns and providing timely and helpful assistance.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Review feedback strategy to ensure the safe delivery of the product.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Enhance product quality and features based on customer feedback and preferences.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7A0B8C-C227-76A0-DC84-927ED8C8C38C}"/>
              </a:ext>
            </a:extLst>
          </p:cNvPr>
          <p:cNvSpPr txBox="1"/>
          <p:nvPr/>
        </p:nvSpPr>
        <p:spPr>
          <a:xfrm>
            <a:off x="553720" y="4403874"/>
            <a:ext cx="9748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/>
              </a:rPr>
              <a:t>Closing Statement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In conclusion, the sentimental analysis has provided valuable insights that will guide our decision-making and help us improve our products and services.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By addressing the identified areas of improvement and leveraging the positive sentiments, we are confident in our ability to enhance customer satisfaction and drive business growth.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561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DCBB854103434E95F74896A12C0DDA" ma:contentTypeVersion="13" ma:contentTypeDescription="Create a new document." ma:contentTypeScope="" ma:versionID="fd2975ca02059a00dea4debd372b06a0">
  <xsd:schema xmlns:xsd="http://www.w3.org/2001/XMLSchema" xmlns:xs="http://www.w3.org/2001/XMLSchema" xmlns:p="http://schemas.microsoft.com/office/2006/metadata/properties" xmlns:ns2="a7bdfd67-367d-4b86-8172-b33f4bf5da95" xmlns:ns3="54d3781a-736a-41c6-adef-2f0accd09752" targetNamespace="http://schemas.microsoft.com/office/2006/metadata/properties" ma:root="true" ma:fieldsID="601a7f4144a6ceef01b2d3e655736462" ns2:_="" ns3:_="">
    <xsd:import namespace="a7bdfd67-367d-4b86-8172-b33f4bf5da95"/>
    <xsd:import namespace="54d3781a-736a-41c6-adef-2f0accd09752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bdfd67-367d-4b86-8172-b33f4bf5da95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e982d53a-bb51-487e-8db8-b606b23a34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d3781a-736a-41c6-adef-2f0accd09752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a98b562-a0b4-41a8-9b7d-4d3a07720f99}" ma:internalName="TaxCatchAll" ma:showField="CatchAllData" ma:web="54d3781a-736a-41c6-adef-2f0accd0975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E9693AC-F31B-4676-ACB4-4D572C089838}"/>
</file>

<file path=customXml/itemProps2.xml><?xml version="1.0" encoding="utf-8"?>
<ds:datastoreItem xmlns:ds="http://schemas.openxmlformats.org/officeDocument/2006/customXml" ds:itemID="{3A24AF7E-C6D0-4AD1-96EB-EECEF7D43C25}"/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382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Sentimental Analysis</vt:lpstr>
      <vt:lpstr>Evaluation of Results</vt:lpstr>
      <vt:lpstr>Evaluation of Results</vt:lpstr>
      <vt:lpstr>Improvement Strategy</vt:lpstr>
      <vt:lpstr>Visualization Support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Sentimental Analysis</dc:title>
  <dc:creator>Husnain Ahmed</dc:creator>
  <cp:lastModifiedBy>Husnain Ahmed</cp:lastModifiedBy>
  <cp:revision>5</cp:revision>
  <dcterms:created xsi:type="dcterms:W3CDTF">2024-01-12T18:31:32Z</dcterms:created>
  <dcterms:modified xsi:type="dcterms:W3CDTF">2024-01-12T18:47:13Z</dcterms:modified>
</cp:coreProperties>
</file>