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7" r:id="rId1"/>
  </p:sldMasterIdLst>
  <p:notesMasterIdLst>
    <p:notesMasterId r:id="rId9"/>
  </p:notesMasterIdLst>
  <p:handoutMasterIdLst>
    <p:handoutMasterId r:id="rId10"/>
  </p:handoutMasterIdLst>
  <p:sldIdLst>
    <p:sldId id="257" r:id="rId2"/>
    <p:sldId id="271" r:id="rId3"/>
    <p:sldId id="272" r:id="rId4"/>
    <p:sldId id="276" r:id="rId5"/>
    <p:sldId id="274" r:id="rId6"/>
    <p:sldId id="275" r:id="rId7"/>
    <p:sldId id="27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777"/>
    <a:srgbClr val="22343C"/>
    <a:srgbClr val="37463B"/>
    <a:srgbClr val="ADC5D0"/>
    <a:srgbClr val="9BB0A3"/>
    <a:srgbClr val="3842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6" autoAdjust="0"/>
  </p:normalViewPr>
  <p:slideViewPr>
    <p:cSldViewPr snapToGrid="0">
      <p:cViewPr>
        <p:scale>
          <a:sx n="100" d="100"/>
          <a:sy n="100" d="100"/>
        </p:scale>
        <p:origin x="43" y="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1B572A-28C2-467C-89D6-53D16775A8A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AADE24F-5D56-4409-9D75-F34B10E98E9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DF5DB93-82EB-4D11-866F-B355CD4D69D6}" type="datetimeFigureOut">
              <a:rPr lang="en-US" smtClean="0"/>
              <a:t>1/31/2023</a:t>
            </a:fld>
            <a:endParaRPr lang="en-US" dirty="0"/>
          </a:p>
        </p:txBody>
      </p:sp>
      <p:sp>
        <p:nvSpPr>
          <p:cNvPr id="4" name="Footer Placeholder 3">
            <a:extLst>
              <a:ext uri="{FF2B5EF4-FFF2-40B4-BE49-F238E27FC236}">
                <a16:creationId xmlns:a16="http://schemas.microsoft.com/office/drawing/2014/main" id="{D9800D75-C563-4119-8787-D8CD17695E0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D1A6FF2-47B1-440E-A1C2-0011B15643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B800D5-F0A2-4A01-9A9B-8BD255874D31}" type="slidenum">
              <a:rPr lang="en-US" smtClean="0"/>
              <a:t>‹#›</a:t>
            </a:fld>
            <a:endParaRPr lang="en-US" dirty="0"/>
          </a:p>
        </p:txBody>
      </p:sp>
    </p:spTree>
    <p:extLst>
      <p:ext uri="{BB962C8B-B14F-4D97-AF65-F5344CB8AC3E}">
        <p14:creationId xmlns:p14="http://schemas.microsoft.com/office/powerpoint/2010/main" val="1556059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2E4B48-F9F0-4FAA-A785-5DD8A761BF08}" type="datetimeFigureOut">
              <a:rPr lang="en-US" smtClean="0"/>
              <a:t>1/31/2023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FB0464-F52C-4F62-B2A8-C42021021BFD}" type="slidenum">
              <a:rPr lang="en-US" smtClean="0"/>
              <a:t>‹#›</a:t>
            </a:fld>
            <a:endParaRPr lang="en-US" dirty="0"/>
          </a:p>
        </p:txBody>
      </p:sp>
    </p:spTree>
    <p:extLst>
      <p:ext uri="{BB962C8B-B14F-4D97-AF65-F5344CB8AC3E}">
        <p14:creationId xmlns:p14="http://schemas.microsoft.com/office/powerpoint/2010/main" val="1381969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 computer vision algorithm to detect lane lines in an image</a:t>
            </a:r>
          </a:p>
        </p:txBody>
      </p:sp>
      <p:sp>
        <p:nvSpPr>
          <p:cNvPr id="4" name="Slide Number Placeholder 3"/>
          <p:cNvSpPr>
            <a:spLocks noGrp="1"/>
          </p:cNvSpPr>
          <p:nvPr>
            <p:ph type="sldNum" sz="quarter" idx="5"/>
          </p:nvPr>
        </p:nvSpPr>
        <p:spPr/>
        <p:txBody>
          <a:bodyPr/>
          <a:lstStyle/>
          <a:p>
            <a:fld id="{7FFB0464-F52C-4F62-B2A8-C42021021BFD}" type="slidenum">
              <a:rPr lang="en-US" smtClean="0"/>
              <a:t>2</a:t>
            </a:fld>
            <a:endParaRPr lang="en-US" dirty="0"/>
          </a:p>
        </p:txBody>
      </p:sp>
    </p:spTree>
    <p:extLst>
      <p:ext uri="{BB962C8B-B14F-4D97-AF65-F5344CB8AC3E}">
        <p14:creationId xmlns:p14="http://schemas.microsoft.com/office/powerpoint/2010/main" val="3038448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1/31/2023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EB71941E-999A-46A6-8647-0420067BF7EA}"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3436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71941E-999A-46A6-8647-0420067BF7EA}"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7090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71941E-999A-46A6-8647-0420067BF7EA}"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4846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P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BE915A5-FFEB-441B-BDE8-F306FB7E62CC}"/>
              </a:ext>
            </a:extLst>
          </p:cNvPr>
          <p:cNvSpPr>
            <a:spLocks noGrp="1"/>
          </p:cNvSpPr>
          <p:nvPr>
            <p:ph type="pic" sz="quarter" idx="12" hasCustomPrompt="1"/>
          </p:nvPr>
        </p:nvSpPr>
        <p:spPr>
          <a:xfrm>
            <a:off x="0" y="0"/>
            <a:ext cx="12192000" cy="6858000"/>
          </a:xfrm>
          <a:solidFill>
            <a:schemeClr val="accent4"/>
          </a:solidFill>
        </p:spPr>
        <p:txBody>
          <a:bodyPr/>
          <a:lstStyle>
            <a:lvl1pPr algn="ctr">
              <a:buFontTx/>
              <a:buNone/>
              <a:defRPr>
                <a:solidFill>
                  <a:schemeClr val="accent3">
                    <a:lumMod val="20000"/>
                    <a:lumOff val="80000"/>
                  </a:schemeClr>
                </a:solidFill>
                <a:latin typeface="+mn-lt"/>
              </a:defRPr>
            </a:lvl1pPr>
          </a:lstStyle>
          <a:p>
            <a:r>
              <a:rPr lang="en-US" dirty="0"/>
              <a:t>picture</a:t>
            </a:r>
          </a:p>
        </p:txBody>
      </p:sp>
      <p:sp>
        <p:nvSpPr>
          <p:cNvPr id="14" name="Text Placeholder 12">
            <a:extLst>
              <a:ext uri="{FF2B5EF4-FFF2-40B4-BE49-F238E27FC236}">
                <a16:creationId xmlns:a16="http://schemas.microsoft.com/office/drawing/2014/main" id="{7FCB6BAA-ADA6-4E0B-9F0B-A3CA2EFB3C24}"/>
              </a:ext>
            </a:extLst>
          </p:cNvPr>
          <p:cNvSpPr>
            <a:spLocks noGrp="1"/>
          </p:cNvSpPr>
          <p:nvPr>
            <p:ph type="body" sz="quarter" idx="11" hasCustomPrompt="1"/>
          </p:nvPr>
        </p:nvSpPr>
        <p:spPr>
          <a:xfrm>
            <a:off x="6840305" y="4938614"/>
            <a:ext cx="3249643" cy="379110"/>
          </a:xfrm>
        </p:spPr>
        <p:txBody>
          <a:bodyPr/>
          <a:lstStyle>
            <a:lvl1pPr algn="ctr">
              <a:buNone/>
              <a:defRPr sz="1400">
                <a:solidFill>
                  <a:schemeClr val="accent3">
                    <a:lumMod val="20000"/>
                    <a:lumOff val="80000"/>
                  </a:schemeClr>
                </a:solidFill>
                <a:latin typeface="+mn-lt"/>
              </a:defRPr>
            </a:lvl1pPr>
          </a:lstStyle>
          <a:p>
            <a:pPr lvl="0"/>
            <a:r>
              <a:rPr lang="en-US" dirty="0"/>
              <a:t>Date</a:t>
            </a:r>
          </a:p>
        </p:txBody>
      </p:sp>
      <p:sp>
        <p:nvSpPr>
          <p:cNvPr id="3" name="Title 2">
            <a:extLst>
              <a:ext uri="{FF2B5EF4-FFF2-40B4-BE49-F238E27FC236}">
                <a16:creationId xmlns:a16="http://schemas.microsoft.com/office/drawing/2014/main" id="{D556029E-DA4E-4759-8437-471096A966B8}"/>
              </a:ext>
            </a:extLst>
          </p:cNvPr>
          <p:cNvSpPr>
            <a:spLocks noGrp="1"/>
          </p:cNvSpPr>
          <p:nvPr>
            <p:ph type="title" hasCustomPrompt="1"/>
          </p:nvPr>
        </p:nvSpPr>
        <p:spPr>
          <a:xfrm>
            <a:off x="6095999" y="4365099"/>
            <a:ext cx="4809839" cy="573515"/>
          </a:xfrm>
        </p:spPr>
        <p:txBody>
          <a:bodyPr vert="horz" lIns="0" tIns="0" rIns="0" bIns="0" rtlCol="0">
            <a:noAutofit/>
          </a:bodyPr>
          <a:lstStyle>
            <a:lvl1pPr algn="ctr">
              <a:defRPr lang="en-US" sz="4000" spc="300" baseline="0">
                <a:solidFill>
                  <a:schemeClr val="accent3">
                    <a:lumMod val="20000"/>
                    <a:lumOff val="80000"/>
                  </a:schemeClr>
                </a:solidFill>
                <a:latin typeface="+mj-lt"/>
                <a:ea typeface="+mn-ea"/>
                <a:cs typeface="+mn-cs"/>
              </a:defRPr>
            </a:lvl1pPr>
          </a:lstStyle>
          <a:p>
            <a:pPr marL="228600" lvl="0" indent="-228600" algn="ctr">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3704476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w/ Imag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6A1E487-F2EC-4AB0-B146-A17F2F22E5AE}"/>
              </a:ext>
            </a:extLst>
          </p:cNvPr>
          <p:cNvSpPr>
            <a:spLocks noGrp="1"/>
          </p:cNvSpPr>
          <p:nvPr>
            <p:ph type="pic" sz="quarter" idx="12" hasCustomPrompt="1"/>
          </p:nvPr>
        </p:nvSpPr>
        <p:spPr>
          <a:xfrm>
            <a:off x="0" y="0"/>
            <a:ext cx="12192000" cy="6857999"/>
          </a:xfrm>
          <a:solidFill>
            <a:schemeClr val="accent2">
              <a:lumMod val="60000"/>
              <a:lumOff val="40000"/>
            </a:schemeClr>
          </a:solidFill>
        </p:spPr>
        <p:txBody>
          <a:bodyPr/>
          <a:lstStyle>
            <a:lvl1pPr algn="ctr">
              <a:buFontTx/>
              <a:buNone/>
              <a:defRPr>
                <a:solidFill>
                  <a:schemeClr val="accent2">
                    <a:lumMod val="60000"/>
                    <a:lumOff val="40000"/>
                  </a:schemeClr>
                </a:solidFill>
                <a:latin typeface="+mn-lt"/>
              </a:defRPr>
            </a:lvl1pPr>
          </a:lstStyle>
          <a:p>
            <a:r>
              <a:rPr lang="en-US" dirty="0"/>
              <a:t>picture</a:t>
            </a:r>
          </a:p>
        </p:txBody>
      </p:sp>
      <p:sp>
        <p:nvSpPr>
          <p:cNvPr id="16" name="Text Placeholder 15">
            <a:extLst>
              <a:ext uri="{FF2B5EF4-FFF2-40B4-BE49-F238E27FC236}">
                <a16:creationId xmlns:a16="http://schemas.microsoft.com/office/drawing/2014/main" id="{80296D4C-4C11-4F2C-B095-9DC1C6CCAD52}"/>
              </a:ext>
            </a:extLst>
          </p:cNvPr>
          <p:cNvSpPr>
            <a:spLocks noGrp="1"/>
          </p:cNvSpPr>
          <p:nvPr>
            <p:ph type="body" sz="quarter" idx="11" hasCustomPrompt="1"/>
          </p:nvPr>
        </p:nvSpPr>
        <p:spPr>
          <a:xfrm>
            <a:off x="4305069" y="3077822"/>
            <a:ext cx="1039006" cy="368878"/>
          </a:xfrm>
        </p:spPr>
        <p:txBody>
          <a:bodyPr/>
          <a:lstStyle>
            <a:lvl1pPr algn="r">
              <a:buFontTx/>
              <a:buNone/>
              <a:defRPr sz="2400" i="1">
                <a:solidFill>
                  <a:schemeClr val="accent3">
                    <a:lumMod val="20000"/>
                    <a:lumOff val="80000"/>
                  </a:schemeClr>
                </a:solidFill>
                <a:latin typeface="+mn-lt"/>
              </a:defRPr>
            </a:lvl1pPr>
          </a:lstStyle>
          <a:p>
            <a:pPr lvl="0"/>
            <a:r>
              <a:rPr lang="en-US" dirty="0"/>
              <a:t>subtitle</a:t>
            </a:r>
          </a:p>
        </p:txBody>
      </p:sp>
      <p:sp>
        <p:nvSpPr>
          <p:cNvPr id="2" name="Title 1">
            <a:extLst>
              <a:ext uri="{FF2B5EF4-FFF2-40B4-BE49-F238E27FC236}">
                <a16:creationId xmlns:a16="http://schemas.microsoft.com/office/drawing/2014/main" id="{3A211C2A-C68C-42C1-908C-D8A132FBB937}"/>
              </a:ext>
            </a:extLst>
          </p:cNvPr>
          <p:cNvSpPr>
            <a:spLocks noGrp="1"/>
          </p:cNvSpPr>
          <p:nvPr>
            <p:ph type="title" hasCustomPrompt="1"/>
          </p:nvPr>
        </p:nvSpPr>
        <p:spPr>
          <a:xfrm>
            <a:off x="5502299" y="2966697"/>
            <a:ext cx="2722422" cy="591127"/>
          </a:xfrm>
        </p:spPr>
        <p:txBody>
          <a:bodyPr vert="horz" lIns="0" tIns="0" rIns="0" bIns="0" rtlCol="0">
            <a:noAutofit/>
          </a:bodyPr>
          <a:lstStyle>
            <a:lvl1pPr>
              <a:defRPr lang="en-US" sz="4000" cap="all" baseline="0">
                <a:solidFill>
                  <a:schemeClr val="accent3">
                    <a:lumMod val="20000"/>
                    <a:lumOff val="80000"/>
                  </a:schemeClr>
                </a:solidFill>
                <a:latin typeface="+mj-lt"/>
                <a:ea typeface="+mn-ea"/>
                <a:cs typeface="+mn-cs"/>
              </a:defRPr>
            </a:lvl1pPr>
          </a:lstStyle>
          <a:p>
            <a:pPr marL="228600" lvl="0" indent="-228600">
              <a:spcBef>
                <a:spcPts val="1000"/>
              </a:spcBef>
              <a:buFontTx/>
            </a:pPr>
            <a:r>
              <a:rPr lang="en-US" dirty="0"/>
              <a:t>title</a:t>
            </a:r>
          </a:p>
        </p:txBody>
      </p:sp>
    </p:spTree>
    <p:extLst>
      <p:ext uri="{BB962C8B-B14F-4D97-AF65-F5344CB8AC3E}">
        <p14:creationId xmlns:p14="http://schemas.microsoft.com/office/powerpoint/2010/main" val="184937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8328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B71941E-999A-46A6-8647-0420067BF7EA}"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0242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71941E-999A-46A6-8647-0420067BF7EA}"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5198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B71941E-999A-46A6-8647-0420067BF7EA}"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9461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B71941E-999A-46A6-8647-0420067BF7EA}"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0386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B71941E-999A-46A6-8647-0420067BF7EA}" type="slidenum">
              <a:rPr lang="en-US" smtClean="0"/>
              <a:pPr/>
              <a:t>‹#›</a:t>
            </a:fld>
            <a:endParaRPr lang="en-US" dirty="0"/>
          </a:p>
        </p:txBody>
      </p:sp>
    </p:spTree>
    <p:extLst>
      <p:ext uri="{BB962C8B-B14F-4D97-AF65-F5344CB8AC3E}">
        <p14:creationId xmlns:p14="http://schemas.microsoft.com/office/powerpoint/2010/main" val="298076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B71941E-999A-46A6-8647-0420067BF7EA}"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6669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1/31/2023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EB71941E-999A-46A6-8647-0420067BF7EA}"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7523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1/31/2023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B71941E-999A-46A6-8647-0420067BF7EA}"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2041439"/>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661" r:id="rId13"/>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5" descr="the open road with farmland and mountains alone the side&#10;">
            <a:extLst>
              <a:ext uri="{FF2B5EF4-FFF2-40B4-BE49-F238E27FC236}">
                <a16:creationId xmlns:a16="http://schemas.microsoft.com/office/drawing/2014/main" id="{309DD5EC-2387-D37B-17EF-0DC4697DABC3}"/>
              </a:ext>
            </a:extLst>
          </p:cNvPr>
          <p:cNvPicPr>
            <a:picLocks noGrp="1" noChangeAspect="1"/>
          </p:cNvPicPr>
          <p:nvPr>
            <p:ph type="pic" sz="quarter" idx="12"/>
          </p:nvPr>
        </p:nvPicPr>
        <p:blipFill rotWithShape="1">
          <a:blip r:embed="rId2"/>
          <a:srcRect t="7813" b="7813"/>
          <a:stretch/>
        </p:blipFill>
        <p:spPr>
          <a:xfrm>
            <a:off x="-1" y="-2384364"/>
            <a:ext cx="12188825" cy="8519618"/>
          </a:xfrm>
        </p:spPr>
      </p:pic>
      <p:pic>
        <p:nvPicPr>
          <p:cNvPr id="16" name="Picture 15" descr="Text&#10;&#10;Description automatically generated">
            <a:extLst>
              <a:ext uri="{FF2B5EF4-FFF2-40B4-BE49-F238E27FC236}">
                <a16:creationId xmlns:a16="http://schemas.microsoft.com/office/drawing/2014/main" id="{4D4A601B-5E99-7CE0-53C0-24AC89A47156}"/>
              </a:ext>
            </a:extLst>
          </p:cNvPr>
          <p:cNvPicPr>
            <a:picLocks noChangeAspect="1"/>
          </p:cNvPicPr>
          <p:nvPr/>
        </p:nvPicPr>
        <p:blipFill>
          <a:blip r:embed="rId3"/>
          <a:stretch>
            <a:fillRect/>
          </a:stretch>
        </p:blipFill>
        <p:spPr>
          <a:xfrm>
            <a:off x="0" y="174905"/>
            <a:ext cx="12188824" cy="1743074"/>
          </a:xfrm>
          <a:prstGeom prst="rect">
            <a:avLst/>
          </a:prstGeom>
          <a:noFill/>
        </p:spPr>
      </p:pic>
      <p:sp>
        <p:nvSpPr>
          <p:cNvPr id="17" name="TextBox 16">
            <a:extLst>
              <a:ext uri="{FF2B5EF4-FFF2-40B4-BE49-F238E27FC236}">
                <a16:creationId xmlns:a16="http://schemas.microsoft.com/office/drawing/2014/main" id="{E1912704-EAEA-E651-12B7-17B5F8CBC36B}"/>
              </a:ext>
            </a:extLst>
          </p:cNvPr>
          <p:cNvSpPr txBox="1"/>
          <p:nvPr/>
        </p:nvSpPr>
        <p:spPr>
          <a:xfrm>
            <a:off x="1775869" y="2241674"/>
            <a:ext cx="7569834" cy="646331"/>
          </a:xfrm>
          <a:prstGeom prst="rect">
            <a:avLst/>
          </a:prstGeom>
          <a:noFill/>
          <a:ln>
            <a:solidFill>
              <a:schemeClr val="accent4"/>
            </a:solidFill>
          </a:ln>
        </p:spPr>
        <p:txBody>
          <a:bodyPr wrap="square" rtlCol="0" anchor="ctr" anchorCtr="1">
            <a:spAutoFit/>
          </a:bodyPr>
          <a:lstStyle/>
          <a:p>
            <a:r>
              <a:rPr lang="en-US" b="1" dirty="0">
                <a:solidFill>
                  <a:schemeClr val="bg1">
                    <a:lumMod val="95000"/>
                  </a:schemeClr>
                </a:solidFill>
                <a:latin typeface="Times New Roman" panose="02020603050405020304" pitchFamily="18" charset="0"/>
                <a:cs typeface="Times New Roman" panose="02020603050405020304" pitchFamily="18" charset="0"/>
              </a:rPr>
              <a:t>Course Title:</a:t>
            </a:r>
          </a:p>
          <a:p>
            <a:r>
              <a:rPr lang="en-US" b="1" dirty="0">
                <a:solidFill>
                  <a:schemeClr val="bg1">
                    <a:lumMod val="95000"/>
                  </a:schemeClr>
                </a:solidFill>
                <a:latin typeface="Times New Roman" panose="02020603050405020304" pitchFamily="18" charset="0"/>
                <a:cs typeface="Times New Roman" panose="02020603050405020304" pitchFamily="18" charset="0"/>
              </a:rPr>
              <a:t>            </a:t>
            </a:r>
            <a:r>
              <a:rPr lang="en-US" dirty="0">
                <a:solidFill>
                  <a:schemeClr val="bg1">
                    <a:lumMod val="95000"/>
                  </a:schemeClr>
                </a:solidFill>
                <a:latin typeface="Times New Roman" panose="02020603050405020304" pitchFamily="18" charset="0"/>
                <a:cs typeface="Times New Roman" panose="02020603050405020304" pitchFamily="18" charset="0"/>
              </a:rPr>
              <a:t>Artificial Intelligence (COMP-201(L)) </a:t>
            </a:r>
          </a:p>
        </p:txBody>
      </p:sp>
      <p:sp>
        <p:nvSpPr>
          <p:cNvPr id="18" name="TextBox 17">
            <a:extLst>
              <a:ext uri="{FF2B5EF4-FFF2-40B4-BE49-F238E27FC236}">
                <a16:creationId xmlns:a16="http://schemas.microsoft.com/office/drawing/2014/main" id="{1955806D-7572-8A1B-BB33-FB4AE220B3D1}"/>
              </a:ext>
            </a:extLst>
          </p:cNvPr>
          <p:cNvSpPr txBox="1"/>
          <p:nvPr/>
        </p:nvSpPr>
        <p:spPr>
          <a:xfrm>
            <a:off x="1740309" y="3256625"/>
            <a:ext cx="8554063" cy="923330"/>
          </a:xfrm>
          <a:prstGeom prst="rect">
            <a:avLst/>
          </a:prstGeom>
          <a:noFill/>
          <a:ln>
            <a:solidFill>
              <a:schemeClr val="accent4"/>
            </a:solidFill>
          </a:ln>
        </p:spPr>
        <p:txBody>
          <a:bodyPr wrap="square" rtlCol="0" anchor="ctr" anchorCtr="1">
            <a:spAutoFit/>
          </a:bodyPr>
          <a:lstStyle/>
          <a:p>
            <a:r>
              <a:rPr lang="en-US" b="1" dirty="0">
                <a:solidFill>
                  <a:schemeClr val="bg1">
                    <a:lumMod val="95000"/>
                  </a:schemeClr>
                </a:solidFill>
                <a:latin typeface="Times New Roman" panose="02020603050405020304" pitchFamily="18" charset="0"/>
                <a:cs typeface="Times New Roman" panose="02020603050405020304" pitchFamily="18" charset="0"/>
              </a:rPr>
              <a:t>Project Tittle:</a:t>
            </a:r>
          </a:p>
          <a:p>
            <a:r>
              <a:rPr lang="en-US" dirty="0">
                <a:solidFill>
                  <a:schemeClr val="bg1">
                    <a:lumMod val="95000"/>
                  </a:schemeClr>
                </a:solidFill>
                <a:latin typeface="Times New Roman" panose="02020603050405020304" pitchFamily="18" charset="0"/>
                <a:cs typeface="Times New Roman" panose="02020603050405020304" pitchFamily="18" charset="0"/>
              </a:rPr>
              <a:t>                               Lane Line Detection On Roads</a:t>
            </a:r>
          </a:p>
          <a:p>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A66A2E67-5E56-046B-4D50-4BB9CE80909F}"/>
              </a:ext>
            </a:extLst>
          </p:cNvPr>
          <p:cNvSpPr txBox="1"/>
          <p:nvPr/>
        </p:nvSpPr>
        <p:spPr>
          <a:xfrm>
            <a:off x="-550507" y="4293691"/>
            <a:ext cx="11665974" cy="646331"/>
          </a:xfrm>
          <a:prstGeom prst="rect">
            <a:avLst/>
          </a:prstGeom>
          <a:noFill/>
          <a:ln>
            <a:solidFill>
              <a:schemeClr val="accent4"/>
            </a:solidFill>
          </a:ln>
        </p:spPr>
        <p:txBody>
          <a:bodyPr wrap="square" rtlCol="0" anchor="ctr" anchorCtr="1">
            <a:spAutoFit/>
          </a:bodyPr>
          <a:lstStyle/>
          <a:p>
            <a:r>
              <a:rPr lang="en-US" b="1" dirty="0">
                <a:solidFill>
                  <a:schemeClr val="bg1">
                    <a:lumMod val="95000"/>
                  </a:schemeClr>
                </a:solidFill>
                <a:latin typeface="Times New Roman" panose="02020603050405020304" pitchFamily="18" charset="0"/>
                <a:cs typeface="Times New Roman" panose="02020603050405020304" pitchFamily="18" charset="0"/>
              </a:rPr>
              <a:t>Presented By:</a:t>
            </a:r>
          </a:p>
          <a:p>
            <a:r>
              <a:rPr lang="en-US" dirty="0">
                <a:solidFill>
                  <a:schemeClr val="bg1">
                    <a:lumMod val="95000"/>
                  </a:schemeClr>
                </a:solidFill>
                <a:latin typeface="Times New Roman" panose="02020603050405020304" pitchFamily="18" charset="0"/>
                <a:cs typeface="Times New Roman" panose="02020603050405020304" pitchFamily="18" charset="0"/>
              </a:rPr>
              <a:t>                           Husnain Ahmed   </a:t>
            </a:r>
          </a:p>
        </p:txBody>
      </p:sp>
    </p:spTree>
    <p:extLst>
      <p:ext uri="{BB962C8B-B14F-4D97-AF65-F5344CB8AC3E}">
        <p14:creationId xmlns:p14="http://schemas.microsoft.com/office/powerpoint/2010/main" val="1044939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E04EF-B8AC-524B-56E0-7D14EF1A224B}"/>
              </a:ext>
            </a:extLst>
          </p:cNvPr>
          <p:cNvSpPr>
            <a:spLocks noGrp="1"/>
          </p:cNvSpPr>
          <p:nvPr>
            <p:ph type="title"/>
          </p:nvPr>
        </p:nvSpPr>
        <p:spPr>
          <a:xfrm>
            <a:off x="1316113" y="1130520"/>
            <a:ext cx="9405891" cy="723680"/>
          </a:xfrm>
        </p:spPr>
        <p:txBody>
          <a:bodyPr anchor="ctr">
            <a:normAutofit/>
          </a:bodyPr>
          <a:lstStyle/>
          <a:p>
            <a:r>
              <a:rPr lang="en-US" dirty="0">
                <a:latin typeface="Times New Roman" panose="02020603050405020304" pitchFamily="18" charset="0"/>
                <a:cs typeface="Times New Roman" panose="02020603050405020304" pitchFamily="18" charset="0"/>
              </a:rPr>
              <a:t>What is Road Lane Detection?</a:t>
            </a:r>
          </a:p>
        </p:txBody>
      </p:sp>
      <p:sp>
        <p:nvSpPr>
          <p:cNvPr id="3" name="Content Placeholder 2">
            <a:extLst>
              <a:ext uri="{FF2B5EF4-FFF2-40B4-BE49-F238E27FC236}">
                <a16:creationId xmlns:a16="http://schemas.microsoft.com/office/drawing/2014/main" id="{83896212-9021-5D74-55D3-82044CACD456}"/>
              </a:ext>
            </a:extLst>
          </p:cNvPr>
          <p:cNvSpPr>
            <a:spLocks noGrp="1"/>
          </p:cNvSpPr>
          <p:nvPr>
            <p:ph idx="1"/>
          </p:nvPr>
        </p:nvSpPr>
        <p:spPr>
          <a:xfrm>
            <a:off x="1479570" y="2464991"/>
            <a:ext cx="9405891" cy="2403571"/>
          </a:xfrm>
        </p:spPr>
        <p:txBody>
          <a:bodyPr>
            <a:normAutofit fontScale="92500"/>
          </a:bodyPr>
          <a:lstStyle/>
          <a:p>
            <a:r>
              <a:rPr lang="en-US" dirty="0"/>
              <a:t>Road lane detection is a computer vision technique used in self-driving vehicles to detect the lane markings on the road and estimate the vehicle's position within the lane. </a:t>
            </a:r>
          </a:p>
          <a:p>
            <a:r>
              <a:rPr lang="en-US" dirty="0"/>
              <a:t>It involves using cameras and image processing algorithms to identify the boundaries of the lane and track the vehicle's movement within the lane. This information is used by the vehicle's control systems to make decisions about steering, acceleration, and braking.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5021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B20DF-2031-9643-41A7-88FE4B74B687}"/>
              </a:ext>
            </a:extLst>
          </p:cNvPr>
          <p:cNvSpPr>
            <a:spLocks noGrp="1"/>
          </p:cNvSpPr>
          <p:nvPr>
            <p:ph type="title"/>
          </p:nvPr>
        </p:nvSpPr>
        <p:spPr>
          <a:xfrm>
            <a:off x="1346199" y="1007533"/>
            <a:ext cx="9708655" cy="541421"/>
          </a:xfrm>
        </p:spPr>
        <p:txBody>
          <a:bodyPr>
            <a:normAutofit fontScale="90000"/>
          </a:bodyPr>
          <a:lstStyle/>
          <a:p>
            <a:r>
              <a:rPr lang="en-US" b="1" i="0" dirty="0">
                <a:solidFill>
                  <a:srgbClr val="374151"/>
                </a:solidFill>
                <a:effectLst/>
                <a:latin typeface="Söhne"/>
              </a:rPr>
              <a:t>techniques are commonly used in road lane detection:</a:t>
            </a:r>
            <a:br>
              <a:rPr lang="en-US" b="0" i="0" dirty="0">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5DD46FD4-BE07-0B86-036E-2E797342DD19}"/>
              </a:ext>
            </a:extLst>
          </p:cNvPr>
          <p:cNvSpPr>
            <a:spLocks noGrp="1"/>
          </p:cNvSpPr>
          <p:nvPr>
            <p:ph idx="1"/>
          </p:nvPr>
        </p:nvSpPr>
        <p:spPr/>
        <p:txBody>
          <a:bodyPr>
            <a:normAutofit fontScale="70000" lnSpcReduction="20000"/>
          </a:bodyPr>
          <a:lstStyle/>
          <a:p>
            <a:pPr algn="l">
              <a:buFont typeface="+mj-lt"/>
              <a:buAutoNum type="arabicPeriod"/>
            </a:pPr>
            <a:r>
              <a:rPr lang="en-US" b="1" i="0" dirty="0">
                <a:solidFill>
                  <a:srgbClr val="374151"/>
                </a:solidFill>
                <a:effectLst/>
                <a:latin typeface="Söhne"/>
              </a:rPr>
              <a:t>Edge Detection:</a:t>
            </a:r>
            <a:r>
              <a:rPr lang="en-US" b="0" i="0" dirty="0">
                <a:solidFill>
                  <a:srgbClr val="374151"/>
                </a:solidFill>
                <a:effectLst/>
                <a:latin typeface="Söhne"/>
              </a:rPr>
              <a:t> Edge detection algorithms like </a:t>
            </a:r>
            <a:r>
              <a:rPr lang="en-US" b="1" i="0" dirty="0">
                <a:solidFill>
                  <a:srgbClr val="374151"/>
                </a:solidFill>
                <a:effectLst/>
                <a:latin typeface="Söhne"/>
              </a:rPr>
              <a:t>Canny edge detection are used to identify the boundaries of the lane markings</a:t>
            </a:r>
            <a:r>
              <a:rPr lang="en-US" b="0" i="0" dirty="0">
                <a:solidFill>
                  <a:srgbClr val="374151"/>
                </a:solidFill>
                <a:effectLst/>
                <a:latin typeface="Söhne"/>
              </a:rPr>
              <a:t>.</a:t>
            </a:r>
          </a:p>
          <a:p>
            <a:pPr algn="l">
              <a:buFont typeface="+mj-lt"/>
              <a:buAutoNum type="arabicPeriod"/>
            </a:pPr>
            <a:r>
              <a:rPr lang="en-US" b="1" i="0" dirty="0">
                <a:solidFill>
                  <a:srgbClr val="374151"/>
                </a:solidFill>
                <a:effectLst/>
                <a:latin typeface="Söhne"/>
              </a:rPr>
              <a:t>Color Thresholding</a:t>
            </a:r>
            <a:r>
              <a:rPr lang="en-US" b="0" i="0" dirty="0">
                <a:solidFill>
                  <a:srgbClr val="374151"/>
                </a:solidFill>
                <a:effectLst/>
                <a:latin typeface="Söhne"/>
              </a:rPr>
              <a:t>: Color thresholding </a:t>
            </a:r>
            <a:r>
              <a:rPr lang="en-US" b="1" i="0" dirty="0">
                <a:solidFill>
                  <a:srgbClr val="374151"/>
                </a:solidFill>
                <a:effectLst/>
                <a:latin typeface="Söhne"/>
              </a:rPr>
              <a:t>is used to filter out the lane markings </a:t>
            </a:r>
            <a:r>
              <a:rPr lang="en-US" b="0" i="0" dirty="0">
                <a:solidFill>
                  <a:srgbClr val="374151"/>
                </a:solidFill>
                <a:effectLst/>
                <a:latin typeface="Söhne"/>
              </a:rPr>
              <a:t>from other road features based on their color and intensity.</a:t>
            </a:r>
          </a:p>
          <a:p>
            <a:pPr algn="l">
              <a:buFont typeface="+mj-lt"/>
              <a:buAutoNum type="arabicPeriod"/>
            </a:pPr>
            <a:r>
              <a:rPr lang="en-US" b="1" i="0" dirty="0">
                <a:solidFill>
                  <a:srgbClr val="374151"/>
                </a:solidFill>
                <a:effectLst/>
                <a:latin typeface="Söhne"/>
              </a:rPr>
              <a:t>Hough Transform:</a:t>
            </a:r>
            <a:r>
              <a:rPr lang="en-US" b="0" i="0" dirty="0">
                <a:solidFill>
                  <a:srgbClr val="374151"/>
                </a:solidFill>
                <a:effectLst/>
                <a:latin typeface="Söhne"/>
              </a:rPr>
              <a:t> Hough transform is used </a:t>
            </a:r>
            <a:r>
              <a:rPr lang="en-US" b="1" i="0" dirty="0">
                <a:solidFill>
                  <a:srgbClr val="374151"/>
                </a:solidFill>
                <a:effectLst/>
                <a:latin typeface="Söhne"/>
              </a:rPr>
              <a:t>to detect straight lines in the image and identify the lines that correspond to the lane markings.</a:t>
            </a:r>
          </a:p>
          <a:p>
            <a:pPr algn="l">
              <a:buFont typeface="+mj-lt"/>
              <a:buAutoNum type="arabicPeriod"/>
            </a:pPr>
            <a:r>
              <a:rPr lang="en-US" b="1" i="0" dirty="0">
                <a:solidFill>
                  <a:srgbClr val="374151"/>
                </a:solidFill>
                <a:effectLst/>
                <a:latin typeface="Söhne"/>
              </a:rPr>
              <a:t>Perspective Transform:</a:t>
            </a:r>
            <a:r>
              <a:rPr lang="en-US" b="0" i="0" dirty="0">
                <a:solidFill>
                  <a:srgbClr val="374151"/>
                </a:solidFill>
                <a:effectLst/>
                <a:latin typeface="Söhne"/>
              </a:rPr>
              <a:t> Perspective transform is </a:t>
            </a:r>
            <a:r>
              <a:rPr lang="en-US" b="1" i="0" dirty="0">
                <a:solidFill>
                  <a:srgbClr val="374151"/>
                </a:solidFill>
                <a:effectLst/>
                <a:latin typeface="Söhne"/>
              </a:rPr>
              <a:t>used to correct the distortion caused by the camera's perspective and provide a top-down view of the road.</a:t>
            </a:r>
          </a:p>
          <a:p>
            <a:pPr algn="l">
              <a:buFont typeface="+mj-lt"/>
              <a:buAutoNum type="arabicPeriod"/>
            </a:pPr>
            <a:r>
              <a:rPr lang="en-US" b="1" i="0" dirty="0">
                <a:solidFill>
                  <a:srgbClr val="374151"/>
                </a:solidFill>
                <a:effectLst/>
                <a:latin typeface="Söhne"/>
              </a:rPr>
              <a:t>Kalman Filter:</a:t>
            </a:r>
            <a:r>
              <a:rPr lang="en-US" b="0" i="0" dirty="0">
                <a:solidFill>
                  <a:srgbClr val="374151"/>
                </a:solidFill>
                <a:effectLst/>
                <a:latin typeface="Söhne"/>
              </a:rPr>
              <a:t> Kalman filter is used to track the lane markings over time and estimate the vehicle's position within the lane.</a:t>
            </a:r>
          </a:p>
          <a:p>
            <a:pPr>
              <a:buFont typeface="+mj-lt"/>
              <a:buAutoNum type="arabicPeriod"/>
            </a:pPr>
            <a:r>
              <a:rPr lang="en-US" b="1" i="0" dirty="0">
                <a:solidFill>
                  <a:srgbClr val="374151"/>
                </a:solidFill>
                <a:effectLst/>
                <a:latin typeface="Söhne"/>
              </a:rPr>
              <a:t>Deep Learning:</a:t>
            </a:r>
            <a:r>
              <a:rPr lang="en-US" b="0" i="0" dirty="0">
                <a:solidFill>
                  <a:srgbClr val="374151"/>
                </a:solidFill>
                <a:effectLst/>
                <a:latin typeface="Söhne"/>
              </a:rPr>
              <a:t> Convolutional neural networks (CNNs) are used to perform semantic segmentation of the road and identify the lane markings with high accuracy.</a:t>
            </a:r>
          </a:p>
          <a:p>
            <a:endParaRPr lang="en-US" dirty="0"/>
          </a:p>
        </p:txBody>
      </p:sp>
    </p:spTree>
    <p:extLst>
      <p:ext uri="{BB962C8B-B14F-4D97-AF65-F5344CB8AC3E}">
        <p14:creationId xmlns:p14="http://schemas.microsoft.com/office/powerpoint/2010/main" val="1888359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482471-E89D-EA40-F78C-21643F61B4EE}"/>
              </a:ext>
            </a:extLst>
          </p:cNvPr>
          <p:cNvSpPr txBox="1"/>
          <p:nvPr/>
        </p:nvSpPr>
        <p:spPr>
          <a:xfrm>
            <a:off x="3554963" y="2836506"/>
            <a:ext cx="6074228" cy="1200329"/>
          </a:xfrm>
          <a:prstGeom prst="rect">
            <a:avLst/>
          </a:prstGeom>
          <a:noFill/>
        </p:spPr>
        <p:txBody>
          <a:bodyPr wrap="square" rtlCol="0">
            <a:spAutoFit/>
          </a:bodyPr>
          <a:lstStyle/>
          <a:p>
            <a:r>
              <a:rPr lang="en-US" sz="7200" dirty="0">
                <a:latin typeface="Times New Roman" panose="02020603050405020304" pitchFamily="18" charset="0"/>
                <a:cs typeface="Times New Roman" panose="02020603050405020304" pitchFamily="18" charset="0"/>
              </a:rPr>
              <a:t>Vision</a:t>
            </a:r>
            <a:r>
              <a:rPr lang="en-US" sz="7200" b="1"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51134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3" name="Picture 52">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5" name="Straight Connector 54">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9" name="Rectangle 58">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extBox 1">
            <a:extLst>
              <a:ext uri="{FF2B5EF4-FFF2-40B4-BE49-F238E27FC236}">
                <a16:creationId xmlns:a16="http://schemas.microsoft.com/office/drawing/2014/main" id="{428583EB-E0B3-5C4E-111C-7790896A66E0}"/>
              </a:ext>
            </a:extLst>
          </p:cNvPr>
          <p:cNvSpPr txBox="1"/>
          <p:nvPr/>
        </p:nvSpPr>
        <p:spPr>
          <a:xfrm>
            <a:off x="1776728" y="5211479"/>
            <a:ext cx="8637073" cy="558063"/>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3600" cap="all" dirty="0">
                <a:latin typeface="+mj-lt"/>
                <a:ea typeface="+mj-ea"/>
                <a:cs typeface="+mj-cs"/>
              </a:rPr>
              <a:t>              Results </a:t>
            </a:r>
            <a:r>
              <a:rPr lang="en-US" sz="3600" cap="all" dirty="0" err="1">
                <a:latin typeface="+mj-lt"/>
                <a:ea typeface="+mj-ea"/>
                <a:cs typeface="+mj-cs"/>
              </a:rPr>
              <a:t>ScreenShots</a:t>
            </a:r>
            <a:r>
              <a:rPr lang="en-US" sz="3600" cap="all" dirty="0">
                <a:latin typeface="+mj-lt"/>
                <a:ea typeface="+mj-ea"/>
                <a:cs typeface="+mj-cs"/>
              </a:rPr>
              <a:t>:</a:t>
            </a:r>
          </a:p>
        </p:txBody>
      </p:sp>
      <p:pic>
        <p:nvPicPr>
          <p:cNvPr id="4" name="Picture 3">
            <a:extLst>
              <a:ext uri="{FF2B5EF4-FFF2-40B4-BE49-F238E27FC236}">
                <a16:creationId xmlns:a16="http://schemas.microsoft.com/office/drawing/2014/main" id="{461A3EC9-5BC3-1DA1-5DA6-D990BA04588F}"/>
              </a:ext>
            </a:extLst>
          </p:cNvPr>
          <p:cNvPicPr>
            <a:picLocks noChangeAspect="1"/>
          </p:cNvPicPr>
          <p:nvPr/>
        </p:nvPicPr>
        <p:blipFill rotWithShape="1">
          <a:blip r:embed="rId3"/>
          <a:srcRect l="3113" r="294"/>
          <a:stretch/>
        </p:blipFill>
        <p:spPr>
          <a:xfrm>
            <a:off x="1236010" y="631281"/>
            <a:ext cx="4308151" cy="4211611"/>
          </a:xfrm>
          <a:prstGeom prst="rect">
            <a:avLst/>
          </a:prstGeom>
        </p:spPr>
      </p:pic>
      <p:pic>
        <p:nvPicPr>
          <p:cNvPr id="6" name="Picture 5">
            <a:extLst>
              <a:ext uri="{FF2B5EF4-FFF2-40B4-BE49-F238E27FC236}">
                <a16:creationId xmlns:a16="http://schemas.microsoft.com/office/drawing/2014/main" id="{8D4EAC89-FE9D-DFAC-29D1-F878BB405EDC}"/>
              </a:ext>
            </a:extLst>
          </p:cNvPr>
          <p:cNvPicPr>
            <a:picLocks noChangeAspect="1"/>
          </p:cNvPicPr>
          <p:nvPr/>
        </p:nvPicPr>
        <p:blipFill rotWithShape="1">
          <a:blip r:embed="rId4"/>
          <a:srcRect r="34682" b="-2"/>
          <a:stretch/>
        </p:blipFill>
        <p:spPr>
          <a:xfrm>
            <a:off x="5544464" y="667997"/>
            <a:ext cx="4308151" cy="4211610"/>
          </a:xfrm>
          <a:prstGeom prst="rect">
            <a:avLst/>
          </a:prstGeom>
        </p:spPr>
      </p:pic>
      <p:cxnSp>
        <p:nvCxnSpPr>
          <p:cNvPr id="63" name="Straight Connector 62">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5" name="Picture 64">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7" name="Straight Connector 66">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955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69E5AB-170D-F646-DD3A-BA11B9C0CD69}"/>
              </a:ext>
            </a:extLst>
          </p:cNvPr>
          <p:cNvPicPr>
            <a:picLocks noChangeAspect="1"/>
          </p:cNvPicPr>
          <p:nvPr/>
        </p:nvPicPr>
        <p:blipFill rotWithShape="1">
          <a:blip r:embed="rId2"/>
          <a:srcRect t="18024" b="12532"/>
          <a:stretch/>
        </p:blipFill>
        <p:spPr>
          <a:xfrm>
            <a:off x="20" y="10"/>
            <a:ext cx="12191980" cy="6857990"/>
          </a:xfrm>
          <a:prstGeom prst="rect">
            <a:avLst/>
          </a:prstGeom>
        </p:spPr>
      </p:pic>
    </p:spTree>
    <p:extLst>
      <p:ext uri="{BB962C8B-B14F-4D97-AF65-F5344CB8AC3E}">
        <p14:creationId xmlns:p14="http://schemas.microsoft.com/office/powerpoint/2010/main" val="279660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BEA499-233F-61D0-6EB6-3C460E505A54}"/>
              </a:ext>
            </a:extLst>
          </p:cNvPr>
          <p:cNvSpPr txBox="1"/>
          <p:nvPr/>
        </p:nvSpPr>
        <p:spPr>
          <a:xfrm>
            <a:off x="1869440" y="1706880"/>
            <a:ext cx="6827520" cy="2646878"/>
          </a:xfrm>
          <a:prstGeom prst="rect">
            <a:avLst/>
          </a:prstGeom>
          <a:noFill/>
        </p:spPr>
        <p:txBody>
          <a:bodyPr wrap="square" rtlCol="0">
            <a:spAutoFit/>
          </a:bodyPr>
          <a:lstStyle/>
          <a:p>
            <a:r>
              <a:rPr lang="en-US" sz="16600" dirty="0"/>
              <a:t>CODE?</a:t>
            </a:r>
            <a:endParaRPr lang="en-US" dirty="0"/>
          </a:p>
        </p:txBody>
      </p:sp>
    </p:spTree>
    <p:extLst>
      <p:ext uri="{BB962C8B-B14F-4D97-AF65-F5344CB8AC3E}">
        <p14:creationId xmlns:p14="http://schemas.microsoft.com/office/powerpoint/2010/main" val="296704249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67</TotalTime>
  <Words>281</Words>
  <Application>Microsoft Office PowerPoint</Application>
  <PresentationFormat>Widescreen</PresentationFormat>
  <Paragraphs>23</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Gill Sans MT</vt:lpstr>
      <vt:lpstr>Söhne</vt:lpstr>
      <vt:lpstr>Times New Roman</vt:lpstr>
      <vt:lpstr>Gallery</vt:lpstr>
      <vt:lpstr>PowerPoint Presentation</vt:lpstr>
      <vt:lpstr>What is Road Lane Detection?</vt:lpstr>
      <vt:lpstr>techniques are commonly used in road lane detection: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Husnain Ahmed</dc:creator>
  <cp:lastModifiedBy>Husnain Ahmed</cp:lastModifiedBy>
  <cp:revision>3</cp:revision>
  <dcterms:created xsi:type="dcterms:W3CDTF">2023-01-29T10:33:14Z</dcterms:created>
  <dcterms:modified xsi:type="dcterms:W3CDTF">2023-01-31T08:57:18Z</dcterms:modified>
</cp:coreProperties>
</file>