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Proxima Nova"/>
      <p:regular r:id="rId48"/>
      <p:bold r:id="rId49"/>
      <p:italic r:id="rId50"/>
      <p:boldItalic r:id="rId51"/>
    </p:embeddedFont>
    <p:embeddedFont>
      <p:font typeface="Roboto"/>
      <p:regular r:id="rId52"/>
      <p:bold r:id="rId53"/>
      <p:italic r:id="rId54"/>
      <p:boldItalic r:id="rId55"/>
    </p:embeddedFont>
    <p:embeddedFont>
      <p:font typeface="Alfa Slab One"/>
      <p:regular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7" roundtripDataSignature="AMtx7mgXynCREeMlrc3CpOndUBhiVbYA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951E33-B67A-459A-B6CC-580D2CAE687C}">
  <a:tblStyle styleId="{15951E33-B67A-459A-B6CC-580D2CAE687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65C9F3E-2376-4686-9915-02F73AA675FF}"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regular.fntdata"/><Relationship Id="rId47" Type="http://schemas.openxmlformats.org/officeDocument/2006/relationships/slide" Target="slides/slide41.xml"/><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5.xml"/><Relationship Id="rId55" Type="http://schemas.openxmlformats.org/officeDocument/2006/relationships/font" Target="fonts/Roboto-boldItalic.fntdata"/><Relationship Id="rId10" Type="http://schemas.openxmlformats.org/officeDocument/2006/relationships/slide" Target="slides/slide4.xml"/><Relationship Id="rId54" Type="http://schemas.openxmlformats.org/officeDocument/2006/relationships/font" Target="fonts/Roboto-italic.fntdata"/><Relationship Id="rId13" Type="http://schemas.openxmlformats.org/officeDocument/2006/relationships/slide" Target="slides/slide7.xml"/><Relationship Id="rId57" Type="http://customschemas.google.com/relationships/presentationmetadata" Target="metadata"/><Relationship Id="rId12" Type="http://schemas.openxmlformats.org/officeDocument/2006/relationships/slide" Target="slides/slide6.xml"/><Relationship Id="rId56" Type="http://schemas.openxmlformats.org/officeDocument/2006/relationships/font" Target="fonts/AlfaSlab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5" name="Google Shape;375;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4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4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4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5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5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5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5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5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5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5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5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5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5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5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5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2" name="Google Shape;42;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kaggle.com/datasets/prakharrathi25/banking-dataset-marketing-targe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9.jpg"/><Relationship Id="rId4" Type="http://schemas.openxmlformats.org/officeDocument/2006/relationships/image" Target="../media/image2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jpg"/><Relationship Id="rId4" Type="http://schemas.openxmlformats.org/officeDocument/2006/relationships/image" Target="../media/image1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jpg"/><Relationship Id="rId4" Type="http://schemas.openxmlformats.org/officeDocument/2006/relationships/image" Target="../media/image26.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5.jpg"/><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jpg"/><Relationship Id="rId4" Type="http://schemas.openxmlformats.org/officeDocument/2006/relationships/image" Target="../media/image3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8.jpg"/><Relationship Id="rId4"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colab.research.google.com/drive/117C7HxD_C-weXkt5_MHJS0K-8QFENs0V?usp=shar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7.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t>Banking Telesales Marketing Optimization</a:t>
            </a:r>
            <a:endParaRPr/>
          </a:p>
        </p:txBody>
      </p:sp>
      <p:sp>
        <p:nvSpPr>
          <p:cNvPr id="57" name="Google Shape;57;p1"/>
          <p:cNvSpPr txBox="1"/>
          <p:nvPr>
            <p:ph idx="1" type="subTitle"/>
          </p:nvPr>
        </p:nvSpPr>
        <p:spPr>
          <a:xfrm>
            <a:off x="311700" y="3123011"/>
            <a:ext cx="8520600" cy="7335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t>Husna Kamila Syahida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Univariate Analysis (1 / 4)</a:t>
            </a:r>
            <a:endParaRPr/>
          </a:p>
        </p:txBody>
      </p:sp>
      <p:sp>
        <p:nvSpPr>
          <p:cNvPr id="115" name="Google Shape;1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100" u="sng">
                <a:solidFill>
                  <a:srgbClr val="000000"/>
                </a:solidFill>
                <a:latin typeface="Roboto"/>
                <a:ea typeface="Roboto"/>
                <a:cs typeface="Roboto"/>
                <a:sym typeface="Roboto"/>
              </a:rPr>
              <a:t>Numerical</a:t>
            </a:r>
            <a:r>
              <a:rPr lang="en" sz="1200" u="sng">
                <a:solidFill>
                  <a:srgbClr val="000000"/>
                </a:solidFill>
                <a:latin typeface="Roboto"/>
                <a:ea typeface="Roboto"/>
                <a:cs typeface="Roboto"/>
                <a:sym typeface="Roboto"/>
              </a:rPr>
              <a:t> </a:t>
            </a:r>
            <a:endParaRPr sz="1200" u="sng">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Age</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slight 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1100">
                <a:solidFill>
                  <a:srgbClr val="000000"/>
                </a:solidFill>
                <a:latin typeface="Roboto"/>
                <a:ea typeface="Roboto"/>
                <a:cs typeface="Roboto"/>
                <a:sym typeface="Roboto"/>
              </a:rPr>
              <a:t>Day</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multimodal distribution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 dan high outlier</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1100">
                <a:solidFill>
                  <a:srgbClr val="000000"/>
                </a:solidFill>
                <a:latin typeface="Roboto"/>
                <a:ea typeface="Roboto"/>
                <a:cs typeface="Roboto"/>
                <a:sym typeface="Roboto"/>
              </a:rPr>
              <a:t>Balance</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low outlier = ada yang nilainya jauh dibawah normal</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a:t>
            </a:r>
            <a:endParaRPr sz="12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Univariate Analysis (2 / 4)</a:t>
            </a:r>
            <a:endParaRPr/>
          </a:p>
        </p:txBody>
      </p:sp>
      <p:sp>
        <p:nvSpPr>
          <p:cNvPr id="121" name="Google Shape;121;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100" u="sng">
                <a:solidFill>
                  <a:srgbClr val="000000"/>
                </a:solidFill>
                <a:latin typeface="Roboto"/>
                <a:ea typeface="Roboto"/>
                <a:cs typeface="Roboto"/>
                <a:sym typeface="Roboto"/>
              </a:rPr>
              <a:t>Numerical</a:t>
            </a:r>
            <a:r>
              <a:rPr lang="en" sz="1200" u="sng">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Duration</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 = tidak ada yang nilainya jauh dibawah normal</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1100">
                <a:solidFill>
                  <a:srgbClr val="000000"/>
                </a:solidFill>
                <a:latin typeface="Roboto"/>
                <a:ea typeface="Roboto"/>
                <a:cs typeface="Roboto"/>
                <a:sym typeface="Roboto"/>
              </a:rPr>
              <a:t>Campaign</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 = tidak ada yang nilainya jauh dibawah normal</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a:t>
            </a: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1100">
                <a:solidFill>
                  <a:srgbClr val="000000"/>
                </a:solidFill>
                <a:latin typeface="Roboto"/>
                <a:ea typeface="Roboto"/>
                <a:cs typeface="Roboto"/>
                <a:sym typeface="Roboto"/>
              </a:rPr>
              <a:t>Pdays</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 = tidak ada yang nilainya jauh dibawah normal</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a:t>
            </a:r>
            <a:endParaRPr sz="1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Univariate Analysis (3 / 4)</a:t>
            </a:r>
            <a:endParaRPr/>
          </a:p>
        </p:txBody>
      </p:sp>
      <p:sp>
        <p:nvSpPr>
          <p:cNvPr id="127" name="Google Shape;12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100" u="sng">
                <a:solidFill>
                  <a:srgbClr val="000000"/>
                </a:solidFill>
                <a:latin typeface="Roboto"/>
                <a:ea typeface="Roboto"/>
                <a:cs typeface="Roboto"/>
                <a:sym typeface="Roboto"/>
              </a:rPr>
              <a:t>Numerical</a:t>
            </a:r>
            <a:r>
              <a:rPr lang="en" sz="1200" u="sng">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Previous</a:t>
            </a:r>
            <a:r>
              <a:rPr lang="en" sz="1200">
                <a:solidFill>
                  <a:srgbClr val="000000"/>
                </a:solidFill>
                <a:latin typeface="Roboto"/>
                <a:ea typeface="Roboto"/>
                <a:cs typeface="Roboto"/>
                <a:sym typeface="Roboto"/>
              </a:rPr>
              <a:t> : </a:t>
            </a:r>
            <a:endParaRPr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skew positif = mean &gt; modus/median</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tidak ditemukan low outlier = tidak ada yang nilainya jauh dibawah normal</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AutoNum type="arabicPeriod"/>
            </a:pPr>
            <a:r>
              <a:rPr lang="en" sz="1200">
                <a:solidFill>
                  <a:srgbClr val="000000"/>
                </a:solidFill>
                <a:latin typeface="Roboto"/>
                <a:ea typeface="Roboto"/>
                <a:cs typeface="Roboto"/>
                <a:sym typeface="Roboto"/>
              </a:rPr>
              <a:t>ditemukan high outlier = ada yang nilainya jauh diatas normal </a:t>
            </a:r>
            <a:br>
              <a:rPr lang="en" sz="1200">
                <a:solidFill>
                  <a:srgbClr val="000000"/>
                </a:solidFill>
                <a:latin typeface="Roboto"/>
                <a:ea typeface="Roboto"/>
                <a:cs typeface="Roboto"/>
                <a:sym typeface="Roboto"/>
              </a:rPr>
            </a:br>
            <a:endParaRPr sz="1200">
              <a:solidFill>
                <a:srgbClr val="000000"/>
              </a:solidFill>
              <a:latin typeface="Roboto"/>
              <a:ea typeface="Roboto"/>
              <a:cs typeface="Roboto"/>
              <a:sym typeface="Roboto"/>
            </a:endParaRPr>
          </a:p>
          <a:p>
            <a:pPr indent="0" lvl="0" marL="0" rtl="0" algn="l">
              <a:lnSpc>
                <a:spcPct val="115000"/>
              </a:lnSpc>
              <a:spcBef>
                <a:spcPts val="1200"/>
              </a:spcBef>
              <a:spcAft>
                <a:spcPts val="0"/>
              </a:spcAft>
              <a:buSzPts val="1800"/>
              <a:buNone/>
            </a:pPr>
            <a:r>
              <a:rPr lang="en" sz="1100" u="sng">
                <a:solidFill>
                  <a:srgbClr val="000000"/>
                </a:solidFill>
                <a:latin typeface="Roboto"/>
                <a:ea typeface="Roboto"/>
                <a:cs typeface="Roboto"/>
                <a:sym typeface="Roboto"/>
              </a:rPr>
              <a:t>Categorical</a:t>
            </a:r>
            <a:r>
              <a:rPr lang="en" sz="1200" u="sng">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Job</a:t>
            </a:r>
            <a:r>
              <a:rPr lang="en" sz="1200">
                <a:solidFill>
                  <a:srgbClr val="000000"/>
                </a:solidFill>
                <a:latin typeface="Roboto"/>
                <a:ea typeface="Roboto"/>
                <a:cs typeface="Roboto"/>
                <a:sym typeface="Roboto"/>
              </a:rPr>
              <a:t> : Terdapat 12 kategori, kemungkinan terlalu banyak (perlu grouping). Top 3 nya ‘blue-collar’, ‘management’, dan ‘technician’ (masing-masing memiliki nilai di atas 7000 records). Terdapat ‘unknown’ job dengan jumlah records di bawah 500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Marital</a:t>
            </a:r>
            <a:r>
              <a:rPr lang="en" sz="1200">
                <a:solidFill>
                  <a:srgbClr val="000000"/>
                </a:solidFill>
                <a:latin typeface="Roboto"/>
                <a:ea typeface="Roboto"/>
                <a:cs typeface="Roboto"/>
                <a:sym typeface="Roboto"/>
              </a:rPr>
              <a:t> : ‘married’ menempati posisi tertinggi dengan jumlah records &gt; 25,000, ‘single’ dan ‘divorced’ berada pada posisi kedua dan ketiga. Possibly pada tahap pre-processing dilakukan grouping menjadi married_flag 'yes' and 'no'.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500"/>
              </a:spcAft>
              <a:buSzPts val="1800"/>
              <a:buNone/>
            </a:pPr>
            <a:r>
              <a:rPr lang="en" sz="1100">
                <a:solidFill>
                  <a:srgbClr val="000000"/>
                </a:solidFill>
                <a:latin typeface="Roboto"/>
                <a:ea typeface="Roboto"/>
                <a:cs typeface="Roboto"/>
                <a:sym typeface="Roboto"/>
              </a:rPr>
              <a:t>Education</a:t>
            </a:r>
            <a:r>
              <a:rPr lang="en" sz="1200">
                <a:solidFill>
                  <a:srgbClr val="000000"/>
                </a:solidFill>
                <a:latin typeface="Roboto"/>
                <a:ea typeface="Roboto"/>
                <a:cs typeface="Roboto"/>
                <a:sym typeface="Roboto"/>
              </a:rPr>
              <a:t> : ‘secondary’ menempati posisi tertinggi dengan &gt; 20,000 records, diikuti dengan ‘tertiary’, ‘primary’, dan ‘unknown’. ‘unknown’ &lt; 2,500 records. Pada tahap preprocessing kemungkinan dilakukan label encoding. </a:t>
            </a:r>
            <a:endParaRPr sz="1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Univariate Analysis (4 / 4)</a:t>
            </a:r>
            <a:endParaRPr/>
          </a:p>
        </p:txBody>
      </p:sp>
      <p:sp>
        <p:nvSpPr>
          <p:cNvPr id="133" name="Google Shape;133;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100" u="sng">
                <a:solidFill>
                  <a:srgbClr val="000000"/>
                </a:solidFill>
                <a:latin typeface="Roboto"/>
                <a:ea typeface="Roboto"/>
                <a:cs typeface="Roboto"/>
                <a:sym typeface="Roboto"/>
              </a:rPr>
              <a:t>Categorical</a:t>
            </a:r>
            <a:r>
              <a:rPr lang="en" sz="1200" u="sng">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Default</a:t>
            </a:r>
            <a:r>
              <a:rPr lang="en" sz="1200">
                <a:solidFill>
                  <a:srgbClr val="000000"/>
                </a:solidFill>
                <a:latin typeface="Roboto"/>
                <a:ea typeface="Roboto"/>
                <a:cs typeface="Roboto"/>
                <a:sym typeface="Roboto"/>
              </a:rPr>
              <a:t> : hampir semua records memiliki value ‘no’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Housing</a:t>
            </a:r>
            <a:r>
              <a:rPr lang="en" sz="1200">
                <a:solidFill>
                  <a:srgbClr val="000000"/>
                </a:solidFill>
                <a:latin typeface="Roboto"/>
                <a:ea typeface="Roboto"/>
                <a:cs typeface="Roboto"/>
                <a:sym typeface="Roboto"/>
              </a:rPr>
              <a:t> : posisi pertama ‘yes’ dengan jumlah record sekitar 25,000, sisanya ‘no’. distribusi keduanya cukup seimbang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Loan</a:t>
            </a:r>
            <a:r>
              <a:rPr lang="en" sz="1200">
                <a:solidFill>
                  <a:srgbClr val="000000"/>
                </a:solidFill>
                <a:latin typeface="Roboto"/>
                <a:ea typeface="Roboto"/>
                <a:cs typeface="Roboto"/>
                <a:sym typeface="Roboto"/>
              </a:rPr>
              <a:t> : ‘no’ menempati posisi pertama (jumlah record &gt; 35,000), sisanya ‘yes’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Contact</a:t>
            </a:r>
            <a:r>
              <a:rPr lang="en" sz="1200">
                <a:solidFill>
                  <a:srgbClr val="000000"/>
                </a:solidFill>
                <a:latin typeface="Roboto"/>
                <a:ea typeface="Roboto"/>
                <a:cs typeface="Roboto"/>
                <a:sym typeface="Roboto"/>
              </a:rPr>
              <a:t> : ‘cellular’ menempati posisi pertama (jumlah record &gt; 25,000), siikuti ‘unknown’ dan ‘telephone’. Jumlah ‘unknown’ cukup banyak, sekitar 13,000 records, kemungkinan memerlukan penyesuaian pada tahap pre-processing.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Month</a:t>
            </a:r>
            <a:r>
              <a:rPr lang="en" sz="1200">
                <a:solidFill>
                  <a:srgbClr val="000000"/>
                </a:solidFill>
                <a:latin typeface="Roboto"/>
                <a:ea typeface="Roboto"/>
                <a:cs typeface="Roboto"/>
                <a:sym typeface="Roboto"/>
              </a:rPr>
              <a:t> : ‘may’ menempati posisi pertama (jumlah record &gt; 12,000), diikuti ‘jul’ dan ‘aug’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Poutcome</a:t>
            </a:r>
            <a:r>
              <a:rPr lang="en" sz="1200">
                <a:solidFill>
                  <a:srgbClr val="000000"/>
                </a:solidFill>
                <a:latin typeface="Roboto"/>
                <a:ea typeface="Roboto"/>
                <a:cs typeface="Roboto"/>
                <a:sym typeface="Roboto"/>
              </a:rPr>
              <a:t> : ‘unknown’ menempati posisi tertinggi dengan jumlah record &gt; 35,000. Jumlah ‘success’ &lt; 2,500 </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y</a:t>
            </a:r>
            <a:r>
              <a:rPr lang="en" sz="1200">
                <a:solidFill>
                  <a:srgbClr val="000000"/>
                </a:solidFill>
                <a:latin typeface="Roboto"/>
                <a:ea typeface="Roboto"/>
                <a:cs typeface="Roboto"/>
                <a:sym typeface="Roboto"/>
              </a:rPr>
              <a:t> : ‘no’ berada di posisi tertinggi, dengan jumlah record sekitar 40,000. ‘yes’ sekitar 5,000 record. Kolom yang merupakan target ini memiliki class-imbalance, kemungkinan besar akan dilakukan oversampling pada tahap selanjutnya.</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t/>
            </a:r>
            <a:endParaRPr sz="1200">
              <a:solidFill>
                <a:srgbClr val="000000"/>
              </a:solidFill>
              <a:latin typeface="Roboto"/>
              <a:ea typeface="Roboto"/>
              <a:cs typeface="Roboto"/>
              <a:sym typeface="Roboto"/>
            </a:endParaRPr>
          </a:p>
          <a:p>
            <a:pPr indent="0" lvl="0" marL="0" rtl="0" algn="l">
              <a:lnSpc>
                <a:spcPct val="95000"/>
              </a:lnSpc>
              <a:spcBef>
                <a:spcPts val="500"/>
              </a:spcBef>
              <a:spcAft>
                <a:spcPts val="1200"/>
              </a:spcAft>
              <a:buSzPts val="275"/>
              <a:buNone/>
            </a:pPr>
            <a:r>
              <a:t/>
            </a:r>
            <a:endParaRPr sz="1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Multivariate Analysis (1 / 2)</a:t>
            </a:r>
            <a:endParaRPr/>
          </a:p>
        </p:txBody>
      </p:sp>
      <p:sp>
        <p:nvSpPr>
          <p:cNvPr id="139" name="Google Shape;139;p16"/>
          <p:cNvSpPr txBox="1"/>
          <p:nvPr>
            <p:ph idx="1" type="body"/>
          </p:nvPr>
        </p:nvSpPr>
        <p:spPr>
          <a:xfrm>
            <a:off x="3958300" y="921250"/>
            <a:ext cx="5020500" cy="382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 sz="1100">
                <a:solidFill>
                  <a:srgbClr val="000000"/>
                </a:solidFill>
                <a:latin typeface="Roboto"/>
                <a:ea typeface="Roboto"/>
                <a:cs typeface="Roboto"/>
                <a:sym typeface="Roboto"/>
              </a:rPr>
              <a:t>A. Bagaimana korelasi antara masing-masing feature dan label. Kira-kira feature mana saja yang paling relevan dan harus dipertahankan?</a:t>
            </a:r>
            <a:r>
              <a:rPr lang="en" sz="1100">
                <a:solidFill>
                  <a:srgbClr val="000000"/>
                </a:solidFill>
                <a:latin typeface="Roboto"/>
                <a:ea typeface="Roboto"/>
                <a:cs typeface="Roboto"/>
                <a:sym typeface="Roboto"/>
              </a:rPr>
              <a:t> </a:t>
            </a:r>
            <a:endParaRPr sz="11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Korelasi antar feature numerik dengan target</a:t>
            </a:r>
            <a:endParaRPr sz="1100">
              <a:solidFill>
                <a:srgbClr val="000000"/>
              </a:solidFill>
              <a:latin typeface="Roboto"/>
              <a:ea typeface="Roboto"/>
              <a:cs typeface="Roboto"/>
              <a:sym typeface="Roboto"/>
            </a:endParaRPr>
          </a:p>
          <a:p>
            <a:pPr indent="-241300" lvl="0" marL="285750" rtl="0" algn="l">
              <a:lnSpc>
                <a:spcPct val="115000"/>
              </a:lnSpc>
              <a:spcBef>
                <a:spcPts val="6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y sebagai variabel target / variabel dependent / label, y adalah variabel yang ingin diprediksi dari variabel bebas lainnya.</a:t>
            </a:r>
            <a:endParaRPr sz="1100">
              <a:solidFill>
                <a:srgbClr val="000000"/>
              </a:solidFill>
              <a:latin typeface="Roboto"/>
              <a:ea typeface="Roboto"/>
              <a:cs typeface="Roboto"/>
              <a:sym typeface="Roboto"/>
            </a:endParaRPr>
          </a:p>
          <a:p>
            <a:pPr indent="-241300" lvl="0" marL="285750" rtl="0" algn="l">
              <a:lnSpc>
                <a:spcPct val="115000"/>
              </a:lnSpc>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Tidak ada korelasi yang kuat antara target y dengan feature numerikal yang ada, mengindikasikan penggunaan model non-linear lebih tepat untuk dataset ini. Nilai korelasi tertinggi target-feature ada pada y dengan duration, yaitu 0.39 (tidak cukup kuat).</a:t>
            </a:r>
            <a:endParaRPr sz="11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Hubungan antar feature kategorikal dengan target</a:t>
            </a:r>
            <a:endParaRPr sz="1100">
              <a:solidFill>
                <a:srgbClr val="000000"/>
              </a:solidFill>
              <a:latin typeface="Roboto"/>
              <a:ea typeface="Roboto"/>
              <a:cs typeface="Roboto"/>
              <a:sym typeface="Roboto"/>
            </a:endParaRPr>
          </a:p>
          <a:p>
            <a:pPr indent="-241300" lvl="0" marL="285750" rtl="0" algn="l">
              <a:lnSpc>
                <a:spcPct val="115000"/>
              </a:lnSpc>
              <a:spcBef>
                <a:spcPts val="60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Klien yang paling tertarik dengan produk deposito adalah klien dengan status menikah, pendidikan lanjutan 'secondary' dan 'tertiary', tidak memiliki pinjaman KPR, tidak memiliki hutang di bank (personal loan), dikontak menggunakan celullar/HP, tidak pernah gagal membayar hutang (default = 'no'), memiliki rata-rata balance positif</a:t>
            </a:r>
            <a:endParaRPr sz="11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100">
                <a:solidFill>
                  <a:srgbClr val="000000"/>
                </a:solidFill>
                <a:latin typeface="Roboto"/>
                <a:ea typeface="Roboto"/>
                <a:cs typeface="Roboto"/>
                <a:sym typeface="Roboto"/>
              </a:rPr>
              <a:t>Dari penjabaran plot multivariat numerik dan kategorikal di atas, semua feature numerik dan kategorikal akan dipertahankan untuk modeling iterasi pertama. </a:t>
            </a:r>
            <a:endParaRPr sz="1100">
              <a:solidFill>
                <a:srgbClr val="000000"/>
              </a:solidFill>
              <a:latin typeface="Roboto"/>
              <a:ea typeface="Roboto"/>
              <a:cs typeface="Roboto"/>
              <a:sym typeface="Roboto"/>
            </a:endParaRPr>
          </a:p>
          <a:p>
            <a:pPr indent="-114300" lvl="0" marL="171450" rtl="0" algn="l">
              <a:lnSpc>
                <a:spcPct val="115000"/>
              </a:lnSpc>
              <a:spcBef>
                <a:spcPts val="500"/>
              </a:spcBef>
              <a:spcAft>
                <a:spcPts val="1200"/>
              </a:spcAft>
              <a:buSzPts val="1800"/>
              <a:buNone/>
            </a:pPr>
            <a:r>
              <a:t/>
            </a:r>
            <a:endParaRPr sz="1100">
              <a:solidFill>
                <a:srgbClr val="000000"/>
              </a:solidFill>
              <a:latin typeface="Roboto"/>
              <a:ea typeface="Roboto"/>
              <a:cs typeface="Roboto"/>
              <a:sym typeface="Roboto"/>
            </a:endParaRPr>
          </a:p>
        </p:txBody>
      </p:sp>
      <p:pic>
        <p:nvPicPr>
          <p:cNvPr id="140" name="Google Shape;140;p16"/>
          <p:cNvPicPr preferRelativeResize="0"/>
          <p:nvPr/>
        </p:nvPicPr>
        <p:blipFill rotWithShape="1">
          <a:blip r:embed="rId3">
            <a:alphaModFix/>
          </a:blip>
          <a:srcRect b="0" l="0" r="0" t="0"/>
          <a:stretch/>
        </p:blipFill>
        <p:spPr>
          <a:xfrm>
            <a:off x="130000" y="1696688"/>
            <a:ext cx="3633150" cy="2734225"/>
          </a:xfrm>
          <a:prstGeom prst="rect">
            <a:avLst/>
          </a:prstGeom>
          <a:noFill/>
          <a:ln>
            <a:noFill/>
          </a:ln>
        </p:spPr>
      </p:pic>
      <p:sp>
        <p:nvSpPr>
          <p:cNvPr id="141" name="Google Shape;141;p16"/>
          <p:cNvSpPr txBox="1"/>
          <p:nvPr/>
        </p:nvSpPr>
        <p:spPr>
          <a:xfrm>
            <a:off x="272275" y="1172563"/>
            <a:ext cx="3348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latin typeface="Proxima Nova"/>
                <a:ea typeface="Proxima Nova"/>
                <a:cs typeface="Proxima Nova"/>
                <a:sym typeface="Proxima Nova"/>
              </a:rPr>
              <a:t>Correlation Heatmap - Numerical Features</a:t>
            </a:r>
            <a:endParaRPr b="1"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Multivariate Analysis (2 / 2)</a:t>
            </a:r>
            <a:endParaRPr/>
          </a:p>
        </p:txBody>
      </p:sp>
      <p:sp>
        <p:nvSpPr>
          <p:cNvPr id="147" name="Google Shape;147;p17"/>
          <p:cNvSpPr txBox="1"/>
          <p:nvPr>
            <p:ph idx="1" type="body"/>
          </p:nvPr>
        </p:nvSpPr>
        <p:spPr>
          <a:xfrm>
            <a:off x="458200" y="1140525"/>
            <a:ext cx="8520600" cy="360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b="1" lang="en" sz="1200">
                <a:solidFill>
                  <a:srgbClr val="000000"/>
                </a:solidFill>
                <a:latin typeface="Roboto"/>
                <a:ea typeface="Roboto"/>
                <a:cs typeface="Roboto"/>
                <a:sym typeface="Roboto"/>
              </a:rPr>
              <a:t>B. Bagaimana korelasi antar-feature, apakah ada pola yang menarik? Apa yang perlu dilakukan terhadap feature itu?</a:t>
            </a:r>
            <a:endParaRPr b="1" sz="1200">
              <a:solidFill>
                <a:srgbClr val="000000"/>
              </a:solidFill>
              <a:latin typeface="Roboto"/>
              <a:ea typeface="Roboto"/>
              <a:cs typeface="Roboto"/>
              <a:sym typeface="Roboto"/>
            </a:endParaRPr>
          </a:p>
          <a:p>
            <a:pPr indent="-304800" lvl="0" marL="457200" rtl="0" algn="l">
              <a:lnSpc>
                <a:spcPct val="115000"/>
              </a:lnSpc>
              <a:spcBef>
                <a:spcPts val="60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Terdapat korelasi positif dari feature numerik yang cukup kuat (0.45), yaitu antara pdays dengan previous. Dari hasil univariate analysis sebelumnya, diketahui pada sample data mayoritas client belum mendapat campaign, sehingga ber-value -1 pada pdays dan 0 pada previous. Kemungkinan besar hal ini menyebabkan tingginya nilai korelasi antara kedua feature tersebut </a:t>
            </a:r>
            <a:endParaRPr sz="1200">
              <a:solidFill>
                <a:srgbClr val="000000"/>
              </a:solidFill>
              <a:latin typeface="Roboto"/>
              <a:ea typeface="Roboto"/>
              <a:cs typeface="Roboto"/>
              <a:sym typeface="Roboto"/>
            </a:endParaRPr>
          </a:p>
          <a:p>
            <a:pPr indent="-304800" lvl="0" marL="457200" rtl="0" algn="l">
              <a:lnSpc>
                <a:spcPct val="115000"/>
              </a:lnSpc>
              <a:spcBef>
                <a:spcPts val="0"/>
              </a:spcBef>
              <a:spcAft>
                <a:spcPts val="0"/>
              </a:spcAft>
              <a:buClr>
                <a:srgbClr val="000000"/>
              </a:buClr>
              <a:buSzPts val="1200"/>
              <a:buFont typeface="Roboto"/>
              <a:buChar char="●"/>
            </a:pPr>
            <a:r>
              <a:rPr lang="en" sz="1200">
                <a:solidFill>
                  <a:srgbClr val="000000"/>
                </a:solidFill>
                <a:latin typeface="Roboto"/>
                <a:ea typeface="Roboto"/>
                <a:cs typeface="Roboto"/>
                <a:sym typeface="Roboto"/>
              </a:rPr>
              <a:t>Dari heatmap korelasi feature numerik tidak ada feature pasangan dengan nilai korelasi &gt;0.7, kemungkinan besar tidak ada data yang redundant.</a:t>
            </a:r>
            <a:endParaRPr sz="1200">
              <a:solidFill>
                <a:srgbClr val="000000"/>
              </a:solidFill>
              <a:latin typeface="Roboto"/>
              <a:ea typeface="Roboto"/>
              <a:cs typeface="Roboto"/>
              <a:sym typeface="Roboto"/>
            </a:endParaRPr>
          </a:p>
          <a:p>
            <a:pPr indent="0" lvl="0" marL="0" rtl="0" algn="l">
              <a:lnSpc>
                <a:spcPct val="115000"/>
              </a:lnSpc>
              <a:spcBef>
                <a:spcPts val="600"/>
              </a:spcBef>
              <a:spcAft>
                <a:spcPts val="0"/>
              </a:spcAft>
              <a:buSzPts val="1800"/>
              <a:buNone/>
            </a:pPr>
            <a:r>
              <a:t/>
            </a:r>
            <a:endParaRPr b="1" sz="1200">
              <a:solidFill>
                <a:srgbClr val="000000"/>
              </a:solidFill>
              <a:latin typeface="Roboto"/>
              <a:ea typeface="Roboto"/>
              <a:cs typeface="Roboto"/>
              <a:sym typeface="Roboto"/>
            </a:endParaRPr>
          </a:p>
          <a:p>
            <a:pPr indent="-114300" lvl="0" marL="171450" rtl="0" algn="l">
              <a:lnSpc>
                <a:spcPct val="115000"/>
              </a:lnSpc>
              <a:spcBef>
                <a:spcPts val="500"/>
              </a:spcBef>
              <a:spcAft>
                <a:spcPts val="1200"/>
              </a:spcAft>
              <a:buSzPts val="1800"/>
              <a:buNone/>
            </a:pPr>
            <a:r>
              <a:t/>
            </a:r>
            <a:endParaRPr sz="1200">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Insights (1 / 3)</a:t>
            </a:r>
            <a:endParaRPr/>
          </a:p>
        </p:txBody>
      </p:sp>
      <p:sp>
        <p:nvSpPr>
          <p:cNvPr id="153" name="Google Shape;153;p18"/>
          <p:cNvSpPr txBox="1"/>
          <p:nvPr>
            <p:ph idx="1" type="body"/>
          </p:nvPr>
        </p:nvSpPr>
        <p:spPr>
          <a:xfrm>
            <a:off x="311700" y="1152475"/>
            <a:ext cx="45948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800"/>
              <a:buNone/>
            </a:pPr>
            <a:r>
              <a:rPr lang="en" sz="1000">
                <a:solidFill>
                  <a:srgbClr val="000000"/>
                </a:solidFill>
                <a:latin typeface="Roboto"/>
                <a:ea typeface="Roboto"/>
                <a:cs typeface="Roboto"/>
                <a:sym typeface="Roboto"/>
              </a:rPr>
              <a:t>Dari hasil EDA yang dilakukan, terdapat beberapa quick insights yang bisa dipertimbangkan dalam upaya meningkatkan performa campaign term-deposit oleh telesales: </a:t>
            </a:r>
            <a:endParaRPr sz="1000">
              <a:solidFill>
                <a:srgbClr val="000000"/>
              </a:solidFill>
              <a:latin typeface="Roboto"/>
              <a:ea typeface="Roboto"/>
              <a:cs typeface="Roboto"/>
              <a:sym typeface="Roboto"/>
            </a:endParaRPr>
          </a:p>
          <a:p>
            <a:pPr indent="-292100" lvl="0" marL="457200" rtl="0" algn="l">
              <a:lnSpc>
                <a:spcPct val="115000"/>
              </a:lnSpc>
              <a:spcBef>
                <a:spcPts val="600"/>
              </a:spcBef>
              <a:spcAft>
                <a:spcPts val="0"/>
              </a:spcAft>
              <a:buClr>
                <a:srgbClr val="000000"/>
              </a:buClr>
              <a:buSzPts val="1000"/>
              <a:buFont typeface="Roboto"/>
              <a:buAutoNum type="arabicPeriod"/>
            </a:pPr>
            <a:r>
              <a:rPr lang="en" sz="1000">
                <a:solidFill>
                  <a:srgbClr val="000000"/>
                </a:solidFill>
                <a:latin typeface="Roboto"/>
                <a:ea typeface="Roboto"/>
                <a:cs typeface="Roboto"/>
                <a:sym typeface="Roboto"/>
              </a:rPr>
              <a:t>Secara umum, client yang tertarik dengan produk deposito adalah klien dengan karakteristik </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a. usia produktif: 20-60 b. menikah</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c. pendidikan lanjutan 'secondary' dan 'tertiary'</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d. tidak memiliki cicilan rumah</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e. tidak memiliki hutang di bank</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Tim Marketing dapat memusatkan effort terhadap orang-orang dengan karakteristik seperti di atas.</a:t>
            </a:r>
            <a:endParaRPr sz="1000">
              <a:solidFill>
                <a:srgbClr val="000000"/>
              </a:solidFill>
              <a:latin typeface="Roboto"/>
              <a:ea typeface="Roboto"/>
              <a:cs typeface="Roboto"/>
              <a:sym typeface="Roboto"/>
            </a:endParaRPr>
          </a:p>
          <a:p>
            <a:pPr indent="-292100" lvl="0" marL="457200" rtl="0" algn="l">
              <a:lnSpc>
                <a:spcPct val="115000"/>
              </a:lnSpc>
              <a:spcBef>
                <a:spcPts val="0"/>
              </a:spcBef>
              <a:spcAft>
                <a:spcPts val="0"/>
              </a:spcAft>
              <a:buClr>
                <a:srgbClr val="000000"/>
              </a:buClr>
              <a:buSzPts val="1000"/>
              <a:buFont typeface="Roboto"/>
              <a:buAutoNum type="arabicPeriod"/>
            </a:pPr>
            <a:r>
              <a:rPr lang="en" sz="1000">
                <a:solidFill>
                  <a:srgbClr val="000000"/>
                </a:solidFill>
                <a:latin typeface="Roboto"/>
                <a:ea typeface="Roboto"/>
                <a:cs typeface="Roboto"/>
                <a:sym typeface="Roboto"/>
              </a:rPr>
              <a:t>Pendidikan. Dari grafik di samping dapat dilihat bahwa mayoritas client yang sign-up untuk term-deposit memiliki pendidikan lanjutan (secondary dan tertiary). Jika dilihat stacked bar 100% (proporsi yang mengambil term-deposit untuk tiap jenjang pendidikan), % yes meningkat seiring dengan bertambah tingginya pendidikan. Tim marketing mungkin bisa memberikan approach yang berbeda kepada client dengan pendidikan lebih rendah, yaitu dengan menjelaskan manfaat term-deposit menggunakan bahasa yang mudah dipahami.</a:t>
            </a:r>
            <a:endParaRPr sz="1000">
              <a:solidFill>
                <a:srgbClr val="000000"/>
              </a:solidFill>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000">
              <a:solidFill>
                <a:srgbClr val="000000"/>
              </a:solidFill>
            </a:endParaRPr>
          </a:p>
        </p:txBody>
      </p:sp>
      <p:pic>
        <p:nvPicPr>
          <p:cNvPr id="154" name="Google Shape;154;p18"/>
          <p:cNvPicPr preferRelativeResize="0"/>
          <p:nvPr/>
        </p:nvPicPr>
        <p:blipFill rotWithShape="1">
          <a:blip r:embed="rId3">
            <a:alphaModFix/>
          </a:blip>
          <a:srcRect b="0" l="0" r="0" t="0"/>
          <a:stretch/>
        </p:blipFill>
        <p:spPr>
          <a:xfrm>
            <a:off x="5633223" y="712098"/>
            <a:ext cx="3121900" cy="2036700"/>
          </a:xfrm>
          <a:prstGeom prst="rect">
            <a:avLst/>
          </a:prstGeom>
          <a:noFill/>
          <a:ln>
            <a:noFill/>
          </a:ln>
        </p:spPr>
      </p:pic>
      <p:pic>
        <p:nvPicPr>
          <p:cNvPr id="155" name="Google Shape;155;p18"/>
          <p:cNvPicPr preferRelativeResize="0"/>
          <p:nvPr/>
        </p:nvPicPr>
        <p:blipFill rotWithShape="1">
          <a:blip r:embed="rId4">
            <a:alphaModFix/>
          </a:blip>
          <a:srcRect b="0" l="0" r="0" t="0"/>
          <a:stretch/>
        </p:blipFill>
        <p:spPr>
          <a:xfrm>
            <a:off x="5893550" y="2839597"/>
            <a:ext cx="2601250" cy="2165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Insights (2 / 3)</a:t>
            </a:r>
            <a:endParaRPr/>
          </a:p>
        </p:txBody>
      </p:sp>
      <p:sp>
        <p:nvSpPr>
          <p:cNvPr id="161" name="Google Shape;161;p19"/>
          <p:cNvSpPr txBox="1"/>
          <p:nvPr>
            <p:ph idx="1" type="body"/>
          </p:nvPr>
        </p:nvSpPr>
        <p:spPr>
          <a:xfrm>
            <a:off x="311700" y="686975"/>
            <a:ext cx="8219700" cy="3416400"/>
          </a:xfrm>
          <a:prstGeom prst="rect">
            <a:avLst/>
          </a:prstGeom>
          <a:noFill/>
          <a:ln>
            <a:noFill/>
          </a:ln>
        </p:spPr>
        <p:txBody>
          <a:bodyPr anchorCtr="0" anchor="t" bIns="91425" lIns="91425" spcFirstLastPara="1" rIns="91425" wrap="square" tIns="91425">
            <a:noAutofit/>
          </a:bodyPr>
          <a:lstStyle/>
          <a:p>
            <a:pPr indent="-228600" lvl="0" marL="228600" rtl="0" algn="l">
              <a:lnSpc>
                <a:spcPct val="95000"/>
              </a:lnSpc>
              <a:spcBef>
                <a:spcPts val="600"/>
              </a:spcBef>
              <a:spcAft>
                <a:spcPts val="0"/>
              </a:spcAft>
              <a:buClr>
                <a:srgbClr val="000000"/>
              </a:buClr>
              <a:buSzPts val="1000"/>
              <a:buFont typeface="Roboto"/>
              <a:buAutoNum type="arabicPeriod" startAt="3"/>
            </a:pPr>
            <a:r>
              <a:rPr lang="en" sz="1000">
                <a:solidFill>
                  <a:srgbClr val="000000"/>
                </a:solidFill>
                <a:latin typeface="Roboto"/>
                <a:ea typeface="Roboto"/>
                <a:cs typeface="Roboto"/>
                <a:sym typeface="Roboto"/>
              </a:rPr>
              <a:t>Jenis pekerjaan. </a:t>
            </a:r>
            <a:endParaRPr sz="1000">
              <a:solidFill>
                <a:srgbClr val="000000"/>
              </a:solidFill>
              <a:latin typeface="Roboto"/>
              <a:ea typeface="Roboto"/>
              <a:cs typeface="Roboto"/>
              <a:sym typeface="Roboto"/>
            </a:endParaRPr>
          </a:p>
          <a:p>
            <a:pPr indent="-292100" lvl="1" marL="571500" rtl="0" algn="l">
              <a:lnSpc>
                <a:spcPct val="95000"/>
              </a:lnSpc>
              <a:spcBef>
                <a:spcPts val="0"/>
              </a:spcBef>
              <a:spcAft>
                <a:spcPts val="0"/>
              </a:spcAft>
              <a:buClr>
                <a:srgbClr val="000000"/>
              </a:buClr>
              <a:buSzPts val="1000"/>
              <a:buFont typeface="Arial"/>
              <a:buAutoNum type="alphaLcPeriod"/>
            </a:pPr>
            <a:r>
              <a:rPr lang="en" sz="1000">
                <a:solidFill>
                  <a:srgbClr val="000000"/>
                </a:solidFill>
                <a:latin typeface="Roboto"/>
                <a:ea typeface="Roboto"/>
                <a:cs typeface="Roboto"/>
                <a:sym typeface="Roboto"/>
              </a:rPr>
              <a:t>Setelah dilakukan pengelompokan jenis pekerjaan, dari plot di bawah dapat dilihat client yang mengambil term-deposit mayoritas memiliki pekerjaan: blue-collar, management. Namun demikian, jika dilihat % yes dari masing-masing pekerjaan, % yes blue-collar relatif rendah. Jika sample menggambarkan populasi, maka kemungkinan banyak client bank yang memiliki pekerjaan blue-collar. Tim marketing perlu re-assess apakah product term-deposit dan approach yang dilakukan sudah tepat untuk segment ini.</a:t>
            </a:r>
            <a:endParaRPr sz="1000">
              <a:solidFill>
                <a:srgbClr val="000000"/>
              </a:solidFill>
              <a:latin typeface="Roboto"/>
              <a:ea typeface="Roboto"/>
              <a:cs typeface="Roboto"/>
              <a:sym typeface="Roboto"/>
            </a:endParaRPr>
          </a:p>
          <a:p>
            <a:pPr indent="-292100" lvl="1" marL="571500" rtl="0" algn="l">
              <a:lnSpc>
                <a:spcPct val="95000"/>
              </a:lnSpc>
              <a:spcBef>
                <a:spcPts val="0"/>
              </a:spcBef>
              <a:spcAft>
                <a:spcPts val="0"/>
              </a:spcAft>
              <a:buClr>
                <a:srgbClr val="000000"/>
              </a:buClr>
              <a:buSzPts val="1000"/>
              <a:buFont typeface="Arial"/>
              <a:buAutoNum type="alphaLcPeriod"/>
            </a:pPr>
            <a:r>
              <a:rPr lang="en" sz="1000">
                <a:solidFill>
                  <a:srgbClr val="000000"/>
                </a:solidFill>
                <a:latin typeface="Roboto"/>
                <a:ea typeface="Roboto"/>
                <a:cs typeface="Roboto"/>
                <a:sym typeface="Roboto"/>
              </a:rPr>
              <a:t>Terlihat % yes untuk student dan retired lebih tinggi dibanding job group lain. Pengamatan ini dapat dijadikan basis agar tim marketing dapat merancang product dan marketing approach yang lebih menarik lagi untuk student dan retired. Diharapkan dengan adanya product yang lebih tailored untuk 2 segment ini, akan ada akuisisi baru dan kedua segment bisa bertambah besar</a:t>
            </a:r>
            <a:endParaRPr sz="1000">
              <a:solidFill>
                <a:srgbClr val="000000"/>
              </a:solidFill>
              <a:latin typeface="Roboto"/>
              <a:ea typeface="Roboto"/>
              <a:cs typeface="Roboto"/>
              <a:sym typeface="Roboto"/>
            </a:endParaRPr>
          </a:p>
          <a:p>
            <a:pPr indent="-292100" lvl="1" marL="571500" rtl="0" algn="l">
              <a:lnSpc>
                <a:spcPct val="95000"/>
              </a:lnSpc>
              <a:spcBef>
                <a:spcPts val="0"/>
              </a:spcBef>
              <a:spcAft>
                <a:spcPts val="0"/>
              </a:spcAft>
              <a:buClr>
                <a:srgbClr val="000000"/>
              </a:buClr>
              <a:buSzPts val="1000"/>
              <a:buFont typeface="Arial"/>
              <a:buAutoNum type="alphaLcPeriod"/>
            </a:pPr>
            <a:r>
              <a:rPr lang="en" sz="1000">
                <a:solidFill>
                  <a:srgbClr val="000000"/>
                </a:solidFill>
                <a:latin typeface="Roboto"/>
                <a:ea typeface="Roboto"/>
                <a:cs typeface="Roboto"/>
                <a:sym typeface="Roboto"/>
              </a:rPr>
              <a:t>% yes untuk entrepreneur pun relatif rendah. Segment ini kemungkinan besar memerlukan modal usaha. Nampak dari visualisasi 3C bahwa hampir 20% entrepreneur memiliki personal loan (relatif lebih tinggi dibanding segment lain). Sebaiknya tim marketing mempertimbangkan apakah lebih menguntungkan dan menarik bila segment ini difokuskan untuk ditawarkan loan</a:t>
            </a:r>
            <a:endParaRPr sz="1000">
              <a:solidFill>
                <a:srgbClr val="000000"/>
              </a:solidFill>
            </a:endParaRPr>
          </a:p>
        </p:txBody>
      </p:sp>
      <p:pic>
        <p:nvPicPr>
          <p:cNvPr id="162" name="Google Shape;162;p19"/>
          <p:cNvPicPr preferRelativeResize="0"/>
          <p:nvPr/>
        </p:nvPicPr>
        <p:blipFill rotWithShape="1">
          <a:blip r:embed="rId3">
            <a:alphaModFix/>
          </a:blip>
          <a:srcRect b="0" l="0" r="0" t="0"/>
          <a:stretch/>
        </p:blipFill>
        <p:spPr>
          <a:xfrm>
            <a:off x="166350" y="2772600"/>
            <a:ext cx="3154675" cy="1856550"/>
          </a:xfrm>
          <a:prstGeom prst="rect">
            <a:avLst/>
          </a:prstGeom>
          <a:noFill/>
          <a:ln>
            <a:noFill/>
          </a:ln>
        </p:spPr>
      </p:pic>
      <p:pic>
        <p:nvPicPr>
          <p:cNvPr id="163" name="Google Shape;163;p19"/>
          <p:cNvPicPr preferRelativeResize="0"/>
          <p:nvPr/>
        </p:nvPicPr>
        <p:blipFill rotWithShape="1">
          <a:blip r:embed="rId4">
            <a:alphaModFix/>
          </a:blip>
          <a:srcRect b="0" l="0" r="0" t="0"/>
          <a:stretch/>
        </p:blipFill>
        <p:spPr>
          <a:xfrm>
            <a:off x="3650575" y="2627713"/>
            <a:ext cx="2488075" cy="2146325"/>
          </a:xfrm>
          <a:prstGeom prst="rect">
            <a:avLst/>
          </a:prstGeom>
          <a:noFill/>
          <a:ln>
            <a:noFill/>
          </a:ln>
        </p:spPr>
      </p:pic>
      <p:pic>
        <p:nvPicPr>
          <p:cNvPr id="164" name="Google Shape;164;p19"/>
          <p:cNvPicPr preferRelativeResize="0"/>
          <p:nvPr/>
        </p:nvPicPr>
        <p:blipFill rotWithShape="1">
          <a:blip r:embed="rId5">
            <a:alphaModFix/>
          </a:blip>
          <a:srcRect b="0" l="0" r="0" t="0"/>
          <a:stretch/>
        </p:blipFill>
        <p:spPr>
          <a:xfrm>
            <a:off x="6278825" y="2617913"/>
            <a:ext cx="2488075" cy="2165918"/>
          </a:xfrm>
          <a:prstGeom prst="rect">
            <a:avLst/>
          </a:prstGeom>
          <a:noFill/>
          <a:ln>
            <a:noFill/>
          </a:ln>
        </p:spPr>
      </p:pic>
      <p:sp>
        <p:nvSpPr>
          <p:cNvPr id="165" name="Google Shape;165;p19"/>
          <p:cNvSpPr txBox="1"/>
          <p:nvPr/>
        </p:nvSpPr>
        <p:spPr>
          <a:xfrm>
            <a:off x="1677225" y="479480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3A</a:t>
            </a:r>
            <a:endParaRPr b="0" i="0" sz="1200" u="none" cap="none" strike="noStrike">
              <a:solidFill>
                <a:srgbClr val="000000"/>
              </a:solidFill>
              <a:latin typeface="Proxima Nova"/>
              <a:ea typeface="Proxima Nova"/>
              <a:cs typeface="Proxima Nova"/>
              <a:sym typeface="Proxima Nova"/>
            </a:endParaRPr>
          </a:p>
        </p:txBody>
      </p:sp>
      <p:sp>
        <p:nvSpPr>
          <p:cNvPr id="166" name="Google Shape;166;p19"/>
          <p:cNvSpPr txBox="1"/>
          <p:nvPr/>
        </p:nvSpPr>
        <p:spPr>
          <a:xfrm>
            <a:off x="4692100" y="478155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3B</a:t>
            </a:r>
            <a:endParaRPr b="0" i="0" sz="1200" u="none" cap="none" strike="noStrike">
              <a:solidFill>
                <a:srgbClr val="000000"/>
              </a:solidFill>
              <a:latin typeface="Proxima Nova"/>
              <a:ea typeface="Proxima Nova"/>
              <a:cs typeface="Proxima Nova"/>
              <a:sym typeface="Proxima Nova"/>
            </a:endParaRPr>
          </a:p>
        </p:txBody>
      </p:sp>
      <p:sp>
        <p:nvSpPr>
          <p:cNvPr id="167" name="Google Shape;167;p19"/>
          <p:cNvSpPr txBox="1"/>
          <p:nvPr/>
        </p:nvSpPr>
        <p:spPr>
          <a:xfrm>
            <a:off x="7418013" y="478155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3C</a:t>
            </a:r>
            <a:endParaRPr b="0"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Insights (3 / 3)</a:t>
            </a:r>
            <a:endParaRPr/>
          </a:p>
        </p:txBody>
      </p:sp>
      <p:sp>
        <p:nvSpPr>
          <p:cNvPr id="173" name="Google Shape;173;p20"/>
          <p:cNvSpPr txBox="1"/>
          <p:nvPr>
            <p:ph idx="1" type="body"/>
          </p:nvPr>
        </p:nvSpPr>
        <p:spPr>
          <a:xfrm>
            <a:off x="311700" y="789125"/>
            <a:ext cx="8520600" cy="3416400"/>
          </a:xfrm>
          <a:prstGeom prst="rect">
            <a:avLst/>
          </a:prstGeom>
          <a:noFill/>
          <a:ln>
            <a:noFill/>
          </a:ln>
        </p:spPr>
        <p:txBody>
          <a:bodyPr anchorCtr="0" anchor="t" bIns="91425" lIns="91425" spcFirstLastPara="1" rIns="91425" wrap="square" tIns="91425">
            <a:normAutofit/>
          </a:bodyPr>
          <a:lstStyle/>
          <a:p>
            <a:pPr indent="-292100" lvl="0" marL="457200" rtl="0" algn="l">
              <a:lnSpc>
                <a:spcPct val="115000"/>
              </a:lnSpc>
              <a:spcBef>
                <a:spcPts val="600"/>
              </a:spcBef>
              <a:spcAft>
                <a:spcPts val="0"/>
              </a:spcAft>
              <a:buClr>
                <a:srgbClr val="000000"/>
              </a:buClr>
              <a:buSzPts val="1000"/>
              <a:buFont typeface="Roboto"/>
              <a:buAutoNum type="arabicPeriod" startAt="4"/>
            </a:pPr>
            <a:r>
              <a:rPr lang="en" sz="1000">
                <a:solidFill>
                  <a:srgbClr val="000000"/>
                </a:solidFill>
                <a:latin typeface="Roboto"/>
                <a:ea typeface="Roboto"/>
                <a:cs typeface="Roboto"/>
                <a:sym typeface="Roboto"/>
              </a:rPr>
              <a:t>Average yearly balance. Untuk performa campaign yang lebih baik, sebaiknya orang-orang dengan average yearly balance negative diexclude dari whitelist telemarketing campaign. Selain % yes take up term-depositnya paling rendah dibanding 2 segment lain (visualisasi 4A), sekitar 70% dari orang2 ini memiliki housing loan dan 30% memiliki personal loan (vis 4B dan 4C). Adanya loan mengindikasikan rendah atau tidak adanya 'cold money' yang bisa digunakan untuk investasi (seperti pada term-deposit).</a:t>
            </a:r>
            <a:br>
              <a:rPr lang="en" sz="1000">
                <a:solidFill>
                  <a:srgbClr val="000000"/>
                </a:solidFill>
                <a:latin typeface="Roboto"/>
                <a:ea typeface="Roboto"/>
                <a:cs typeface="Roboto"/>
                <a:sym typeface="Roboto"/>
              </a:rPr>
            </a:br>
            <a:r>
              <a:rPr lang="en" sz="1000">
                <a:solidFill>
                  <a:srgbClr val="000000"/>
                </a:solidFill>
                <a:latin typeface="Roboto"/>
                <a:ea typeface="Roboto"/>
                <a:cs typeface="Roboto"/>
                <a:sym typeface="Roboto"/>
              </a:rPr>
              <a:t>Sementara itu, client dengan average yearly balance = 0 mengindikasikan bahwa akun mereka lebih bersifat transaksional. Client hanya akan menambah saldo ketika perlu melakukan pembayaran atau transfer. Client seperti ini mungkin memiliki 'cold money' di insititusi lain. Jika kita bisa memperoleh data biro (seperti SLIK) yang mengcompile data asset dan liability client di insititusi lain, kita dapat membuat program untuk menarik minat mereka agar berinvestasi pada bank kita.</a:t>
            </a:r>
            <a:endParaRPr sz="1000">
              <a:solidFill>
                <a:srgbClr val="000000"/>
              </a:solidFill>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000">
              <a:solidFill>
                <a:srgbClr val="000000"/>
              </a:solidFill>
            </a:endParaRPr>
          </a:p>
        </p:txBody>
      </p:sp>
      <p:pic>
        <p:nvPicPr>
          <p:cNvPr id="174" name="Google Shape;174;p20"/>
          <p:cNvPicPr preferRelativeResize="0"/>
          <p:nvPr/>
        </p:nvPicPr>
        <p:blipFill rotWithShape="1">
          <a:blip r:embed="rId3">
            <a:alphaModFix/>
          </a:blip>
          <a:srcRect b="0" l="0" r="0" t="0"/>
          <a:stretch/>
        </p:blipFill>
        <p:spPr>
          <a:xfrm>
            <a:off x="558650" y="2477525"/>
            <a:ext cx="2255547" cy="2076350"/>
          </a:xfrm>
          <a:prstGeom prst="rect">
            <a:avLst/>
          </a:prstGeom>
          <a:noFill/>
          <a:ln>
            <a:noFill/>
          </a:ln>
        </p:spPr>
      </p:pic>
      <p:pic>
        <p:nvPicPr>
          <p:cNvPr id="175" name="Google Shape;175;p20"/>
          <p:cNvPicPr preferRelativeResize="0"/>
          <p:nvPr/>
        </p:nvPicPr>
        <p:blipFill rotWithShape="1">
          <a:blip r:embed="rId4">
            <a:alphaModFix/>
          </a:blip>
          <a:srcRect b="0" l="0" r="1949" t="0"/>
          <a:stretch/>
        </p:blipFill>
        <p:spPr>
          <a:xfrm>
            <a:off x="3457750" y="2477525"/>
            <a:ext cx="2228513" cy="2076350"/>
          </a:xfrm>
          <a:prstGeom prst="rect">
            <a:avLst/>
          </a:prstGeom>
          <a:noFill/>
          <a:ln>
            <a:noFill/>
          </a:ln>
        </p:spPr>
      </p:pic>
      <p:pic>
        <p:nvPicPr>
          <p:cNvPr id="176" name="Google Shape;176;p20"/>
          <p:cNvPicPr preferRelativeResize="0"/>
          <p:nvPr/>
        </p:nvPicPr>
        <p:blipFill rotWithShape="1">
          <a:blip r:embed="rId5">
            <a:alphaModFix/>
          </a:blip>
          <a:srcRect b="0" l="0" r="0" t="0"/>
          <a:stretch/>
        </p:blipFill>
        <p:spPr>
          <a:xfrm>
            <a:off x="6294350" y="2477525"/>
            <a:ext cx="2272925" cy="2076341"/>
          </a:xfrm>
          <a:prstGeom prst="rect">
            <a:avLst/>
          </a:prstGeom>
          <a:noFill/>
          <a:ln>
            <a:noFill/>
          </a:ln>
        </p:spPr>
      </p:pic>
      <p:sp>
        <p:nvSpPr>
          <p:cNvPr id="177" name="Google Shape;177;p20"/>
          <p:cNvSpPr txBox="1"/>
          <p:nvPr/>
        </p:nvSpPr>
        <p:spPr>
          <a:xfrm>
            <a:off x="1448625" y="449000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4A</a:t>
            </a:r>
            <a:endParaRPr b="0" i="0" sz="1200" u="none" cap="none" strike="noStrike">
              <a:solidFill>
                <a:srgbClr val="000000"/>
              </a:solidFill>
              <a:latin typeface="Proxima Nova"/>
              <a:ea typeface="Proxima Nova"/>
              <a:cs typeface="Proxima Nova"/>
              <a:sym typeface="Proxima Nova"/>
            </a:endParaRPr>
          </a:p>
        </p:txBody>
      </p:sp>
      <p:sp>
        <p:nvSpPr>
          <p:cNvPr id="178" name="Google Shape;178;p20"/>
          <p:cNvSpPr txBox="1"/>
          <p:nvPr/>
        </p:nvSpPr>
        <p:spPr>
          <a:xfrm>
            <a:off x="4463500" y="447675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4B</a:t>
            </a:r>
            <a:endParaRPr b="0" i="0" sz="1200" u="none" cap="none" strike="noStrike">
              <a:solidFill>
                <a:srgbClr val="000000"/>
              </a:solidFill>
              <a:latin typeface="Proxima Nova"/>
              <a:ea typeface="Proxima Nova"/>
              <a:cs typeface="Proxima Nova"/>
              <a:sym typeface="Proxima Nova"/>
            </a:endParaRPr>
          </a:p>
        </p:txBody>
      </p:sp>
      <p:sp>
        <p:nvSpPr>
          <p:cNvPr id="179" name="Google Shape;179;p20"/>
          <p:cNvSpPr txBox="1"/>
          <p:nvPr/>
        </p:nvSpPr>
        <p:spPr>
          <a:xfrm>
            <a:off x="7189413" y="4476750"/>
            <a:ext cx="514500" cy="36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Proxima Nova"/>
                <a:ea typeface="Proxima Nova"/>
                <a:cs typeface="Proxima Nova"/>
                <a:sym typeface="Proxima Nova"/>
              </a:rPr>
              <a:t>4C</a:t>
            </a:r>
            <a:endParaRPr b="0" i="0" sz="12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397425"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500"/>
              <a:t>Stage 02</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3"/>
          <p:cNvSpPr txBox="1"/>
          <p:nvPr>
            <p:ph type="title"/>
          </p:nvPr>
        </p:nvSpPr>
        <p:spPr>
          <a:xfrm>
            <a:off x="311700" y="1829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Statement</a:t>
            </a:r>
            <a:endParaRPr/>
          </a:p>
        </p:txBody>
      </p:sp>
      <p:sp>
        <p:nvSpPr>
          <p:cNvPr id="63" name="Google Shape;63;p3"/>
          <p:cNvSpPr txBox="1"/>
          <p:nvPr>
            <p:ph idx="1" type="body"/>
          </p:nvPr>
        </p:nvSpPr>
        <p:spPr>
          <a:xfrm>
            <a:off x="311700" y="1060475"/>
            <a:ext cx="8520600" cy="34164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15000"/>
              </a:lnSpc>
              <a:spcBef>
                <a:spcPts val="1200"/>
              </a:spcBef>
              <a:spcAft>
                <a:spcPts val="0"/>
              </a:spcAft>
              <a:buSzPct val="92664"/>
              <a:buNone/>
            </a:pPr>
            <a:r>
              <a:rPr lang="en" sz="2100">
                <a:solidFill>
                  <a:srgbClr val="1F1F1F"/>
                </a:solidFill>
                <a:highlight>
                  <a:srgbClr val="F8F9FA"/>
                </a:highlight>
                <a:latin typeface="Arial"/>
                <a:ea typeface="Arial"/>
                <a:cs typeface="Arial"/>
                <a:sym typeface="Arial"/>
              </a:rPr>
              <a:t>Deposito berjangka merupakan sumber pendapatan utama bagi bank. Di antara berbagai saluran yang digunakan untuk menjangkau nasabah, kampanye penjualan lewat telepon tetap menjadi salah satu yang paling efektif. Akan tetapi, biayanya tinggi. Dari referensi daring, pusat panggilan internal (4 tenaga penjualan) dapat menelan biaya sekitar 460.000 USD per tahun, sementara pusat panggilan yang dialihdayakan menelan biaya 25-65 USD per jam per tenaga penjualan untuk AS dan 8-18 USD per jam per tenaga penjualan untuk Amerika Selatan dan Asia Tenggara.</a:t>
            </a:r>
            <a:endParaRPr sz="2100">
              <a:solidFill>
                <a:srgbClr val="1F1F1F"/>
              </a:solidFill>
              <a:highlight>
                <a:srgbClr val="F8F9FA"/>
              </a:highlight>
              <a:latin typeface="Arial"/>
              <a:ea typeface="Arial"/>
              <a:cs typeface="Arial"/>
              <a:sym typeface="Arial"/>
            </a:endParaRPr>
          </a:p>
          <a:p>
            <a:pPr indent="0" lvl="0" marL="0" rtl="0" algn="l">
              <a:lnSpc>
                <a:spcPct val="115000"/>
              </a:lnSpc>
              <a:spcBef>
                <a:spcPts val="1200"/>
              </a:spcBef>
              <a:spcAft>
                <a:spcPts val="0"/>
              </a:spcAft>
              <a:buSzPct val="92664"/>
              <a:buNone/>
            </a:pPr>
            <a:r>
              <a:rPr lang="en" sz="2100">
                <a:solidFill>
                  <a:srgbClr val="1F1F1F"/>
                </a:solidFill>
                <a:highlight>
                  <a:srgbClr val="F8F9FA"/>
                </a:highlight>
                <a:latin typeface="Arial"/>
                <a:ea typeface="Arial"/>
                <a:cs typeface="Arial"/>
                <a:sym typeface="Arial"/>
              </a:rPr>
              <a:t>Dengan demikian, sangat penting untuk mengidentifikasi nasabah yang paling mungkin berkonversi sebelumnya sehingga mereka dapat ditargetkan secara khusus melalui panggilan. Klasifikasi ini akan membantu bank untuk mengoptimalkan kampanye penjualan lewat telepon: meningkatkan tingkat penerimaan dan/atau mengurangi biaya.</a:t>
            </a:r>
            <a:endParaRPr sz="2100">
              <a:solidFill>
                <a:srgbClr val="1F1F1F"/>
              </a:solidFill>
              <a:highlight>
                <a:srgbClr val="F8F9FA"/>
              </a:highlight>
              <a:latin typeface="Arial"/>
              <a:ea typeface="Arial"/>
              <a:cs typeface="Arial"/>
              <a:sym typeface="Arial"/>
            </a:endParaRPr>
          </a:p>
          <a:p>
            <a:pPr indent="0" lvl="0" marL="0" marR="38100" rtl="0" algn="l">
              <a:lnSpc>
                <a:spcPct val="128571"/>
              </a:lnSpc>
              <a:spcBef>
                <a:spcPts val="1200"/>
              </a:spcBef>
              <a:spcAft>
                <a:spcPts val="0"/>
              </a:spcAft>
              <a:buSzPct val="122448"/>
              <a:buNone/>
            </a:pPr>
            <a:r>
              <a:rPr lang="en" sz="2100">
                <a:solidFill>
                  <a:srgbClr val="1F1F1F"/>
                </a:solidFill>
                <a:highlight>
                  <a:srgbClr val="F8F9FA"/>
                </a:highlight>
                <a:latin typeface="Arial"/>
                <a:ea typeface="Arial"/>
                <a:cs typeface="Arial"/>
                <a:sym typeface="Arial"/>
              </a:rPr>
              <a:t>Salah satu lembaga perbankan Portugis mempekerjakan Chang Corp untuk membantu proyek pengoptimalan penjualan lewat telepon mereka.</a:t>
            </a:r>
            <a:endParaRPr/>
          </a:p>
        </p:txBody>
      </p:sp>
      <p:sp>
        <p:nvSpPr>
          <p:cNvPr id="64" name="Google Shape;64;p3"/>
          <p:cNvSpPr txBox="1"/>
          <p:nvPr/>
        </p:nvSpPr>
        <p:spPr>
          <a:xfrm>
            <a:off x="0" y="4650900"/>
            <a:ext cx="6440700" cy="492600"/>
          </a:xfrm>
          <a:prstGeom prst="rect">
            <a:avLst/>
          </a:prstGeom>
          <a:noFill/>
          <a:ln>
            <a:noFill/>
          </a:ln>
        </p:spPr>
        <p:txBody>
          <a:bodyPr anchorCtr="0" anchor="t" bIns="91425" lIns="91425" spcFirstLastPara="1" rIns="91425" wrap="square" tIns="91425">
            <a:spAutoFit/>
          </a:bodyPr>
          <a:lstStyle/>
          <a:p>
            <a:pPr indent="-177800" lvl="0" marL="342900" marR="0" rtl="0" algn="l">
              <a:lnSpc>
                <a:spcPct val="100000"/>
              </a:lnSpc>
              <a:spcBef>
                <a:spcPts val="0"/>
              </a:spcBef>
              <a:spcAft>
                <a:spcPts val="0"/>
              </a:spcAft>
              <a:buClr>
                <a:srgbClr val="000000"/>
              </a:buClr>
              <a:buSzPts val="1000"/>
              <a:buFont typeface="Proxima Nova"/>
              <a:buAutoNum type="arabicPeriod"/>
            </a:pPr>
            <a:r>
              <a:rPr b="0" i="0" lang="en" sz="1000" u="sng" cap="none" strike="noStrike">
                <a:solidFill>
                  <a:schemeClr val="hlink"/>
                </a:solidFill>
                <a:latin typeface="Proxima Nova"/>
                <a:ea typeface="Proxima Nova"/>
                <a:cs typeface="Proxima Nova"/>
                <a:sym typeface="Proxima Nova"/>
                <a:hlinkClick r:id="rId3"/>
              </a:rPr>
              <a:t>https://www.kaggle.com/datasets/prakharrathi25/banking-dataset-marketing-targets</a:t>
            </a:r>
            <a:endParaRPr b="0" i="0" sz="1000" u="none" cap="none" strike="noStrike">
              <a:solidFill>
                <a:srgbClr val="000000"/>
              </a:solidFill>
              <a:latin typeface="Proxima Nova"/>
              <a:ea typeface="Proxima Nova"/>
              <a:cs typeface="Proxima Nova"/>
              <a:sym typeface="Proxima Nova"/>
            </a:endParaRPr>
          </a:p>
          <a:p>
            <a:pPr indent="-177800" lvl="0" marL="342900" marR="0" rtl="0" algn="l">
              <a:lnSpc>
                <a:spcPct val="100000"/>
              </a:lnSpc>
              <a:spcBef>
                <a:spcPts val="0"/>
              </a:spcBef>
              <a:spcAft>
                <a:spcPts val="0"/>
              </a:spcAft>
              <a:buClr>
                <a:srgbClr val="000000"/>
              </a:buClr>
              <a:buSzPts val="1000"/>
              <a:buFont typeface="Proxima Nova"/>
              <a:buAutoNum type="arabicPeriod"/>
            </a:pPr>
            <a:r>
              <a:rPr b="0" i="0" lang="en" sz="1000" u="none" cap="none" strike="noStrike">
                <a:solidFill>
                  <a:srgbClr val="000000"/>
                </a:solidFill>
                <a:latin typeface="Proxima Nova"/>
                <a:ea typeface="Proxima Nova"/>
                <a:cs typeface="Proxima Nova"/>
                <a:sym typeface="Proxima Nova"/>
              </a:rPr>
              <a:t>https://www.cloudtask.com/blog/how-much-does-it-cost-to-outsource-a-call-center</a:t>
            </a:r>
            <a:endParaRPr b="0" i="0"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00"/>
              <a:t>Summary Preprocessing (1A - 2B) - Version 1</a:t>
            </a:r>
            <a:endParaRPr sz="2400"/>
          </a:p>
        </p:txBody>
      </p:sp>
      <p:graphicFrame>
        <p:nvGraphicFramePr>
          <p:cNvPr id="190" name="Google Shape;190;p24"/>
          <p:cNvGraphicFramePr/>
          <p:nvPr/>
        </p:nvGraphicFramePr>
        <p:xfrm>
          <a:off x="819150" y="636725"/>
          <a:ext cx="3000000" cy="3000000"/>
        </p:xfrm>
        <a:graphic>
          <a:graphicData uri="http://schemas.openxmlformats.org/drawingml/2006/table">
            <a:tbl>
              <a:tblPr>
                <a:noFill/>
                <a:tableStyleId>{15951E33-B67A-459A-B6CC-580D2CAE687C}</a:tableStyleId>
              </a:tblPr>
              <a:tblGrid>
                <a:gridCol w="656350"/>
                <a:gridCol w="905750"/>
                <a:gridCol w="5943600"/>
              </a:tblGrid>
              <a:tr h="2000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Feature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Type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Preprocessing</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age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Outliers, Feature transformation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job</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(using mode from education), Feature extraction (create job group to reduce unique values), Feature encoding - OHE Job Group (non ordinal category)</a:t>
                      </a:r>
                      <a:endParaRPr sz="1000" u="none" cap="none" strike="noStrike"/>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marital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(Label encoding)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education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Feature encoding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default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(Label encoding)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balance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Outliers, Feature transformation,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housing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(Label encoding)</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loan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(Label encoding)</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contact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(using mode ),Feature encoding (Label encoding)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day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Outliers, Feature transformation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month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(Label encoding), Feature extraction (ever_contacted)</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duration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Outliers, Feature transformation, Feature extraction (partner)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campaign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Outliers, Feature transformation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pdays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 Drop Feature)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previous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(Drop Feature)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poutcome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(Label encoding)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handle class-imbalance</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Summary Preprocessing (1A - 2B)</a:t>
            </a:r>
            <a:r>
              <a:rPr lang="en"/>
              <a:t> - Version 1</a:t>
            </a:r>
            <a:endParaRPr sz="2500"/>
          </a:p>
        </p:txBody>
      </p:sp>
      <p:pic>
        <p:nvPicPr>
          <p:cNvPr id="196" name="Google Shape;196;p25"/>
          <p:cNvPicPr preferRelativeResize="0"/>
          <p:nvPr/>
        </p:nvPicPr>
        <p:blipFill rotWithShape="1">
          <a:blip r:embed="rId3">
            <a:alphaModFix/>
          </a:blip>
          <a:srcRect b="0" l="0" r="0" t="0"/>
          <a:stretch/>
        </p:blipFill>
        <p:spPr>
          <a:xfrm>
            <a:off x="2395775" y="812151"/>
            <a:ext cx="4618074" cy="40752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Summary Preprocessing (1A - 2B)</a:t>
            </a:r>
            <a:r>
              <a:rPr lang="en"/>
              <a:t> - Version 1</a:t>
            </a:r>
            <a:endParaRPr sz="2500"/>
          </a:p>
        </p:txBody>
      </p:sp>
      <p:sp>
        <p:nvSpPr>
          <p:cNvPr id="202" name="Google Shape;202;p26"/>
          <p:cNvSpPr txBox="1"/>
          <p:nvPr/>
        </p:nvSpPr>
        <p:spPr>
          <a:xfrm>
            <a:off x="1710488" y="928050"/>
            <a:ext cx="1207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df_train_fin</a:t>
            </a:r>
            <a:endParaRPr b="0" i="0" sz="1300" u="none" cap="none" strike="noStrike">
              <a:solidFill>
                <a:srgbClr val="000000"/>
              </a:solidFill>
              <a:latin typeface="Proxima Nova"/>
              <a:ea typeface="Proxima Nova"/>
              <a:cs typeface="Proxima Nova"/>
              <a:sym typeface="Proxima Nova"/>
            </a:endParaRPr>
          </a:p>
        </p:txBody>
      </p:sp>
      <p:sp>
        <p:nvSpPr>
          <p:cNvPr id="203" name="Google Shape;203;p26"/>
          <p:cNvSpPr txBox="1"/>
          <p:nvPr/>
        </p:nvSpPr>
        <p:spPr>
          <a:xfrm>
            <a:off x="5283385" y="768888"/>
            <a:ext cx="2538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Handling Class-Imbalance</a:t>
            </a:r>
            <a:endParaRPr b="0" i="0" sz="1300" u="none" cap="none" strike="noStrike">
              <a:solidFill>
                <a:srgbClr val="000000"/>
              </a:solidFill>
              <a:latin typeface="Proxima Nova"/>
              <a:ea typeface="Proxima Nova"/>
              <a:cs typeface="Proxima Nova"/>
              <a:sym typeface="Proxima Nova"/>
            </a:endParaRPr>
          </a:p>
        </p:txBody>
      </p:sp>
      <p:pic>
        <p:nvPicPr>
          <p:cNvPr id="204" name="Google Shape;204;p26"/>
          <p:cNvPicPr preferRelativeResize="0"/>
          <p:nvPr/>
        </p:nvPicPr>
        <p:blipFill rotWithShape="1">
          <a:blip r:embed="rId3">
            <a:alphaModFix/>
          </a:blip>
          <a:srcRect b="0" l="0" r="0" t="0"/>
          <a:stretch/>
        </p:blipFill>
        <p:spPr>
          <a:xfrm>
            <a:off x="1330750" y="1371825"/>
            <a:ext cx="2136540" cy="3525750"/>
          </a:xfrm>
          <a:prstGeom prst="rect">
            <a:avLst/>
          </a:prstGeom>
          <a:noFill/>
          <a:ln>
            <a:noFill/>
          </a:ln>
        </p:spPr>
      </p:pic>
      <p:pic>
        <p:nvPicPr>
          <p:cNvPr id="205" name="Google Shape;205;p26"/>
          <p:cNvPicPr preferRelativeResize="0"/>
          <p:nvPr/>
        </p:nvPicPr>
        <p:blipFill rotWithShape="1">
          <a:blip r:embed="rId4">
            <a:alphaModFix/>
          </a:blip>
          <a:srcRect b="0" l="0" r="0" t="0"/>
          <a:stretch/>
        </p:blipFill>
        <p:spPr>
          <a:xfrm>
            <a:off x="5789315" y="1285963"/>
            <a:ext cx="1863065" cy="368491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400"/>
              <a:t>Summary Preprocessing (1A - 2B) - Version 2</a:t>
            </a:r>
            <a:endParaRPr sz="2400"/>
          </a:p>
        </p:txBody>
      </p:sp>
      <p:graphicFrame>
        <p:nvGraphicFramePr>
          <p:cNvPr id="211" name="Google Shape;211;p27"/>
          <p:cNvGraphicFramePr/>
          <p:nvPr/>
        </p:nvGraphicFramePr>
        <p:xfrm>
          <a:off x="819150" y="636725"/>
          <a:ext cx="3000000" cy="3000000"/>
        </p:xfrm>
        <a:graphic>
          <a:graphicData uri="http://schemas.openxmlformats.org/drawingml/2006/table">
            <a:tbl>
              <a:tblPr>
                <a:noFill/>
                <a:tableStyleId>{15951E33-B67A-459A-B6CC-580D2CAE687C}</a:tableStyleId>
              </a:tblPr>
              <a:tblGrid>
                <a:gridCol w="609600"/>
                <a:gridCol w="952500"/>
                <a:gridCol w="5943600"/>
              </a:tblGrid>
              <a:tr h="200025">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Feature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Type</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b="1" lang="en" sz="1000" u="none" cap="none" strike="noStrike"/>
                        <a:t>Preprocessing</a:t>
                      </a:r>
                      <a:endParaRPr b="1"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age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No outlier handling (natural, no sudden jump), Feature transformation - MinMax Scaler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job</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(using mode from education), Feature extraction (create job group to reduce unique values), Feature encoding - OHE Job Group (non ordinal category)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marital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 'is_married' (0 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education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(using mode from job), Feature encoding - Label encoding (ordinal category)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default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(0 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balance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No outlier handling, hard code negative values as 0, Feature transformation - MinMax Scaler, Feature extraction - negative balance as 'overdraft_debt'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housing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(0 1)</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loan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(0 1)</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contact</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Handle missing value (using mode), Feature encoding (0 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day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 Drop Feature (attribute of campaign call, will be available after the call is made)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month</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 Drop Feature (attribute of campaign call, will be available after the call is made)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duration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 Drop Feature (attribute of campaign call, will be available after the call is made)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campaign</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No outlier handling (natural, no sudden jump), Feature transformation - MinMax Scaler</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pdays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selection - Drop Feature (due to high correlation with other features)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3333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previous</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numerical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Outlier handling (hard code 1 record), MinMax Scaler, later dropped due to high correlation with other features. Feature extraction - 'ever_contacted' (0 1) (used for modeling)</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4CCCC"/>
                    </a:solidFill>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poutcome</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Feature encoding - 'poutcome_success' (0 1)</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y</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t>categorical</a:t>
                      </a:r>
                      <a:endParaRPr sz="1000" u="none" cap="none" strike="noStrike"/>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Roboto"/>
                          <a:ea typeface="Roboto"/>
                          <a:cs typeface="Roboto"/>
                          <a:sym typeface="Roboto"/>
                        </a:rPr>
                        <a:t>Feature encoding (0 1), handle class-imbalance</a:t>
                      </a:r>
                      <a:endParaRPr sz="1000" u="none" cap="none" strike="noStrike">
                        <a:latin typeface="Roboto"/>
                        <a:ea typeface="Roboto"/>
                        <a:cs typeface="Roboto"/>
                        <a:sym typeface="Roboto"/>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Summary Preprocessing (1A - 2B)</a:t>
            </a:r>
            <a:r>
              <a:rPr lang="en"/>
              <a:t> - Version 2</a:t>
            </a:r>
            <a:endParaRPr sz="2500"/>
          </a:p>
        </p:txBody>
      </p:sp>
      <p:sp>
        <p:nvSpPr>
          <p:cNvPr id="217" name="Google Shape;217;p28"/>
          <p:cNvSpPr/>
          <p:nvPr/>
        </p:nvSpPr>
        <p:spPr>
          <a:xfrm>
            <a:off x="4102425" y="1707050"/>
            <a:ext cx="469500" cy="424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8"/>
          <p:cNvSpPr txBox="1"/>
          <p:nvPr/>
        </p:nvSpPr>
        <p:spPr>
          <a:xfrm>
            <a:off x="3786825" y="2295325"/>
            <a:ext cx="10575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Feature Selection, dropping features with high correlation (related to previous contacts),</a:t>
            </a:r>
            <a:endParaRPr b="0" i="0" sz="1000" u="none" cap="none" strike="noStrike">
              <a:solidFill>
                <a:srgbClr val="0000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label encoding marital status</a:t>
            </a:r>
            <a:endParaRPr b="0" i="0" sz="1000" u="none" cap="none" strike="noStrike">
              <a:solidFill>
                <a:srgbClr val="000000"/>
              </a:solidFill>
              <a:latin typeface="Proxima Nova"/>
              <a:ea typeface="Proxima Nova"/>
              <a:cs typeface="Proxima Nova"/>
              <a:sym typeface="Proxima Nova"/>
            </a:endParaRPr>
          </a:p>
        </p:txBody>
      </p:sp>
      <p:pic>
        <p:nvPicPr>
          <p:cNvPr id="219" name="Google Shape;219;p28"/>
          <p:cNvPicPr preferRelativeResize="0"/>
          <p:nvPr/>
        </p:nvPicPr>
        <p:blipFill rotWithShape="1">
          <a:blip r:embed="rId3">
            <a:alphaModFix/>
          </a:blip>
          <a:srcRect b="0" l="0" r="0" t="0"/>
          <a:stretch/>
        </p:blipFill>
        <p:spPr>
          <a:xfrm>
            <a:off x="4843914" y="767150"/>
            <a:ext cx="3979611" cy="4156301"/>
          </a:xfrm>
          <a:prstGeom prst="rect">
            <a:avLst/>
          </a:prstGeom>
          <a:noFill/>
          <a:ln>
            <a:noFill/>
          </a:ln>
        </p:spPr>
      </p:pic>
      <p:pic>
        <p:nvPicPr>
          <p:cNvPr id="220" name="Google Shape;220;p28"/>
          <p:cNvPicPr preferRelativeResize="0"/>
          <p:nvPr/>
        </p:nvPicPr>
        <p:blipFill rotWithShape="1">
          <a:blip r:embed="rId4">
            <a:alphaModFix/>
          </a:blip>
          <a:srcRect b="0" l="0" r="0" t="0"/>
          <a:stretch/>
        </p:blipFill>
        <p:spPr>
          <a:xfrm>
            <a:off x="257175" y="1052725"/>
            <a:ext cx="3381549" cy="3531700"/>
          </a:xfrm>
          <a:prstGeom prst="rect">
            <a:avLst/>
          </a:prstGeom>
          <a:noFill/>
          <a:ln>
            <a:noFill/>
          </a:ln>
        </p:spPr>
      </p:pic>
      <p:sp>
        <p:nvSpPr>
          <p:cNvPr id="221" name="Google Shape;221;p28"/>
          <p:cNvSpPr/>
          <p:nvPr/>
        </p:nvSpPr>
        <p:spPr>
          <a:xfrm>
            <a:off x="1789388" y="2572575"/>
            <a:ext cx="469500" cy="49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8"/>
          <p:cNvSpPr/>
          <p:nvPr/>
        </p:nvSpPr>
        <p:spPr>
          <a:xfrm>
            <a:off x="2112763" y="2988175"/>
            <a:ext cx="469500" cy="49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9"/>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Summary Preprocessing (1A - 2B)</a:t>
            </a:r>
            <a:r>
              <a:rPr lang="en"/>
              <a:t> - Version 2</a:t>
            </a:r>
            <a:endParaRPr sz="2500"/>
          </a:p>
        </p:txBody>
      </p:sp>
      <p:pic>
        <p:nvPicPr>
          <p:cNvPr id="228" name="Google Shape;228;p29"/>
          <p:cNvPicPr preferRelativeResize="0"/>
          <p:nvPr/>
        </p:nvPicPr>
        <p:blipFill rotWithShape="1">
          <a:blip r:embed="rId3">
            <a:alphaModFix/>
          </a:blip>
          <a:srcRect b="0" l="0" r="0" t="0"/>
          <a:stretch/>
        </p:blipFill>
        <p:spPr>
          <a:xfrm>
            <a:off x="972263" y="1312963"/>
            <a:ext cx="3019425" cy="3212775"/>
          </a:xfrm>
          <a:prstGeom prst="rect">
            <a:avLst/>
          </a:prstGeom>
          <a:noFill/>
          <a:ln>
            <a:noFill/>
          </a:ln>
        </p:spPr>
      </p:pic>
      <p:sp>
        <p:nvSpPr>
          <p:cNvPr id="229" name="Google Shape;229;p29"/>
          <p:cNvSpPr txBox="1"/>
          <p:nvPr/>
        </p:nvSpPr>
        <p:spPr>
          <a:xfrm>
            <a:off x="1878225" y="928075"/>
            <a:ext cx="12075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df_train_fin</a:t>
            </a:r>
            <a:endParaRPr b="0" i="0" sz="1300" u="none" cap="none" strike="noStrike">
              <a:solidFill>
                <a:srgbClr val="000000"/>
              </a:solidFill>
              <a:latin typeface="Proxima Nova"/>
              <a:ea typeface="Proxima Nova"/>
              <a:cs typeface="Proxima Nova"/>
              <a:sym typeface="Proxima Nova"/>
            </a:endParaRPr>
          </a:p>
        </p:txBody>
      </p:sp>
      <p:sp>
        <p:nvSpPr>
          <p:cNvPr id="230" name="Google Shape;230;p29"/>
          <p:cNvSpPr txBox="1"/>
          <p:nvPr/>
        </p:nvSpPr>
        <p:spPr>
          <a:xfrm>
            <a:off x="5338610" y="1019963"/>
            <a:ext cx="25383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Proxima Nova"/>
                <a:ea typeface="Proxima Nova"/>
                <a:cs typeface="Proxima Nova"/>
                <a:sym typeface="Proxima Nova"/>
              </a:rPr>
              <a:t>Handling Class-Imbalance</a:t>
            </a:r>
            <a:endParaRPr b="0" i="0" sz="1300" u="none" cap="none" strike="noStrike">
              <a:solidFill>
                <a:srgbClr val="000000"/>
              </a:solidFill>
              <a:latin typeface="Proxima Nova"/>
              <a:ea typeface="Proxima Nova"/>
              <a:cs typeface="Proxima Nova"/>
              <a:sym typeface="Proxima Nova"/>
            </a:endParaRPr>
          </a:p>
        </p:txBody>
      </p:sp>
      <p:pic>
        <p:nvPicPr>
          <p:cNvPr id="231" name="Google Shape;231;p29"/>
          <p:cNvPicPr preferRelativeResize="0"/>
          <p:nvPr/>
        </p:nvPicPr>
        <p:blipFill rotWithShape="1">
          <a:blip r:embed="rId4">
            <a:alphaModFix/>
          </a:blip>
          <a:srcRect b="0" l="0" r="0" t="0"/>
          <a:stretch/>
        </p:blipFill>
        <p:spPr>
          <a:xfrm>
            <a:off x="5664763" y="1404863"/>
            <a:ext cx="1885950" cy="3028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2C. Feature Engineering - Tambahan Fitur</a:t>
            </a:r>
            <a:endParaRPr/>
          </a:p>
        </p:txBody>
      </p:sp>
      <p:pic>
        <p:nvPicPr>
          <p:cNvPr id="237" name="Google Shape;237;p30"/>
          <p:cNvPicPr preferRelativeResize="0"/>
          <p:nvPr/>
        </p:nvPicPr>
        <p:blipFill rotWithShape="1">
          <a:blip r:embed="rId3">
            <a:alphaModFix/>
          </a:blip>
          <a:srcRect b="0" l="0" r="0" t="0"/>
          <a:stretch/>
        </p:blipFill>
        <p:spPr>
          <a:xfrm>
            <a:off x="7760800" y="4425750"/>
            <a:ext cx="1264205" cy="566712"/>
          </a:xfrm>
          <a:prstGeom prst="rect">
            <a:avLst/>
          </a:prstGeom>
          <a:noFill/>
          <a:ln>
            <a:noFill/>
          </a:ln>
        </p:spPr>
      </p:pic>
      <p:sp>
        <p:nvSpPr>
          <p:cNvPr id="238" name="Google Shape;238;p30"/>
          <p:cNvSpPr txBox="1"/>
          <p:nvPr>
            <p:ph idx="1" type="body"/>
          </p:nvPr>
        </p:nvSpPr>
        <p:spPr>
          <a:xfrm>
            <a:off x="311700" y="771475"/>
            <a:ext cx="8520600" cy="3723600"/>
          </a:xfrm>
          <a:prstGeom prst="rect">
            <a:avLst/>
          </a:prstGeom>
          <a:noFill/>
          <a:ln>
            <a:noFill/>
          </a:ln>
        </p:spPr>
        <p:txBody>
          <a:bodyPr anchorCtr="0" anchor="t" bIns="91425" lIns="91425" spcFirstLastPara="1" rIns="91425" wrap="square" tIns="91425">
            <a:noAutofit/>
          </a:bodyPr>
          <a:lstStyle/>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Jumlah hari sejak tanggal transaksi terakhir </a:t>
            </a:r>
            <a:r>
              <a:rPr lang="en" sz="1100">
                <a:solidFill>
                  <a:srgbClr val="000000"/>
                </a:solidFill>
                <a:latin typeface="Arial"/>
                <a:ea typeface="Arial"/>
                <a:cs typeface="Arial"/>
                <a:sym typeface="Arial"/>
              </a:rPr>
              <a:t>—&gt; sebagai proxy untuk ‘recency’, orang yang baru melakukan transaksi kemungkinan lebih responsif dibandingkan orang yang sudah lama tidak mengakses akunnya. Pada dataset ada pdays, yang menunjukan recency contact customer, namun demikian sebagian besar customer belum pernah dikontak. Oleh karena itu, mungkin feature ini lebih berguna untuk mewakili recency</a:t>
            </a:r>
            <a:endParaRPr sz="1100">
              <a:solidFill>
                <a:srgbClr val="000000"/>
              </a:solidFill>
              <a:latin typeface="Arial"/>
              <a:ea typeface="Arial"/>
              <a:cs typeface="Arial"/>
              <a:sym typeface="Arial"/>
            </a:endParaRPr>
          </a:p>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Jumlah tanggungan (manusia) yang dimiliki </a:t>
            </a:r>
            <a:r>
              <a:rPr lang="en" sz="1100">
                <a:solidFill>
                  <a:srgbClr val="000000"/>
                </a:solidFill>
                <a:latin typeface="Arial"/>
                <a:ea typeface="Arial"/>
                <a:cs typeface="Arial"/>
                <a:sym typeface="Arial"/>
              </a:rPr>
              <a:t>—&gt; bisa menjadi indikator apakah orang tersebut kemungkinan memiliki uang untuk diinvestasikan</a:t>
            </a:r>
            <a:endParaRPr sz="1100">
              <a:solidFill>
                <a:srgbClr val="000000"/>
              </a:solidFill>
              <a:latin typeface="Arial"/>
              <a:ea typeface="Arial"/>
              <a:cs typeface="Arial"/>
              <a:sym typeface="Arial"/>
            </a:endParaRPr>
          </a:p>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Rata-rata frekuensi transaksi bulanan </a:t>
            </a:r>
            <a:r>
              <a:rPr lang="en" sz="1100">
                <a:solidFill>
                  <a:srgbClr val="000000"/>
                </a:solidFill>
                <a:latin typeface="Arial"/>
                <a:ea typeface="Arial"/>
                <a:cs typeface="Arial"/>
                <a:sym typeface="Arial"/>
              </a:rPr>
              <a:t>—&gt; untuk menggambarkan seberapa sering (frequency) client melakukan interaksi dengan akun. Jika interaksinya sering, bisa jadi client tersebut nyaman dengan bank kita, dan akan lebih mudah menawarkan produk deposito</a:t>
            </a:r>
            <a:endParaRPr sz="1100">
              <a:solidFill>
                <a:srgbClr val="000000"/>
              </a:solidFill>
              <a:latin typeface="Arial"/>
              <a:ea typeface="Arial"/>
              <a:cs typeface="Arial"/>
              <a:sym typeface="Arial"/>
            </a:endParaRPr>
          </a:p>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Riwayat term-deposit client pada bank kita</a:t>
            </a:r>
            <a:r>
              <a:rPr lang="en" sz="1100">
                <a:solidFill>
                  <a:srgbClr val="000000"/>
                </a:solidFill>
                <a:latin typeface="Arial"/>
                <a:ea typeface="Arial"/>
                <a:cs typeface="Arial"/>
                <a:sym typeface="Arial"/>
              </a:rPr>
              <a:t> —&gt; jika pernah melakukan deposito, dilihat recency, frequency dan monetary nya. Semakin baik skor-skor tersebut, makin mungkin client berminat untuk menambah/ menaruh uang ulang pada product term deposito</a:t>
            </a:r>
            <a:endParaRPr sz="1100">
              <a:solidFill>
                <a:srgbClr val="000000"/>
              </a:solidFill>
              <a:latin typeface="Arial"/>
              <a:ea typeface="Arial"/>
              <a:cs typeface="Arial"/>
              <a:sym typeface="Arial"/>
            </a:endParaRPr>
          </a:p>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Jumlah asset yang dimiliki di insititusi finansial lain (misalnya menggunakan data biro SLIK) </a:t>
            </a:r>
            <a:r>
              <a:rPr lang="en" sz="1100">
                <a:solidFill>
                  <a:srgbClr val="000000"/>
                </a:solidFill>
                <a:latin typeface="Arial"/>
                <a:ea typeface="Arial"/>
                <a:cs typeface="Arial"/>
                <a:sym typeface="Arial"/>
              </a:rPr>
              <a:t>—&gt; bisa mengetahui kekayaan (potensi memiliki uang untuk diinvestasikan), apakah akun pada bank kita hanya untuk transaksi (misal di bank lain saldonya tinggi, tapi di kita kecil), apakah punya deposito di bank lain (familiaritas dengan produk deposito, lebih mudah untuk ditawari)</a:t>
            </a:r>
            <a:endParaRPr sz="1100">
              <a:solidFill>
                <a:srgbClr val="000000"/>
              </a:solidFill>
              <a:latin typeface="Arial"/>
              <a:ea typeface="Arial"/>
              <a:cs typeface="Arial"/>
              <a:sym typeface="Arial"/>
            </a:endParaRPr>
          </a:p>
          <a:p>
            <a:pPr indent="-285750" lvl="0" marL="285750" rtl="0" algn="l">
              <a:lnSpc>
                <a:spcPct val="115000"/>
              </a:lnSpc>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Jumlah liabilitas yang dimiliki di insititusi finansial lain (misalnya menggunakan data biro SLIK)</a:t>
            </a:r>
            <a:r>
              <a:rPr lang="en" sz="1100">
                <a:solidFill>
                  <a:srgbClr val="000000"/>
                </a:solidFill>
                <a:latin typeface="Arial"/>
                <a:ea typeface="Arial"/>
                <a:cs typeface="Arial"/>
                <a:sym typeface="Arial"/>
              </a:rPr>
              <a:t> —&gt; orang-orang yang memiliki banyak hutang di tempat lain kemungkinan tidak tertarik membeli produk deposito karena harus melunasi hutangnya</a:t>
            </a:r>
            <a:endParaRPr sz="1100">
              <a:solidFill>
                <a:srgbClr val="000000"/>
              </a:solidFill>
              <a:latin typeface="Arial"/>
              <a:ea typeface="Arial"/>
              <a:cs typeface="Arial"/>
              <a:sym typeface="Arial"/>
            </a:endParaRPr>
          </a:p>
          <a:p>
            <a:pPr indent="0" lvl="0" marL="0" rtl="0" algn="l">
              <a:lnSpc>
                <a:spcPct val="115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ts val="1800"/>
              <a:buNone/>
            </a:pPr>
            <a:r>
              <a:t/>
            </a:r>
            <a:endParaRPr sz="11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500"/>
              <a:t>Stage 03</a:t>
            </a:r>
            <a:endParaRPr sz="35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pic>
        <p:nvPicPr>
          <p:cNvPr id="249" name="Google Shape;249;p34"/>
          <p:cNvPicPr preferRelativeResize="0"/>
          <p:nvPr/>
        </p:nvPicPr>
        <p:blipFill rotWithShape="1">
          <a:blip r:embed="rId3">
            <a:alphaModFix/>
          </a:blip>
          <a:srcRect b="0" l="0" r="0" t="0"/>
          <a:stretch/>
        </p:blipFill>
        <p:spPr>
          <a:xfrm>
            <a:off x="225725" y="2393425"/>
            <a:ext cx="3072324" cy="1360325"/>
          </a:xfrm>
          <a:prstGeom prst="rect">
            <a:avLst/>
          </a:prstGeom>
          <a:noFill/>
          <a:ln>
            <a:noFill/>
          </a:ln>
        </p:spPr>
      </p:pic>
      <p:sp>
        <p:nvSpPr>
          <p:cNvPr id="250" name="Google Shape;250;p34"/>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Logistic Regression</a:t>
            </a:r>
            <a:endParaRPr sz="1600"/>
          </a:p>
        </p:txBody>
      </p:sp>
      <p:sp>
        <p:nvSpPr>
          <p:cNvPr id="251" name="Google Shape;251;p34"/>
          <p:cNvSpPr txBox="1"/>
          <p:nvPr/>
        </p:nvSpPr>
        <p:spPr>
          <a:xfrm>
            <a:off x="582875" y="1207275"/>
            <a:ext cx="825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pada dataset yang digunakan tidak ada multikolinieritas dan algoritma ini memiliki kemampuan komputasi yang cepat.</a:t>
            </a:r>
            <a:endParaRPr b="0" i="0" sz="1400" u="none" cap="none" strike="noStrike">
              <a:solidFill>
                <a:srgbClr val="000000"/>
              </a:solidFill>
              <a:latin typeface="Proxima Nova"/>
              <a:ea typeface="Proxima Nova"/>
              <a:cs typeface="Proxima Nova"/>
              <a:sym typeface="Proxima Nova"/>
            </a:endParaRPr>
          </a:p>
        </p:txBody>
      </p:sp>
      <p:sp>
        <p:nvSpPr>
          <p:cNvPr id="252" name="Google Shape;252;p34"/>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253" name="Google Shape;253;p34"/>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pic>
        <p:nvPicPr>
          <p:cNvPr id="254" name="Google Shape;254;p34"/>
          <p:cNvPicPr preferRelativeResize="0"/>
          <p:nvPr/>
        </p:nvPicPr>
        <p:blipFill rotWithShape="1">
          <a:blip r:embed="rId4">
            <a:alphaModFix/>
          </a:blip>
          <a:srcRect b="0" l="0" r="0" t="0"/>
          <a:stretch/>
        </p:blipFill>
        <p:spPr>
          <a:xfrm>
            <a:off x="4386750" y="2393425"/>
            <a:ext cx="2691091" cy="1360325"/>
          </a:xfrm>
          <a:prstGeom prst="rect">
            <a:avLst/>
          </a:prstGeom>
          <a:noFill/>
          <a:ln>
            <a:noFill/>
          </a:ln>
        </p:spPr>
      </p:pic>
      <p:sp>
        <p:nvSpPr>
          <p:cNvPr id="255" name="Google Shape;255;p34"/>
          <p:cNvSpPr txBox="1"/>
          <p:nvPr/>
        </p:nvSpPr>
        <p:spPr>
          <a:xfrm>
            <a:off x="171925" y="3925675"/>
            <a:ext cx="8252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Setelah dilakukan hyperparameter tuning nilai recall menjadi turun 1%  dan nilai precision naik 1%</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261" name="Google Shape;261;p35"/>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 K-Nearest Neighbor</a:t>
            </a:r>
            <a:endParaRPr sz="1600"/>
          </a:p>
        </p:txBody>
      </p:sp>
      <p:sp>
        <p:nvSpPr>
          <p:cNvPr id="262" name="Google Shape;262;p35"/>
          <p:cNvSpPr txBox="1"/>
          <p:nvPr/>
        </p:nvSpPr>
        <p:spPr>
          <a:xfrm>
            <a:off x="659075" y="1207275"/>
            <a:ext cx="825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memiliki cara kerja yang sederhana selain itu algoritma ini cocok digunakan untuk data yang bersifat non-linear. </a:t>
            </a:r>
            <a:endParaRPr b="0" i="0" sz="1400" u="none" cap="none" strike="noStrike">
              <a:solidFill>
                <a:srgbClr val="000000"/>
              </a:solidFill>
              <a:latin typeface="Proxima Nova"/>
              <a:ea typeface="Proxima Nova"/>
              <a:cs typeface="Proxima Nova"/>
              <a:sym typeface="Proxima Nova"/>
            </a:endParaRPr>
          </a:p>
        </p:txBody>
      </p:sp>
      <p:sp>
        <p:nvSpPr>
          <p:cNvPr id="263" name="Google Shape;263;p35"/>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264" name="Google Shape;264;p35"/>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sp>
        <p:nvSpPr>
          <p:cNvPr id="265" name="Google Shape;265;p35"/>
          <p:cNvSpPr txBox="1"/>
          <p:nvPr/>
        </p:nvSpPr>
        <p:spPr>
          <a:xfrm>
            <a:off x="171925" y="3925675"/>
            <a:ext cx="8252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Setelah dilakukan hyperparameter tuning nilai recall meningkat sebesar 4% tetapi terjadi overfitting.</a:t>
            </a:r>
            <a:endParaRPr b="0" i="0" sz="1400" u="none" cap="none" strike="noStrike">
              <a:solidFill>
                <a:srgbClr val="000000"/>
              </a:solidFill>
              <a:latin typeface="Proxima Nova"/>
              <a:ea typeface="Proxima Nova"/>
              <a:cs typeface="Proxima Nova"/>
              <a:sym typeface="Proxima Nova"/>
            </a:endParaRPr>
          </a:p>
        </p:txBody>
      </p:sp>
      <p:pic>
        <p:nvPicPr>
          <p:cNvPr id="266" name="Google Shape;266;p35"/>
          <p:cNvPicPr preferRelativeResize="0"/>
          <p:nvPr/>
        </p:nvPicPr>
        <p:blipFill rotWithShape="1">
          <a:blip r:embed="rId3">
            <a:alphaModFix/>
          </a:blip>
          <a:srcRect b="0" l="0" r="0" t="0"/>
          <a:stretch/>
        </p:blipFill>
        <p:spPr>
          <a:xfrm>
            <a:off x="171925" y="2393425"/>
            <a:ext cx="2656507" cy="1475837"/>
          </a:xfrm>
          <a:prstGeom prst="rect">
            <a:avLst/>
          </a:prstGeom>
          <a:noFill/>
          <a:ln>
            <a:noFill/>
          </a:ln>
        </p:spPr>
      </p:pic>
      <p:pic>
        <p:nvPicPr>
          <p:cNvPr id="267" name="Google Shape;267;p35"/>
          <p:cNvPicPr preferRelativeResize="0"/>
          <p:nvPr/>
        </p:nvPicPr>
        <p:blipFill rotWithShape="1">
          <a:blip r:embed="rId4">
            <a:alphaModFix/>
          </a:blip>
          <a:srcRect b="0" l="0" r="0" t="0"/>
          <a:stretch/>
        </p:blipFill>
        <p:spPr>
          <a:xfrm>
            <a:off x="4323324" y="2393424"/>
            <a:ext cx="3044416" cy="1475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4"/>
          <p:cNvSpPr txBox="1"/>
          <p:nvPr>
            <p:ph type="title"/>
          </p:nvPr>
        </p:nvSpPr>
        <p:spPr>
          <a:xfrm>
            <a:off x="349150" y="856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Goal</a:t>
            </a:r>
            <a:endParaRPr/>
          </a:p>
        </p:txBody>
      </p:sp>
      <p:sp>
        <p:nvSpPr>
          <p:cNvPr id="70" name="Google Shape;70;p4"/>
          <p:cNvSpPr txBox="1"/>
          <p:nvPr>
            <p:ph idx="1" type="body"/>
          </p:nvPr>
        </p:nvSpPr>
        <p:spPr>
          <a:xfrm>
            <a:off x="349150" y="62090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2100">
                <a:solidFill>
                  <a:srgbClr val="1F1F1F"/>
                </a:solidFill>
                <a:highlight>
                  <a:srgbClr val="F8F9FA"/>
                </a:highlight>
                <a:latin typeface="Arial"/>
                <a:ea typeface="Arial"/>
                <a:cs typeface="Arial"/>
                <a:sym typeface="Arial"/>
              </a:rPr>
              <a:t>Buatlah model yang membantu mengklasifikasikan pelanggan berdasarkan kemungkinan mereka untuk menerima tawaran penjualan lewat telepon, sehingga kami dapat membantu klien untuk:</a:t>
            </a:r>
            <a:endParaRPr sz="2100">
              <a:solidFill>
                <a:srgbClr val="1F1F1F"/>
              </a:solidFill>
              <a:highlight>
                <a:srgbClr val="F8F9FA"/>
              </a:highlight>
              <a:latin typeface="Arial"/>
              <a:ea typeface="Arial"/>
              <a:cs typeface="Arial"/>
              <a:sym typeface="Arial"/>
            </a:endParaRPr>
          </a:p>
          <a:p>
            <a:pPr indent="-342900" lvl="0" marL="457200" rtl="0" algn="l">
              <a:lnSpc>
                <a:spcPct val="115000"/>
              </a:lnSpc>
              <a:spcBef>
                <a:spcPts val="0"/>
              </a:spcBef>
              <a:spcAft>
                <a:spcPts val="0"/>
              </a:spcAft>
              <a:buSzPts val="1800"/>
              <a:buAutoNum type="arabicPeriod"/>
            </a:pPr>
            <a:r>
              <a:rPr lang="en" sz="2100">
                <a:solidFill>
                  <a:srgbClr val="1F1F1F"/>
                </a:solidFill>
                <a:highlight>
                  <a:srgbClr val="F8F9FA"/>
                </a:highlight>
                <a:latin typeface="Arial"/>
                <a:ea typeface="Arial"/>
                <a:cs typeface="Arial"/>
                <a:sym typeface="Arial"/>
              </a:rPr>
              <a:t>Meningkatkan tingkat penerimaan penjualan lewat telepon, dan/atau</a:t>
            </a:r>
            <a:endParaRPr sz="2100">
              <a:solidFill>
                <a:srgbClr val="1F1F1F"/>
              </a:solidFill>
              <a:highlight>
                <a:srgbClr val="F8F9FA"/>
              </a:highlight>
              <a:latin typeface="Arial"/>
              <a:ea typeface="Arial"/>
              <a:cs typeface="Arial"/>
              <a:sym typeface="Arial"/>
            </a:endParaRPr>
          </a:p>
          <a:p>
            <a:pPr indent="-342900" lvl="0" marL="457200" rtl="0" algn="l">
              <a:lnSpc>
                <a:spcPct val="115000"/>
              </a:lnSpc>
              <a:spcBef>
                <a:spcPts val="0"/>
              </a:spcBef>
              <a:spcAft>
                <a:spcPts val="0"/>
              </a:spcAft>
              <a:buSzPts val="1800"/>
              <a:buAutoNum type="arabicPeriod"/>
            </a:pPr>
            <a:r>
              <a:rPr lang="en" sz="2100">
                <a:solidFill>
                  <a:srgbClr val="1F1F1F"/>
                </a:solidFill>
                <a:highlight>
                  <a:srgbClr val="F8F9FA"/>
                </a:highlight>
                <a:latin typeface="Arial"/>
                <a:ea typeface="Arial"/>
                <a:cs typeface="Arial"/>
                <a:sym typeface="Arial"/>
              </a:rPr>
              <a:t>Mengurangi biaya penjualan lewat telepon</a:t>
            </a:r>
            <a:endParaRPr/>
          </a:p>
        </p:txBody>
      </p:sp>
      <p:sp>
        <p:nvSpPr>
          <p:cNvPr id="71" name="Google Shape;71;p4"/>
          <p:cNvSpPr txBox="1"/>
          <p:nvPr/>
        </p:nvSpPr>
        <p:spPr>
          <a:xfrm>
            <a:off x="0" y="4781675"/>
            <a:ext cx="6440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Proxima Nova"/>
                <a:ea typeface="Proxima Nova"/>
                <a:cs typeface="Proxima Nova"/>
                <a:sym typeface="Proxima Nova"/>
              </a:rPr>
              <a:t>Take-up rate = # clients signing up for term deposit / # clients contacted via telesales marketing</a:t>
            </a:r>
            <a:endParaRPr b="0" i="0" sz="10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273" name="Google Shape;273;p36"/>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Decision Tree</a:t>
            </a:r>
            <a:endParaRPr sz="1600"/>
          </a:p>
        </p:txBody>
      </p:sp>
      <p:sp>
        <p:nvSpPr>
          <p:cNvPr id="274" name="Google Shape;274;p36"/>
          <p:cNvSpPr txBox="1"/>
          <p:nvPr/>
        </p:nvSpPr>
        <p:spPr>
          <a:xfrm>
            <a:off x="659075" y="1207275"/>
            <a:ext cx="825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robust terhadap data yang memiliki outlier  </a:t>
            </a:r>
            <a:endParaRPr b="0" i="0" sz="1400" u="none" cap="none" strike="noStrike">
              <a:solidFill>
                <a:srgbClr val="000000"/>
              </a:solidFill>
              <a:latin typeface="Proxima Nova"/>
              <a:ea typeface="Proxima Nova"/>
              <a:cs typeface="Proxima Nova"/>
              <a:sym typeface="Proxima Nova"/>
            </a:endParaRPr>
          </a:p>
        </p:txBody>
      </p:sp>
      <p:sp>
        <p:nvSpPr>
          <p:cNvPr id="275" name="Google Shape;275;p36"/>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276" name="Google Shape;276;p36"/>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sp>
        <p:nvSpPr>
          <p:cNvPr id="277" name="Google Shape;277;p36"/>
          <p:cNvSpPr txBox="1"/>
          <p:nvPr/>
        </p:nvSpPr>
        <p:spPr>
          <a:xfrm>
            <a:off x="171925" y="3925675"/>
            <a:ext cx="8252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Setelah dilakukan hyperparameter tuning nilai recall menurun sebesar 18% tetapi tidak terjadi overfitting.</a:t>
            </a:r>
            <a:endParaRPr b="0" i="0" sz="1400" u="none" cap="none" strike="noStrike">
              <a:solidFill>
                <a:srgbClr val="000000"/>
              </a:solidFill>
              <a:latin typeface="Proxima Nova"/>
              <a:ea typeface="Proxima Nova"/>
              <a:cs typeface="Proxima Nova"/>
              <a:sym typeface="Proxima Nova"/>
            </a:endParaRPr>
          </a:p>
        </p:txBody>
      </p:sp>
      <p:pic>
        <p:nvPicPr>
          <p:cNvPr id="278" name="Google Shape;278;p36"/>
          <p:cNvPicPr preferRelativeResize="0"/>
          <p:nvPr/>
        </p:nvPicPr>
        <p:blipFill rotWithShape="1">
          <a:blip r:embed="rId3">
            <a:alphaModFix/>
          </a:blip>
          <a:srcRect b="0" l="0" r="0" t="0"/>
          <a:stretch/>
        </p:blipFill>
        <p:spPr>
          <a:xfrm>
            <a:off x="171925" y="2393425"/>
            <a:ext cx="3205250" cy="1374650"/>
          </a:xfrm>
          <a:prstGeom prst="rect">
            <a:avLst/>
          </a:prstGeom>
          <a:noFill/>
          <a:ln>
            <a:noFill/>
          </a:ln>
        </p:spPr>
      </p:pic>
      <p:pic>
        <p:nvPicPr>
          <p:cNvPr id="279" name="Google Shape;279;p36"/>
          <p:cNvPicPr preferRelativeResize="0"/>
          <p:nvPr/>
        </p:nvPicPr>
        <p:blipFill rotWithShape="1">
          <a:blip r:embed="rId4">
            <a:alphaModFix/>
          </a:blip>
          <a:srcRect b="0" l="0" r="0" t="0"/>
          <a:stretch/>
        </p:blipFill>
        <p:spPr>
          <a:xfrm>
            <a:off x="4299675" y="2393425"/>
            <a:ext cx="2757177" cy="1374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285" name="Google Shape;285;p37"/>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Random Forest </a:t>
            </a:r>
            <a:endParaRPr sz="1600"/>
          </a:p>
        </p:txBody>
      </p:sp>
      <p:sp>
        <p:nvSpPr>
          <p:cNvPr id="286" name="Google Shape;286;p37"/>
          <p:cNvSpPr txBox="1"/>
          <p:nvPr/>
        </p:nvSpPr>
        <p:spPr>
          <a:xfrm>
            <a:off x="659075" y="1207275"/>
            <a:ext cx="825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robust, prediksi model lebih akurat dapat mengurangi variance / mencegah overfitting</a:t>
            </a:r>
            <a:endParaRPr b="0" i="0" sz="1400" u="none" cap="none" strike="noStrike">
              <a:solidFill>
                <a:srgbClr val="000000"/>
              </a:solidFill>
              <a:latin typeface="Proxima Nova"/>
              <a:ea typeface="Proxima Nova"/>
              <a:cs typeface="Proxima Nova"/>
              <a:sym typeface="Proxima Nova"/>
            </a:endParaRPr>
          </a:p>
        </p:txBody>
      </p:sp>
      <p:sp>
        <p:nvSpPr>
          <p:cNvPr id="287" name="Google Shape;287;p37"/>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288" name="Google Shape;288;p37"/>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sp>
        <p:nvSpPr>
          <p:cNvPr id="289" name="Google Shape;289;p37"/>
          <p:cNvSpPr txBox="1"/>
          <p:nvPr/>
        </p:nvSpPr>
        <p:spPr>
          <a:xfrm>
            <a:off x="248125" y="3773275"/>
            <a:ext cx="8252400" cy="1185300"/>
          </a:xfrm>
          <a:prstGeom prst="rect">
            <a:avLst/>
          </a:prstGeom>
          <a:noFill/>
          <a:ln>
            <a:noFill/>
          </a:ln>
        </p:spPr>
        <p:txBody>
          <a:bodyPr anchorCtr="0" anchor="t" bIns="91425" lIns="91425" spcFirstLastPara="1" rIns="91425" wrap="square" tIns="91425">
            <a:spAutoFit/>
          </a:bodyPr>
          <a:lstStyle/>
          <a:p>
            <a:pPr indent="-311150" lvl="0" marL="457200" marR="0" rtl="0" algn="l">
              <a:lnSpc>
                <a:spcPct val="100000"/>
              </a:lnSpc>
              <a:spcBef>
                <a:spcPts val="0"/>
              </a:spcBef>
              <a:spcAft>
                <a:spcPts val="0"/>
              </a:spcAft>
              <a:buClr>
                <a:srgbClr val="000000"/>
              </a:buClr>
              <a:buSzPts val="1300"/>
              <a:buFont typeface="Proxima Nova"/>
              <a:buChar char="●"/>
            </a:pPr>
            <a:r>
              <a:rPr b="0" i="0" lang="en" sz="13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00000"/>
              </a:lnSpc>
              <a:spcBef>
                <a:spcPts val="0"/>
              </a:spcBef>
              <a:spcAft>
                <a:spcPts val="0"/>
              </a:spcAft>
              <a:buClr>
                <a:srgbClr val="000000"/>
              </a:buClr>
              <a:buSzPts val="1300"/>
              <a:buFont typeface="Proxima Nova"/>
              <a:buChar char="●"/>
            </a:pPr>
            <a:r>
              <a:rPr b="0" i="0" lang="en" sz="1300" u="none" cap="none" strike="noStrike">
                <a:solidFill>
                  <a:srgbClr val="000000"/>
                </a:solidFill>
                <a:latin typeface="Proxima Nova"/>
                <a:ea typeface="Proxima Nova"/>
                <a:cs typeface="Proxima Nova"/>
                <a:sym typeface="Proxima Nova"/>
              </a:rPr>
              <a:t>Setelah dilakukan hyperparameter tuning nilai recall menurun sebesar 40% tetapi tidak terjadi overfitting</a:t>
            </a:r>
            <a:endParaRPr b="0" i="0" sz="1300" u="none" cap="none" strike="noStrike">
              <a:solidFill>
                <a:srgbClr val="000000"/>
              </a:solidFill>
              <a:latin typeface="Proxima Nova"/>
              <a:ea typeface="Proxima Nova"/>
              <a:cs typeface="Proxima Nova"/>
              <a:sym typeface="Proxima Nova"/>
            </a:endParaRPr>
          </a:p>
          <a:p>
            <a:pPr indent="-311150" lvl="0" marL="457200" marR="0" rtl="0" algn="l">
              <a:lnSpc>
                <a:spcPct val="100000"/>
              </a:lnSpc>
              <a:spcBef>
                <a:spcPts val="0"/>
              </a:spcBef>
              <a:spcAft>
                <a:spcPts val="0"/>
              </a:spcAft>
              <a:buClr>
                <a:srgbClr val="000000"/>
              </a:buClr>
              <a:buSzPts val="1300"/>
              <a:buFont typeface="Proxima Nova"/>
              <a:buChar char="●"/>
            </a:pPr>
            <a:r>
              <a:rPr b="0" i="0" lang="en" sz="1300" u="none" cap="none" strike="noStrike">
                <a:solidFill>
                  <a:srgbClr val="000000"/>
                </a:solidFill>
                <a:latin typeface="Proxima Nova"/>
                <a:ea typeface="Proxima Nova"/>
                <a:cs typeface="Proxima Nova"/>
                <a:sym typeface="Proxima Nova"/>
              </a:rPr>
              <a:t>Hyperparameter tuning dilakukan untuk mengurangi overfitting: mengurangi max_depth, memperbesar min_samples_split dan min_samples_leaf. Overfitting berkurang, tetapi recall juga berkurang :(</a:t>
            </a:r>
            <a:endParaRPr b="0" i="0" sz="1300" u="none" cap="none" strike="noStrike">
              <a:solidFill>
                <a:srgbClr val="000000"/>
              </a:solidFill>
              <a:latin typeface="Proxima Nova"/>
              <a:ea typeface="Proxima Nova"/>
              <a:cs typeface="Proxima Nova"/>
              <a:sym typeface="Proxima Nova"/>
            </a:endParaRPr>
          </a:p>
        </p:txBody>
      </p:sp>
      <p:pic>
        <p:nvPicPr>
          <p:cNvPr id="290" name="Google Shape;290;p37"/>
          <p:cNvPicPr preferRelativeResize="0"/>
          <p:nvPr/>
        </p:nvPicPr>
        <p:blipFill rotWithShape="1">
          <a:blip r:embed="rId3">
            <a:alphaModFix/>
          </a:blip>
          <a:srcRect b="0" l="0" r="0" t="0"/>
          <a:stretch/>
        </p:blipFill>
        <p:spPr>
          <a:xfrm>
            <a:off x="171925" y="2393425"/>
            <a:ext cx="2863325" cy="1403025"/>
          </a:xfrm>
          <a:prstGeom prst="rect">
            <a:avLst/>
          </a:prstGeom>
          <a:noFill/>
          <a:ln>
            <a:noFill/>
          </a:ln>
        </p:spPr>
      </p:pic>
      <p:pic>
        <p:nvPicPr>
          <p:cNvPr id="291" name="Google Shape;291;p37"/>
          <p:cNvPicPr preferRelativeResize="0"/>
          <p:nvPr/>
        </p:nvPicPr>
        <p:blipFill rotWithShape="1">
          <a:blip r:embed="rId4">
            <a:alphaModFix/>
          </a:blip>
          <a:srcRect b="0" l="0" r="0" t="0"/>
          <a:stretch/>
        </p:blipFill>
        <p:spPr>
          <a:xfrm>
            <a:off x="4316450" y="2393436"/>
            <a:ext cx="3014499" cy="14030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297" name="Google Shape;297;p38"/>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Adaboost</a:t>
            </a:r>
            <a:endParaRPr sz="1600"/>
          </a:p>
        </p:txBody>
      </p:sp>
      <p:sp>
        <p:nvSpPr>
          <p:cNvPr id="298" name="Google Shape;298;p38"/>
          <p:cNvSpPr txBox="1"/>
          <p:nvPr/>
        </p:nvSpPr>
        <p:spPr>
          <a:xfrm>
            <a:off x="659075" y="1207275"/>
            <a:ext cx="825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robust, prediksi model lebih akurat dapat mengurangi bias/ mencegah underfitting</a:t>
            </a:r>
            <a:endParaRPr b="0" i="0" sz="1400" u="none" cap="none" strike="noStrike">
              <a:solidFill>
                <a:srgbClr val="000000"/>
              </a:solidFill>
              <a:latin typeface="Proxima Nova"/>
              <a:ea typeface="Proxima Nova"/>
              <a:cs typeface="Proxima Nova"/>
              <a:sym typeface="Proxima Nova"/>
            </a:endParaRPr>
          </a:p>
        </p:txBody>
      </p:sp>
      <p:sp>
        <p:nvSpPr>
          <p:cNvPr id="299" name="Google Shape;299;p38"/>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300" name="Google Shape;300;p38"/>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sp>
        <p:nvSpPr>
          <p:cNvPr id="301" name="Google Shape;301;p38"/>
          <p:cNvSpPr txBox="1"/>
          <p:nvPr/>
        </p:nvSpPr>
        <p:spPr>
          <a:xfrm>
            <a:off x="171925" y="3925675"/>
            <a:ext cx="8252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Setelah dilakukan hyperparameter tuning nilai recall menurun sebesar 11% tetapi tidak terjadi overfitting.</a:t>
            </a:r>
            <a:endParaRPr b="0" i="0" sz="1400" u="none" cap="none" strike="noStrike">
              <a:solidFill>
                <a:srgbClr val="000000"/>
              </a:solidFill>
              <a:latin typeface="Proxima Nova"/>
              <a:ea typeface="Proxima Nova"/>
              <a:cs typeface="Proxima Nova"/>
              <a:sym typeface="Proxima Nova"/>
            </a:endParaRPr>
          </a:p>
        </p:txBody>
      </p:sp>
      <p:pic>
        <p:nvPicPr>
          <p:cNvPr id="302" name="Google Shape;302;p38"/>
          <p:cNvPicPr preferRelativeResize="0"/>
          <p:nvPr/>
        </p:nvPicPr>
        <p:blipFill rotWithShape="1">
          <a:blip r:embed="rId3">
            <a:alphaModFix/>
          </a:blip>
          <a:srcRect b="0" l="0" r="0" t="0"/>
          <a:stretch/>
        </p:blipFill>
        <p:spPr>
          <a:xfrm>
            <a:off x="171925" y="2393425"/>
            <a:ext cx="3001975" cy="1524075"/>
          </a:xfrm>
          <a:prstGeom prst="rect">
            <a:avLst/>
          </a:prstGeom>
          <a:noFill/>
          <a:ln>
            <a:noFill/>
          </a:ln>
        </p:spPr>
      </p:pic>
      <p:pic>
        <p:nvPicPr>
          <p:cNvPr id="303" name="Google Shape;303;p38"/>
          <p:cNvPicPr preferRelativeResize="0"/>
          <p:nvPr/>
        </p:nvPicPr>
        <p:blipFill rotWithShape="1">
          <a:blip r:embed="rId4">
            <a:alphaModFix/>
          </a:blip>
          <a:srcRect b="0" l="0" r="0" t="0"/>
          <a:stretch/>
        </p:blipFill>
        <p:spPr>
          <a:xfrm>
            <a:off x="4142700" y="2393425"/>
            <a:ext cx="3457443" cy="1524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309" name="Google Shape;309;p39"/>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XGBoost</a:t>
            </a:r>
            <a:endParaRPr sz="1600"/>
          </a:p>
        </p:txBody>
      </p:sp>
      <p:sp>
        <p:nvSpPr>
          <p:cNvPr id="310" name="Google Shape;310;p39"/>
          <p:cNvSpPr txBox="1"/>
          <p:nvPr/>
        </p:nvSpPr>
        <p:spPr>
          <a:xfrm>
            <a:off x="659075" y="1207275"/>
            <a:ext cx="82524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robust, prediksi model lebih akurat dapat mengurangi bias/ mencegah underfitting</a:t>
            </a:r>
            <a:endParaRPr b="0" i="0" sz="1400" u="none" cap="none" strike="noStrike">
              <a:solidFill>
                <a:srgbClr val="000000"/>
              </a:solidFill>
              <a:latin typeface="Proxima Nova"/>
              <a:ea typeface="Proxima Nova"/>
              <a:cs typeface="Proxima Nova"/>
              <a:sym typeface="Proxima Nova"/>
            </a:endParaRPr>
          </a:p>
        </p:txBody>
      </p:sp>
      <p:sp>
        <p:nvSpPr>
          <p:cNvPr id="311" name="Google Shape;311;p39"/>
          <p:cNvSpPr txBox="1"/>
          <p:nvPr>
            <p:ph type="title"/>
          </p:nvPr>
        </p:nvSpPr>
        <p:spPr>
          <a:xfrm>
            <a:off x="123750"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312" name="Google Shape;312;p39"/>
          <p:cNvSpPr txBox="1"/>
          <p:nvPr>
            <p:ph type="title"/>
          </p:nvPr>
        </p:nvSpPr>
        <p:spPr>
          <a:xfrm>
            <a:off x="4230475" y="200732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Setelah Hyperparameter tuning</a:t>
            </a:r>
            <a:endParaRPr sz="1600"/>
          </a:p>
        </p:txBody>
      </p:sp>
      <p:sp>
        <p:nvSpPr>
          <p:cNvPr id="313" name="Google Shape;313;p39"/>
          <p:cNvSpPr txBox="1"/>
          <p:nvPr/>
        </p:nvSpPr>
        <p:spPr>
          <a:xfrm>
            <a:off x="171925" y="3925675"/>
            <a:ext cx="8252400" cy="1046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Setelah dilakukan hyperparameter tuning nilai recall meningkat sebesar 17% dan  tidak terjadi overfitting.</a:t>
            </a:r>
            <a:endParaRPr b="0" i="0" sz="1400" u="none" cap="none" strike="noStrike">
              <a:solidFill>
                <a:srgbClr val="000000"/>
              </a:solidFill>
              <a:latin typeface="Proxima Nova"/>
              <a:ea typeface="Proxima Nova"/>
              <a:cs typeface="Proxima Nova"/>
              <a:sym typeface="Proxima Nova"/>
            </a:endParaRPr>
          </a:p>
        </p:txBody>
      </p:sp>
      <p:pic>
        <p:nvPicPr>
          <p:cNvPr id="314" name="Google Shape;314;p39"/>
          <p:cNvPicPr preferRelativeResize="0"/>
          <p:nvPr/>
        </p:nvPicPr>
        <p:blipFill rotWithShape="1">
          <a:blip r:embed="rId3">
            <a:alphaModFix/>
          </a:blip>
          <a:srcRect b="0" l="0" r="0" t="0"/>
          <a:stretch/>
        </p:blipFill>
        <p:spPr>
          <a:xfrm>
            <a:off x="171925" y="2393423"/>
            <a:ext cx="2987875" cy="1550150"/>
          </a:xfrm>
          <a:prstGeom prst="rect">
            <a:avLst/>
          </a:prstGeom>
          <a:noFill/>
          <a:ln>
            <a:noFill/>
          </a:ln>
        </p:spPr>
      </p:pic>
      <p:pic>
        <p:nvPicPr>
          <p:cNvPr id="315" name="Google Shape;315;p39"/>
          <p:cNvPicPr preferRelativeResize="0"/>
          <p:nvPr/>
        </p:nvPicPr>
        <p:blipFill rotWithShape="1">
          <a:blip r:embed="rId4">
            <a:alphaModFix/>
          </a:blip>
          <a:srcRect b="0" l="0" r="0" t="0"/>
          <a:stretch/>
        </p:blipFill>
        <p:spPr>
          <a:xfrm>
            <a:off x="4067150" y="2425550"/>
            <a:ext cx="3396342" cy="146798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Model Evaluation and Hyperparameter Tuning</a:t>
            </a:r>
            <a:endParaRPr sz="2500"/>
          </a:p>
        </p:txBody>
      </p:sp>
      <p:sp>
        <p:nvSpPr>
          <p:cNvPr id="321" name="Google Shape;321;p40"/>
          <p:cNvSpPr txBox="1"/>
          <p:nvPr>
            <p:ph type="title"/>
          </p:nvPr>
        </p:nvSpPr>
        <p:spPr>
          <a:xfrm>
            <a:off x="123750" y="821175"/>
            <a:ext cx="3499500" cy="386100"/>
          </a:xfrm>
          <a:prstGeom prst="rect">
            <a:avLst/>
          </a:prstGeom>
          <a:noFill/>
          <a:ln>
            <a:noFill/>
          </a:ln>
        </p:spPr>
        <p:txBody>
          <a:bodyPr anchorCtr="0" anchor="t" bIns="91425" lIns="91425" spcFirstLastPara="1" rIns="91425" wrap="square" tIns="91425">
            <a:normAutofit fontScale="90000"/>
          </a:bodyPr>
          <a:lstStyle/>
          <a:p>
            <a:pPr indent="-320040" lvl="0" marL="457200" rtl="0" algn="l">
              <a:lnSpc>
                <a:spcPct val="100000"/>
              </a:lnSpc>
              <a:spcBef>
                <a:spcPts val="0"/>
              </a:spcBef>
              <a:spcAft>
                <a:spcPts val="0"/>
              </a:spcAft>
              <a:buSzPct val="100000"/>
              <a:buChar char="●"/>
            </a:pPr>
            <a:r>
              <a:rPr lang="en" sz="1600"/>
              <a:t>Naive Bayes</a:t>
            </a:r>
            <a:endParaRPr sz="1600"/>
          </a:p>
        </p:txBody>
      </p:sp>
      <p:sp>
        <p:nvSpPr>
          <p:cNvPr id="322" name="Google Shape;322;p40"/>
          <p:cNvSpPr txBox="1"/>
          <p:nvPr/>
        </p:nvSpPr>
        <p:spPr>
          <a:xfrm>
            <a:off x="659075" y="1207275"/>
            <a:ext cx="8252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Algoritma ini digunakan karena memiliki waktu komputasi yang cepat.</a:t>
            </a:r>
            <a:endParaRPr b="0" i="0" sz="1400" u="none" cap="none" strike="noStrike">
              <a:solidFill>
                <a:srgbClr val="000000"/>
              </a:solidFill>
              <a:latin typeface="Proxima Nova"/>
              <a:ea typeface="Proxima Nova"/>
              <a:cs typeface="Proxima Nova"/>
              <a:sym typeface="Proxima Nova"/>
            </a:endParaRPr>
          </a:p>
        </p:txBody>
      </p:sp>
      <p:sp>
        <p:nvSpPr>
          <p:cNvPr id="323" name="Google Shape;323;p40"/>
          <p:cNvSpPr txBox="1"/>
          <p:nvPr>
            <p:ph type="title"/>
          </p:nvPr>
        </p:nvSpPr>
        <p:spPr>
          <a:xfrm>
            <a:off x="171925" y="1720775"/>
            <a:ext cx="3499500" cy="38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08332"/>
              <a:buNone/>
            </a:pPr>
            <a:r>
              <a:rPr lang="en" sz="1600"/>
              <a:t>Hasil Model Evaluation</a:t>
            </a:r>
            <a:endParaRPr sz="1600"/>
          </a:p>
        </p:txBody>
      </p:sp>
      <p:sp>
        <p:nvSpPr>
          <p:cNvPr id="324" name="Google Shape;324;p40"/>
          <p:cNvSpPr txBox="1"/>
          <p:nvPr/>
        </p:nvSpPr>
        <p:spPr>
          <a:xfrm>
            <a:off x="171925" y="3925675"/>
            <a:ext cx="82524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Proxima Nova"/>
              <a:buChar char="●"/>
            </a:pPr>
            <a:r>
              <a:rPr b="0" i="0" lang="en" sz="1400" u="none" cap="none" strike="noStrike">
                <a:solidFill>
                  <a:srgbClr val="000000"/>
                </a:solidFill>
                <a:latin typeface="Proxima Nova"/>
                <a:ea typeface="Proxima Nova"/>
                <a:cs typeface="Proxima Nova"/>
                <a:sym typeface="Proxima Nova"/>
              </a:rPr>
              <a:t>Metrics model : Recall. Karena tujuan dari modeling ini kita ingin mendapatkan rasio prediksi data yang positif dari keseluruhan data yang benar positif</a:t>
            </a:r>
            <a:endParaRPr b="0" i="0" sz="1400" u="none" cap="none" strike="noStrike">
              <a:solidFill>
                <a:srgbClr val="000000"/>
              </a:solidFill>
              <a:latin typeface="Proxima Nova"/>
              <a:ea typeface="Proxima Nova"/>
              <a:cs typeface="Proxima Nova"/>
              <a:sym typeface="Proxima Nova"/>
            </a:endParaRPr>
          </a:p>
        </p:txBody>
      </p:sp>
      <p:pic>
        <p:nvPicPr>
          <p:cNvPr id="325" name="Google Shape;325;p40"/>
          <p:cNvPicPr preferRelativeResize="0"/>
          <p:nvPr/>
        </p:nvPicPr>
        <p:blipFill rotWithShape="1">
          <a:blip r:embed="rId3">
            <a:alphaModFix/>
          </a:blip>
          <a:srcRect b="0" l="0" r="0" t="0"/>
          <a:stretch/>
        </p:blipFill>
        <p:spPr>
          <a:xfrm>
            <a:off x="311700" y="2220175"/>
            <a:ext cx="2886219" cy="1550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311700" y="64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Perbandingan Hasil Akhir Model Evaluation</a:t>
            </a:r>
            <a:endParaRPr sz="2500"/>
          </a:p>
        </p:txBody>
      </p:sp>
      <p:graphicFrame>
        <p:nvGraphicFramePr>
          <p:cNvPr id="331" name="Google Shape;331;p41"/>
          <p:cNvGraphicFramePr/>
          <p:nvPr/>
        </p:nvGraphicFramePr>
        <p:xfrm>
          <a:off x="496525" y="843775"/>
          <a:ext cx="3000000" cy="3000000"/>
        </p:xfrm>
        <a:graphic>
          <a:graphicData uri="http://schemas.openxmlformats.org/drawingml/2006/table">
            <a:tbl>
              <a:tblPr>
                <a:noFill/>
                <a:tableStyleId>{365C9F3E-2376-4686-9915-02F73AA675FF}</a:tableStyleId>
              </a:tblPr>
              <a:tblGrid>
                <a:gridCol w="1925775"/>
                <a:gridCol w="1603425"/>
                <a:gridCol w="1341100"/>
              </a:tblGrid>
              <a:tr h="6095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Algoritma</a:t>
                      </a:r>
                      <a:endParaRPr sz="1400" u="none" cap="none" strike="noStrike"/>
                    </a:p>
                  </a:txBody>
                  <a:tcPr marT="91425" marB="91425" marR="91425" marL="91425">
                    <a:lnB cap="flat" cmpd="sng" w="9525">
                      <a:solidFill>
                        <a:srgbClr val="9E9E9E"/>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Hyperparameter Tuning</a:t>
                      </a:r>
                      <a:endParaRPr sz="1400" u="none" cap="none" strike="noStrike"/>
                    </a:p>
                  </a:txBody>
                  <a:tcPr marT="91425" marB="91425" marR="91425" marL="91425">
                    <a:lnB cap="flat" cmpd="sng" w="9525">
                      <a:solidFill>
                        <a:srgbClr val="9E9E9E"/>
                      </a:solidFill>
                      <a:prstDash val="solid"/>
                      <a:round/>
                      <a:headEnd len="sm" w="sm" type="none"/>
                      <a:tailEnd len="sm" w="sm" type="none"/>
                    </a:lnB>
                    <a:solidFill>
                      <a:schemeClr val="accent6"/>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Score Recall</a:t>
                      </a:r>
                      <a:endParaRPr sz="1400" u="none" cap="none" strike="noStrike"/>
                    </a:p>
                  </a:txBody>
                  <a:tcPr marT="91425" marB="91425" marR="91425" marL="91425">
                    <a:lnB cap="flat" cmpd="sng" w="9525">
                      <a:solidFill>
                        <a:srgbClr val="9E9E9E"/>
                      </a:solidFill>
                      <a:prstDash val="solid"/>
                      <a:round/>
                      <a:headEnd len="sm" w="sm" type="none"/>
                      <a:tailEnd len="sm" w="sm" type="none"/>
                    </a:lnB>
                    <a:solidFill>
                      <a:schemeClr val="accent6"/>
                    </a:solidFill>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XGBoost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74%</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K-Nearest Neighbor</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Yes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73%</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Decision Tree</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Random Forest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71%</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Adaboost</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48%</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Naive Bayes</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37%</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965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Logistic Regression</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No</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32%</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2" name="Google Shape;332;p41"/>
          <p:cNvSpPr txBox="1"/>
          <p:nvPr/>
        </p:nvSpPr>
        <p:spPr>
          <a:xfrm>
            <a:off x="7044350" y="1131850"/>
            <a:ext cx="18960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Akan dilakukan evaluasi lebih lanjut untuk XGBoost, Decision Tree dan Random Forest</a:t>
            </a:r>
            <a:endParaRPr b="0" i="0" sz="1400" u="none" cap="none" strike="noStrike">
              <a:solidFill>
                <a:srgbClr val="000000"/>
              </a:solidFill>
              <a:latin typeface="Proxima Nova"/>
              <a:ea typeface="Proxima Nova"/>
              <a:cs typeface="Proxima Nova"/>
              <a:sym typeface="Proxima Nova"/>
            </a:endParaRPr>
          </a:p>
        </p:txBody>
      </p:sp>
      <p:sp>
        <p:nvSpPr>
          <p:cNvPr id="333" name="Google Shape;333;p41"/>
          <p:cNvSpPr txBox="1"/>
          <p:nvPr>
            <p:ph type="title"/>
          </p:nvPr>
        </p:nvSpPr>
        <p:spPr>
          <a:xfrm>
            <a:off x="5644500" y="4756975"/>
            <a:ext cx="3499500" cy="3861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990"/>
              <a:buNone/>
            </a:pPr>
            <a:r>
              <a:rPr lang="en" sz="1240" u="sng">
                <a:solidFill>
                  <a:schemeClr val="accent6"/>
                </a:solidFill>
                <a:hlinkClick r:id="rId3">
                  <a:extLst>
                    <a:ext uri="{A12FA001-AC4F-418D-AE19-62706E023703}">
                      <ahyp:hlinkClr val="tx"/>
                    </a:ext>
                  </a:extLst>
                </a:hlinkClick>
              </a:rPr>
              <a:t>Link Modeling and Evaluation</a:t>
            </a:r>
            <a:endParaRPr sz="1240">
              <a:solidFill>
                <a:schemeClr val="accent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2"/>
          <p:cNvSpPr txBox="1"/>
          <p:nvPr>
            <p:ph type="title"/>
          </p:nvPr>
        </p:nvSpPr>
        <p:spPr>
          <a:xfrm>
            <a:off x="311700" y="13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Interpretasi Model - Decision Tree (SHAP) (1 / 2)</a:t>
            </a:r>
            <a:endParaRPr sz="2500"/>
          </a:p>
        </p:txBody>
      </p:sp>
      <p:pic>
        <p:nvPicPr>
          <p:cNvPr id="339" name="Google Shape;339;p42"/>
          <p:cNvPicPr preferRelativeResize="0"/>
          <p:nvPr/>
        </p:nvPicPr>
        <p:blipFill rotWithShape="1">
          <a:blip r:embed="rId3">
            <a:alphaModFix/>
          </a:blip>
          <a:srcRect b="0" l="0" r="0" t="0"/>
          <a:stretch/>
        </p:blipFill>
        <p:spPr>
          <a:xfrm>
            <a:off x="398375" y="928250"/>
            <a:ext cx="3875949" cy="3723250"/>
          </a:xfrm>
          <a:prstGeom prst="rect">
            <a:avLst/>
          </a:prstGeom>
          <a:noFill/>
          <a:ln>
            <a:noFill/>
          </a:ln>
        </p:spPr>
      </p:pic>
      <p:sp>
        <p:nvSpPr>
          <p:cNvPr id="340" name="Google Shape;340;p42"/>
          <p:cNvSpPr txBox="1"/>
          <p:nvPr>
            <p:ph idx="1" type="body"/>
          </p:nvPr>
        </p:nvSpPr>
        <p:spPr>
          <a:xfrm>
            <a:off x="4572000" y="1227925"/>
            <a:ext cx="4194300" cy="2940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1. campaign_norm semakin kecil, semakin mungkin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2. age_norm berpengaruh, namun titik merah berkumpul di dua sudut</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3. Balance_norm memiliki pengaruh terhadap model, namun titik merah tersebar cukup merata. Bisa dilihat di ujung kiri semuanya biru, indikasi balance rendah maka tidak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4. Housing, titik merah terpusat di sisi kiri. Jika memiliki housing loan, tidak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5. Poutcome_success, titik merah terpusat di kanan. Jika pernah take up campaign program sebelumnya, kemungkinan akan take up lagi</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6. Is_married, titik merah berpusat di kiri. Relasi negatif dengan target. Orang yang single lebih mungkin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7. Education, titik merah berpusat di kanan. Orang dengan tingkat edukasi lebih tinggi, lebih mungkin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8. Fitur-fitur lain tidak menunjukan sebaran yang konklusif</a:t>
            </a:r>
            <a:endParaRPr sz="1100">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idx="1" type="body"/>
          </p:nvPr>
        </p:nvSpPr>
        <p:spPr>
          <a:xfrm>
            <a:off x="311700" y="2055350"/>
            <a:ext cx="8454600" cy="2940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1. age_norm mempengaruhi target secara positif (warna merah). Jika dilihat summary_plot, sebenarnya titik merah berkumpul di kedua ujung, sejalan dengan hasil EDA sebelumnya di mana student dan retired memiliki kecenderungan lebih tinggi untuk subscribe.</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2. Campaign_norm. Semakin tinggi jumlah campaign yang diberikan, semakin tidak mungkin orang tersebut subscribe. Aplikasi bisnis: agent tidak perlu menghabiskan effort untuk menghubungi orang berulang kali dalam 1 campaign, kemungkinan mereka memang tidak tertarik.</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3. balance_norm mempengaruhi target secara negatif. Namun demikian interpretasi fitur ini sebaiknya tidak terlalu dipertimbangkan, karena warna merah tersebar (tidak mengumpul di salah satu sisi). Hal ini mungkin terjadi akibat banyaknya nilai balance yang sangat tinggi</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4. housing (1 untuk memiliki house loan, 0 sebaliknya), housing = 1 mempengaruhi target secara negatif. Hal ini menunjukkan orang yang memiliki house loan cenderung tidak subscribe, kemungkinan karena mereka lebih fokus menggunakan uang untuk melunasi house loan</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5. poutcome_success 0 mempengaruhi target secara negatif. Hal ini menunjukkan bahwa orang yang pernah mengambil tawaran sebelumnya, memiliki kemungkinan lebih besar untuk subscribe. Aplikasi bisnis: keep track terhadap taker dari program-program sebelumnya, karena mereka mungkin akan take up lagi. Namun demikian fitur ini sebaiknya digunakan dengan precaution, mengingat value 1 (yes) hanya cover 3% dari data sample</a:t>
            </a:r>
            <a:endParaRPr sz="1100"/>
          </a:p>
        </p:txBody>
      </p:sp>
      <p:pic>
        <p:nvPicPr>
          <p:cNvPr id="346" name="Google Shape;346;p43"/>
          <p:cNvPicPr preferRelativeResize="0"/>
          <p:nvPr/>
        </p:nvPicPr>
        <p:blipFill rotWithShape="1">
          <a:blip r:embed="rId3">
            <a:alphaModFix/>
          </a:blip>
          <a:srcRect b="0" l="0" r="0" t="0"/>
          <a:stretch/>
        </p:blipFill>
        <p:spPr>
          <a:xfrm>
            <a:off x="659625" y="780850"/>
            <a:ext cx="7758749" cy="1303225"/>
          </a:xfrm>
          <a:prstGeom prst="rect">
            <a:avLst/>
          </a:prstGeom>
          <a:noFill/>
          <a:ln>
            <a:noFill/>
          </a:ln>
        </p:spPr>
      </p:pic>
      <p:sp>
        <p:nvSpPr>
          <p:cNvPr id="347" name="Google Shape;347;p43"/>
          <p:cNvSpPr txBox="1"/>
          <p:nvPr>
            <p:ph type="title"/>
          </p:nvPr>
        </p:nvSpPr>
        <p:spPr>
          <a:xfrm>
            <a:off x="311700" y="13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500"/>
              <a:t>Interpretasi Model - Decision Tree (SHAP) (2 / 2)</a:t>
            </a:r>
            <a:endParaRPr sz="2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44"/>
          <p:cNvPicPr preferRelativeResize="0"/>
          <p:nvPr/>
        </p:nvPicPr>
        <p:blipFill rotWithShape="1">
          <a:blip r:embed="rId3">
            <a:alphaModFix/>
          </a:blip>
          <a:srcRect b="0" l="0" r="0" t="0"/>
          <a:stretch/>
        </p:blipFill>
        <p:spPr>
          <a:xfrm>
            <a:off x="187000" y="1432900"/>
            <a:ext cx="4183750" cy="3025199"/>
          </a:xfrm>
          <a:prstGeom prst="rect">
            <a:avLst/>
          </a:prstGeom>
          <a:noFill/>
          <a:ln>
            <a:noFill/>
          </a:ln>
        </p:spPr>
      </p:pic>
      <p:pic>
        <p:nvPicPr>
          <p:cNvPr id="353" name="Google Shape;353;p44"/>
          <p:cNvPicPr preferRelativeResize="0"/>
          <p:nvPr/>
        </p:nvPicPr>
        <p:blipFill rotWithShape="1">
          <a:blip r:embed="rId4">
            <a:alphaModFix/>
          </a:blip>
          <a:srcRect b="0" l="0" r="0" t="0"/>
          <a:stretch/>
        </p:blipFill>
        <p:spPr>
          <a:xfrm>
            <a:off x="4572000" y="1432900"/>
            <a:ext cx="4270658" cy="3059775"/>
          </a:xfrm>
          <a:prstGeom prst="rect">
            <a:avLst/>
          </a:prstGeom>
          <a:noFill/>
          <a:ln>
            <a:noFill/>
          </a:ln>
        </p:spPr>
      </p:pic>
      <p:sp>
        <p:nvSpPr>
          <p:cNvPr id="354" name="Google Shape;354;p44"/>
          <p:cNvSpPr txBox="1"/>
          <p:nvPr>
            <p:ph type="title"/>
          </p:nvPr>
        </p:nvSpPr>
        <p:spPr>
          <a:xfrm>
            <a:off x="311700" y="13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100"/>
              <a:t>Interpretasi Model - XGBoost (Feature Importance) (1 / 2)</a:t>
            </a:r>
            <a:endParaRPr sz="2100"/>
          </a:p>
        </p:txBody>
      </p:sp>
      <p:sp>
        <p:nvSpPr>
          <p:cNvPr id="355" name="Google Shape;355;p44"/>
          <p:cNvSpPr txBox="1"/>
          <p:nvPr/>
        </p:nvSpPr>
        <p:spPr>
          <a:xfrm>
            <a:off x="1039875" y="1009450"/>
            <a:ext cx="26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Before Hyperparameter Tuning</a:t>
            </a:r>
            <a:endParaRPr b="0" i="0" sz="1400" u="none" cap="none" strike="noStrike">
              <a:solidFill>
                <a:srgbClr val="000000"/>
              </a:solidFill>
              <a:latin typeface="Proxima Nova"/>
              <a:ea typeface="Proxima Nova"/>
              <a:cs typeface="Proxima Nova"/>
              <a:sym typeface="Proxima Nova"/>
            </a:endParaRPr>
          </a:p>
        </p:txBody>
      </p:sp>
      <p:sp>
        <p:nvSpPr>
          <p:cNvPr id="356" name="Google Shape;356;p44"/>
          <p:cNvSpPr txBox="1"/>
          <p:nvPr/>
        </p:nvSpPr>
        <p:spPr>
          <a:xfrm>
            <a:off x="5631350" y="1009450"/>
            <a:ext cx="26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After Hyperparameter Tuning</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311700" y="13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100"/>
              <a:t>Interpretasi Model - XGBoost (Feature Importance) (2 / 2)</a:t>
            </a:r>
            <a:endParaRPr sz="2100"/>
          </a:p>
        </p:txBody>
      </p:sp>
      <p:pic>
        <p:nvPicPr>
          <p:cNvPr id="362" name="Google Shape;362;p45"/>
          <p:cNvPicPr preferRelativeResize="0"/>
          <p:nvPr/>
        </p:nvPicPr>
        <p:blipFill rotWithShape="1">
          <a:blip r:embed="rId3">
            <a:alphaModFix/>
          </a:blip>
          <a:srcRect b="0" l="0" r="0" t="0"/>
          <a:stretch/>
        </p:blipFill>
        <p:spPr>
          <a:xfrm>
            <a:off x="311700" y="1511175"/>
            <a:ext cx="4270658" cy="3059775"/>
          </a:xfrm>
          <a:prstGeom prst="rect">
            <a:avLst/>
          </a:prstGeom>
          <a:noFill/>
          <a:ln>
            <a:noFill/>
          </a:ln>
        </p:spPr>
      </p:pic>
      <p:sp>
        <p:nvSpPr>
          <p:cNvPr id="363" name="Google Shape;363;p45"/>
          <p:cNvSpPr txBox="1"/>
          <p:nvPr/>
        </p:nvSpPr>
        <p:spPr>
          <a:xfrm>
            <a:off x="1371050" y="1087725"/>
            <a:ext cx="26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After Hyperparameter Tuning</a:t>
            </a:r>
            <a:endParaRPr b="0" i="0" sz="1400" u="none" cap="none" strike="noStrike">
              <a:solidFill>
                <a:srgbClr val="000000"/>
              </a:solidFill>
              <a:latin typeface="Proxima Nova"/>
              <a:ea typeface="Proxima Nova"/>
              <a:cs typeface="Proxima Nova"/>
              <a:sym typeface="Proxima Nova"/>
            </a:endParaRPr>
          </a:p>
        </p:txBody>
      </p:sp>
      <p:sp>
        <p:nvSpPr>
          <p:cNvPr id="364" name="Google Shape;364;p45"/>
          <p:cNvSpPr txBox="1"/>
          <p:nvPr>
            <p:ph idx="1" type="body"/>
          </p:nvPr>
        </p:nvSpPr>
        <p:spPr>
          <a:xfrm>
            <a:off x="4572000" y="1456525"/>
            <a:ext cx="4194300" cy="2940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Setelah Hyperparameter Tuning, XGBoost memberikan nilai recall yang lebih tinggi (dari 0.57 ke 0.74). Model hasil tuning memiliki slight overfitting.</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Jika kita lihat chart Feature Importance XGBoost before dan after Hyperparameter Tuning:</a:t>
            </a:r>
            <a:endParaRPr sz="1100">
              <a:solidFill>
                <a:srgbClr val="000000"/>
              </a:solidFill>
              <a:latin typeface="Arial"/>
              <a:ea typeface="Arial"/>
              <a:cs typeface="Arial"/>
              <a:sym typeface="Arial"/>
            </a:endParaRPr>
          </a:p>
          <a:p>
            <a:pPr indent="-298450" lvl="0" marL="457200" rtl="0" algn="l">
              <a:lnSpc>
                <a:spcPct val="9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Sebelum tuning terdapat beberapa fitur yang memiliki pengaruh terhadap model</a:t>
            </a:r>
            <a:endParaRPr sz="1100">
              <a:solidFill>
                <a:srgbClr val="000000"/>
              </a:solidFill>
              <a:latin typeface="Arial"/>
              <a:ea typeface="Arial"/>
              <a:cs typeface="Arial"/>
              <a:sym typeface="Arial"/>
            </a:endParaRPr>
          </a:p>
          <a:p>
            <a:pPr indent="-298450" lvl="0" marL="457200" rtl="0" algn="l">
              <a:lnSpc>
                <a:spcPct val="95000"/>
              </a:lnSpc>
              <a:spcBef>
                <a:spcPts val="0"/>
              </a:spcBef>
              <a:spcAft>
                <a:spcPts val="0"/>
              </a:spcAft>
              <a:buClr>
                <a:srgbClr val="000000"/>
              </a:buClr>
              <a:buSzPts val="1100"/>
              <a:buFont typeface="Arial"/>
              <a:buAutoNum type="arabicPeriod"/>
            </a:pPr>
            <a:r>
              <a:rPr lang="en" sz="1100">
                <a:solidFill>
                  <a:srgbClr val="000000"/>
                </a:solidFill>
                <a:latin typeface="Arial"/>
                <a:ea typeface="Arial"/>
                <a:cs typeface="Arial"/>
                <a:sym typeface="Arial"/>
              </a:rPr>
              <a:t>Setelah tuning, poutcome_success menjadi fitur yang paling dominan</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1800"/>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1800"/>
              <a:buNone/>
            </a:pPr>
            <a:r>
              <a:rPr lang="en" sz="1100">
                <a:solidFill>
                  <a:srgbClr val="000000"/>
                </a:solidFill>
                <a:latin typeface="Arial"/>
                <a:ea typeface="Arial"/>
                <a:cs typeface="Arial"/>
                <a:sym typeface="Arial"/>
              </a:rPr>
              <a:t>Dari hasil pengamatan ini, XGBoost dengan Hyperparameter tuning mungkin memberikan nilai recall paling baik dibanding model lainnya. Namun model ini bertumpu hanya pada 1 fitur, poutcome_success, yang sebelum dilakukan oversampling, value ‘yes’ nya hanya mengcover ~3% data sample.</a:t>
            </a:r>
            <a:endParaRPr sz="11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199375" y="2803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Objectives</a:t>
            </a:r>
            <a:endParaRPr/>
          </a:p>
        </p:txBody>
      </p:sp>
      <p:sp>
        <p:nvSpPr>
          <p:cNvPr id="77" name="Google Shape;77;p5"/>
          <p:cNvSpPr txBox="1"/>
          <p:nvPr>
            <p:ph idx="1" type="body"/>
          </p:nvPr>
        </p:nvSpPr>
        <p:spPr>
          <a:xfrm>
            <a:off x="244300" y="9802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AutoNum type="arabicPeriod"/>
            </a:pPr>
            <a:r>
              <a:rPr lang="en" sz="1700">
                <a:solidFill>
                  <a:srgbClr val="1F1F1F"/>
                </a:solidFill>
                <a:highlight>
                  <a:srgbClr val="F8F9FA"/>
                </a:highlight>
                <a:latin typeface="Arial"/>
                <a:ea typeface="Arial"/>
                <a:cs typeface="Arial"/>
                <a:sym typeface="Arial"/>
              </a:rPr>
              <a:t>Cari tahu karakteristik dan faktor lain dari nasabah yang akan tertarik dan mendaftar pada produk deposito berjangka yang ditawarkan</a:t>
            </a:r>
            <a:endParaRPr sz="1700">
              <a:solidFill>
                <a:srgbClr val="1F1F1F"/>
              </a:solidFill>
              <a:highlight>
                <a:srgbClr val="F8F9FA"/>
              </a:highlight>
              <a:latin typeface="Arial"/>
              <a:ea typeface="Arial"/>
              <a:cs typeface="Arial"/>
              <a:sym typeface="Arial"/>
            </a:endParaRPr>
          </a:p>
          <a:p>
            <a:pPr indent="-336550" lvl="0" marL="457200" rtl="0" algn="l">
              <a:lnSpc>
                <a:spcPct val="115000"/>
              </a:lnSpc>
              <a:spcBef>
                <a:spcPts val="0"/>
              </a:spcBef>
              <a:spcAft>
                <a:spcPts val="0"/>
              </a:spcAft>
              <a:buSzPts val="1700"/>
              <a:buAutoNum type="arabicPeriod"/>
            </a:pPr>
            <a:r>
              <a:rPr lang="en" sz="1700">
                <a:solidFill>
                  <a:srgbClr val="1F1F1F"/>
                </a:solidFill>
                <a:highlight>
                  <a:srgbClr val="F8F9FA"/>
                </a:highlight>
                <a:latin typeface="Arial"/>
                <a:ea typeface="Arial"/>
                <a:cs typeface="Arial"/>
                <a:sym typeface="Arial"/>
              </a:rPr>
              <a:t>Bangun model pembelajaran mesin yang dapat memprediksi calon nasabah yang akan ditawarkan kampanye penjualan melalui telepon</a:t>
            </a:r>
            <a:endParaRPr sz="1700">
              <a:solidFill>
                <a:srgbClr val="1F1F1F"/>
              </a:solidFill>
              <a:highlight>
                <a:srgbClr val="F8F9FA"/>
              </a:highlight>
              <a:latin typeface="Arial"/>
              <a:ea typeface="Arial"/>
              <a:cs typeface="Arial"/>
              <a:sym typeface="Arial"/>
            </a:endParaRPr>
          </a:p>
          <a:p>
            <a:pPr indent="-336550" lvl="0" marL="457200" marR="38100" rtl="0" algn="l">
              <a:lnSpc>
                <a:spcPct val="128571"/>
              </a:lnSpc>
              <a:spcBef>
                <a:spcPts val="0"/>
              </a:spcBef>
              <a:spcAft>
                <a:spcPts val="0"/>
              </a:spcAft>
              <a:buSzPts val="1700"/>
              <a:buAutoNum type="arabicPeriod"/>
            </a:pPr>
            <a:r>
              <a:rPr lang="en" sz="1700">
                <a:solidFill>
                  <a:srgbClr val="1F1F1F"/>
                </a:solidFill>
                <a:highlight>
                  <a:srgbClr val="F8F9FA"/>
                </a:highlight>
                <a:latin typeface="Arial"/>
                <a:ea typeface="Arial"/>
                <a:cs typeface="Arial"/>
                <a:sym typeface="Arial"/>
              </a:rPr>
              <a:t>Berikan rekomendasi kepada tim pemasaran untuk meningkatkan efektivitas kampanye bagi calon nasabah deposito berjangka</a:t>
            </a:r>
            <a:endParaRPr sz="1700"/>
          </a:p>
          <a:p>
            <a:pPr indent="0" lvl="0" marL="0" rtl="0" algn="l">
              <a:lnSpc>
                <a:spcPct val="115000"/>
              </a:lnSpc>
              <a:spcBef>
                <a:spcPts val="0"/>
              </a:spcBef>
              <a:spcAft>
                <a:spcPts val="0"/>
              </a:spcAft>
              <a:buSzPts val="1800"/>
              <a:buNone/>
            </a:pPr>
            <a:r>
              <a:t/>
            </a:r>
            <a:endParaRPr sz="1700"/>
          </a:p>
        </p:txBody>
      </p:sp>
      <p:sp>
        <p:nvSpPr>
          <p:cNvPr id="78" name="Google Shape;78;p5"/>
          <p:cNvSpPr txBox="1"/>
          <p:nvPr>
            <p:ph type="title"/>
          </p:nvPr>
        </p:nvSpPr>
        <p:spPr>
          <a:xfrm>
            <a:off x="244300" y="31477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Business Metrics</a:t>
            </a:r>
            <a:endParaRPr/>
          </a:p>
        </p:txBody>
      </p:sp>
      <p:sp>
        <p:nvSpPr>
          <p:cNvPr id="79" name="Google Shape;79;p5"/>
          <p:cNvSpPr txBox="1"/>
          <p:nvPr>
            <p:ph idx="1" type="body"/>
          </p:nvPr>
        </p:nvSpPr>
        <p:spPr>
          <a:xfrm>
            <a:off x="244300" y="385522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Take up rate ( Tingkat Penerimaan )</a:t>
            </a:r>
            <a:endParaRPr/>
          </a:p>
          <a:p>
            <a:pPr indent="0" lvl="0" marL="0" rtl="0" algn="l">
              <a:lnSpc>
                <a:spcPct val="115000"/>
              </a:lnSpc>
              <a:spcBef>
                <a:spcPts val="1200"/>
              </a:spcBef>
              <a:spcAft>
                <a:spcPts val="1200"/>
              </a:spcAft>
              <a:buSzPts val="1800"/>
              <a:buNone/>
            </a:pPr>
            <a:r>
              <a:rPr lang="en"/>
              <a:t>Telesales cost ( Biaya Penjualan Tele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type="title"/>
          </p:nvPr>
        </p:nvSpPr>
        <p:spPr>
          <a:xfrm>
            <a:off x="311700" y="1319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100"/>
              <a:t>Interpretasi Model - Random Forest (Feature Importance)</a:t>
            </a:r>
            <a:endParaRPr sz="2100"/>
          </a:p>
        </p:txBody>
      </p:sp>
      <p:sp>
        <p:nvSpPr>
          <p:cNvPr id="370" name="Google Shape;370;p46"/>
          <p:cNvSpPr txBox="1"/>
          <p:nvPr/>
        </p:nvSpPr>
        <p:spPr>
          <a:xfrm>
            <a:off x="1371050" y="1087725"/>
            <a:ext cx="2683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Before Hyperparameter Tuning</a:t>
            </a:r>
            <a:endParaRPr b="0" i="0" sz="1400" u="none" cap="none" strike="noStrike">
              <a:solidFill>
                <a:srgbClr val="000000"/>
              </a:solidFill>
              <a:latin typeface="Proxima Nova"/>
              <a:ea typeface="Proxima Nova"/>
              <a:cs typeface="Proxima Nova"/>
              <a:sym typeface="Proxima Nova"/>
            </a:endParaRPr>
          </a:p>
        </p:txBody>
      </p:sp>
      <p:sp>
        <p:nvSpPr>
          <p:cNvPr id="371" name="Google Shape;371;p46"/>
          <p:cNvSpPr txBox="1"/>
          <p:nvPr>
            <p:ph idx="1" type="body"/>
          </p:nvPr>
        </p:nvSpPr>
        <p:spPr>
          <a:xfrm>
            <a:off x="4572000" y="1456525"/>
            <a:ext cx="4194300" cy="2940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Model Random Forest yang dipilih adalah yang belum mengalami Hyperparameter Tuning. Karena setelah dilakukan tuning, overfitting berkurang, namun nilai recall juga turun.</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Jika kita lihat chart Feature Importance Random Forest before Hyperparameter Tuning, top 5 fitur dengan pengaruh paling besar: balance_norm, age_norm, campaign_norm, poutcome_success, housing.</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t/>
            </a:r>
            <a:endParaRPr sz="1100">
              <a:solidFill>
                <a:srgbClr val="000000"/>
              </a:solidFill>
              <a:latin typeface="Arial"/>
              <a:ea typeface="Arial"/>
              <a:cs typeface="Arial"/>
              <a:sym typeface="Arial"/>
            </a:endParaRPr>
          </a:p>
          <a:p>
            <a:pPr indent="0" lvl="0" marL="0" rtl="0" algn="l">
              <a:lnSpc>
                <a:spcPct val="95000"/>
              </a:lnSpc>
              <a:spcBef>
                <a:spcPts val="0"/>
              </a:spcBef>
              <a:spcAft>
                <a:spcPts val="0"/>
              </a:spcAft>
              <a:buSzPts val="935"/>
              <a:buNone/>
            </a:pPr>
            <a:r>
              <a:rPr lang="en" sz="1100">
                <a:solidFill>
                  <a:srgbClr val="000000"/>
                </a:solidFill>
                <a:latin typeface="Arial"/>
                <a:ea typeface="Arial"/>
                <a:cs typeface="Arial"/>
                <a:sym typeface="Arial"/>
              </a:rPr>
              <a:t>Karena sama-sama tree classifier, interpretasi interaksi masing-masing fitur dengan target dapat mengikuti interpretasi pada decision tree. Top 5 fitur yang berperan penting terhadap target bersifat masuk akal.</a:t>
            </a:r>
            <a:endParaRPr sz="1100">
              <a:solidFill>
                <a:srgbClr val="000000"/>
              </a:solidFill>
              <a:latin typeface="Arial"/>
              <a:ea typeface="Arial"/>
              <a:cs typeface="Arial"/>
              <a:sym typeface="Arial"/>
            </a:endParaRPr>
          </a:p>
        </p:txBody>
      </p:sp>
      <p:pic>
        <p:nvPicPr>
          <p:cNvPr id="372" name="Google Shape;372;p46"/>
          <p:cNvPicPr preferRelativeResize="0"/>
          <p:nvPr/>
        </p:nvPicPr>
        <p:blipFill rotWithShape="1">
          <a:blip r:embed="rId3">
            <a:alphaModFix/>
          </a:blip>
          <a:srcRect b="0" l="0" r="0" t="0"/>
          <a:stretch/>
        </p:blipFill>
        <p:spPr>
          <a:xfrm>
            <a:off x="163575" y="1550875"/>
            <a:ext cx="4267200" cy="3044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7"/>
          <p:cNvSpPr txBox="1"/>
          <p:nvPr/>
        </p:nvSpPr>
        <p:spPr>
          <a:xfrm>
            <a:off x="1446000" y="1709850"/>
            <a:ext cx="6252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0">
                <a:solidFill>
                  <a:schemeClr val="dk2"/>
                </a:solidFill>
                <a:latin typeface="Proxima Nova"/>
                <a:ea typeface="Proxima Nova"/>
                <a:cs typeface="Proxima Nova"/>
                <a:sym typeface="Proxima Nova"/>
              </a:rPr>
              <a:t>Thank You</a:t>
            </a:r>
            <a:endParaRPr sz="10000">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228540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n" sz="3500"/>
              <a:t>Stage 01</a:t>
            </a:r>
            <a:endParaRPr sz="3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ph type="title"/>
          </p:nvPr>
        </p:nvSpPr>
        <p:spPr>
          <a:xfrm>
            <a:off x="311700" y="2926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Feature List</a:t>
            </a:r>
            <a:endParaRPr/>
          </a:p>
        </p:txBody>
      </p:sp>
      <p:sp>
        <p:nvSpPr>
          <p:cNvPr id="90" name="Google Shape;90;p7"/>
          <p:cNvSpPr txBox="1"/>
          <p:nvPr>
            <p:ph idx="1" type="body"/>
          </p:nvPr>
        </p:nvSpPr>
        <p:spPr>
          <a:xfrm>
            <a:off x="311700" y="4606800"/>
            <a:ext cx="8520600" cy="38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000"/>
              <a:t>https://www.kaggle.com/datasets/prakharrathi25/banking-dataset-marketing-targets</a:t>
            </a:r>
            <a:endParaRPr sz="1000"/>
          </a:p>
        </p:txBody>
      </p:sp>
      <p:pic>
        <p:nvPicPr>
          <p:cNvPr id="91" name="Google Shape;91;p7"/>
          <p:cNvPicPr preferRelativeResize="0"/>
          <p:nvPr/>
        </p:nvPicPr>
        <p:blipFill rotWithShape="1">
          <a:blip r:embed="rId3">
            <a:alphaModFix/>
          </a:blip>
          <a:srcRect b="0" l="0" r="0" t="19315"/>
          <a:stretch/>
        </p:blipFill>
        <p:spPr>
          <a:xfrm>
            <a:off x="1051058" y="1017725"/>
            <a:ext cx="7041880" cy="347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Descriptive Statistics (1 / 3)</a:t>
            </a:r>
            <a:endParaRPr/>
          </a:p>
        </p:txBody>
      </p:sp>
      <p:sp>
        <p:nvSpPr>
          <p:cNvPr id="97" name="Google Shape;9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275"/>
              <a:buNone/>
            </a:pPr>
            <a:r>
              <a:rPr b="1" lang="en" sz="1200">
                <a:solidFill>
                  <a:srgbClr val="000000"/>
                </a:solidFill>
                <a:latin typeface="Roboto"/>
                <a:ea typeface="Roboto"/>
                <a:cs typeface="Roboto"/>
                <a:sym typeface="Roboto"/>
              </a:rPr>
              <a:t>A. Apakah ada kolom dengan tipe data kurang sesuai, atau nama kolom dan isinya kurang sesuai?</a:t>
            </a:r>
            <a:endParaRPr b="1"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Dari semua informasi di atas, terlihat bahwa data tersebut memiliki 17 feature/ kolom. Tipe data untuk masing-masing kolom sudah sesuai. Antara nama kolom dengan isinya juga sudah sesuai.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b="1" lang="en" sz="1200">
                <a:solidFill>
                  <a:srgbClr val="000000"/>
                </a:solidFill>
                <a:latin typeface="Roboto"/>
                <a:ea typeface="Roboto"/>
                <a:cs typeface="Roboto"/>
                <a:sym typeface="Roboto"/>
              </a:rPr>
              <a:t>B. Apakah ada kolom yang memiliki nilai kosong? Jika ada, apa saja?</a:t>
            </a:r>
            <a:endParaRPr b="1"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Dari 17 kolom tidak ada satupun yang memiliki nilai kosong, sehingga tidak perlu ada preprocessing untuk missing values.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t/>
            </a:r>
            <a:endParaRPr sz="1200">
              <a:solidFill>
                <a:srgbClr val="000000"/>
              </a:solidFill>
              <a:latin typeface="Roboto"/>
              <a:ea typeface="Roboto"/>
              <a:cs typeface="Roboto"/>
              <a:sym typeface="Roboto"/>
            </a:endParaRPr>
          </a:p>
          <a:p>
            <a:pPr indent="0" lvl="0" marL="0" rtl="0" algn="l">
              <a:lnSpc>
                <a:spcPct val="95000"/>
              </a:lnSpc>
              <a:spcBef>
                <a:spcPts val="500"/>
              </a:spcBef>
              <a:spcAft>
                <a:spcPts val="1200"/>
              </a:spcAft>
              <a:buSzPts val="275"/>
              <a:buNone/>
            </a:pPr>
            <a:r>
              <a:t/>
            </a:r>
            <a:endParaRPr sz="12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Descriptive Statistics (2 / 3)</a:t>
            </a:r>
            <a:endParaRPr/>
          </a:p>
        </p:txBody>
      </p:sp>
      <p:sp>
        <p:nvSpPr>
          <p:cNvPr id="103" name="Google Shape;103;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275"/>
              <a:buNone/>
            </a:pPr>
            <a:r>
              <a:rPr b="1" lang="en" sz="1200">
                <a:solidFill>
                  <a:srgbClr val="000000"/>
                </a:solidFill>
                <a:latin typeface="Roboto"/>
                <a:ea typeface="Roboto"/>
                <a:cs typeface="Roboto"/>
                <a:sym typeface="Roboto"/>
              </a:rPr>
              <a:t>C. Apakah ada kolom yang memiliki nilai summary agak aneh? (min/mean/median/max/unique/top/freq)</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u="sng">
                <a:solidFill>
                  <a:srgbClr val="000000"/>
                </a:solidFill>
                <a:latin typeface="Roboto"/>
                <a:ea typeface="Roboto"/>
                <a:cs typeface="Roboto"/>
                <a:sym typeface="Roboto"/>
              </a:rPr>
              <a:t>Kolom Numerik</a:t>
            </a:r>
            <a:endParaRPr sz="1200" u="sng">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Age: Untuk kolom age tidak terlihat potensi skewed karena mean (40.9) dan mediannya (39.0) tidak berbeda signifikan.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Balance: Untuk kolom balance terlihat nilai mean (1362.3) sangat jauh di atas mediannya (448.0). Nilai minimum balance memiliki nilai aneh, yaitu nilai yang minus sebesar -8019. Perlu dilakukan investigasi lanjutan terkait balance negatif.</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Day: Untuk kolom day terlihat mean (15.8) dan median (16.0) hampir sama. Kemudian nilai minimum, maksimum, kuartil 1 dan 3 terlihat normal.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Duration: Untuk kolom duration terlihat bahwa nilai mean (258.2) lebih besar dari nilai median (180.0), ada potensi positive skew.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Campaign: Untuk kolom campaign nampak adanya kecenderungan positive skew, di mana nilai mean (2.7) lebih besar dibanding nilai median (2.0).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Pdays: Untuk kolom pdays terlihat data berkumpul di angka -1 (36954 dari 45211 records), yang artinya hampir semua client tidak pernah di hubungi sebelumnya.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500"/>
              </a:spcAft>
              <a:buSzPts val="275"/>
              <a:buNone/>
            </a:pPr>
            <a:r>
              <a:rPr lang="en" sz="1200">
                <a:solidFill>
                  <a:srgbClr val="000000"/>
                </a:solidFill>
                <a:latin typeface="Roboto"/>
                <a:ea typeface="Roboto"/>
                <a:cs typeface="Roboto"/>
                <a:sym typeface="Roboto"/>
              </a:rPr>
              <a:t>Previous: Untuk kolom previous terlihat kebanyakan client (36954 dari 45211 records) memiliki nilai 0, yang artinya belum pernah menerima campaign sebelumnya.</a:t>
            </a:r>
            <a:endParaRPr sz="12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Insights Descriptive Statistics (3 / 3)</a:t>
            </a:r>
            <a:endParaRPr/>
          </a:p>
        </p:txBody>
      </p:sp>
      <p:sp>
        <p:nvSpPr>
          <p:cNvPr id="109" name="Google Shape;10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600"/>
              </a:spcBef>
              <a:spcAft>
                <a:spcPts val="0"/>
              </a:spcAft>
              <a:buSzPts val="275"/>
              <a:buNone/>
            </a:pPr>
            <a:r>
              <a:rPr b="1" lang="en" sz="1200">
                <a:solidFill>
                  <a:srgbClr val="000000"/>
                </a:solidFill>
                <a:latin typeface="Roboto"/>
                <a:ea typeface="Roboto"/>
                <a:cs typeface="Roboto"/>
                <a:sym typeface="Roboto"/>
              </a:rPr>
              <a:t>C. Apakah ada kolom yang memiliki nilai summary agak aneh? (min/mean/median/max/unique/top/freq)</a:t>
            </a:r>
            <a:r>
              <a:rPr lang="en" sz="1200">
                <a:solidFill>
                  <a:srgbClr val="000000"/>
                </a:solidFill>
                <a:latin typeface="Roboto"/>
                <a:ea typeface="Roboto"/>
                <a:cs typeface="Roboto"/>
                <a:sym typeface="Roboto"/>
              </a:rPr>
              <a:t>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u="sng">
                <a:solidFill>
                  <a:srgbClr val="000000"/>
                </a:solidFill>
                <a:latin typeface="Roboto"/>
                <a:ea typeface="Roboto"/>
                <a:cs typeface="Roboto"/>
                <a:sym typeface="Roboto"/>
              </a:rPr>
              <a:t>Kolom Kategori</a:t>
            </a:r>
            <a:endParaRPr sz="1200" u="sng">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Job : terdapat 12 pekerjaan berbeda, mayoritas 'blue-collar' (21.5%).</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Marital : lebih dari 50% klien sudah menikah.</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Education : lebih dari 50% secondary.</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Housing : lebih dari 50% client memiliki pinjaman rumah.</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Loan : mayoritas client tidak memiliki personal loan.</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Contact : lebih dari 50% client menggunakan telepon seluler. </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Month : paling banyak di bulan May saat melakukan campaign.</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Poutcome : ~80% memiliki value 'unknown'</a:t>
            </a:r>
            <a:endParaRPr sz="1200">
              <a:solidFill>
                <a:srgbClr val="000000"/>
              </a:solidFill>
              <a:latin typeface="Roboto"/>
              <a:ea typeface="Roboto"/>
              <a:cs typeface="Roboto"/>
              <a:sym typeface="Roboto"/>
            </a:endParaRPr>
          </a:p>
          <a:p>
            <a:pPr indent="0" lvl="0" marL="0" rtl="0" algn="l">
              <a:lnSpc>
                <a:spcPct val="95000"/>
              </a:lnSpc>
              <a:spcBef>
                <a:spcPts val="600"/>
              </a:spcBef>
              <a:spcAft>
                <a:spcPts val="0"/>
              </a:spcAft>
              <a:buSzPts val="275"/>
              <a:buNone/>
            </a:pPr>
            <a:r>
              <a:rPr lang="en" sz="1200">
                <a:solidFill>
                  <a:srgbClr val="000000"/>
                </a:solidFill>
                <a:latin typeface="Roboto"/>
                <a:ea typeface="Roboto"/>
                <a:cs typeface="Roboto"/>
                <a:sym typeface="Roboto"/>
              </a:rPr>
              <a:t>y : 88.3% client tidak membeli deposito. Kolom yang merupakan target ini memiliki class-imbalance.</a:t>
            </a:r>
            <a:endParaRPr sz="1200">
              <a:solidFill>
                <a:srgbClr val="000000"/>
              </a:solidFill>
              <a:latin typeface="Roboto"/>
              <a:ea typeface="Roboto"/>
              <a:cs typeface="Roboto"/>
              <a:sym typeface="Roboto"/>
            </a:endParaRPr>
          </a:p>
          <a:p>
            <a:pPr indent="0" lvl="0" marL="0" rtl="0" algn="l">
              <a:lnSpc>
                <a:spcPct val="95000"/>
              </a:lnSpc>
              <a:spcBef>
                <a:spcPts val="500"/>
              </a:spcBef>
              <a:spcAft>
                <a:spcPts val="1200"/>
              </a:spcAft>
              <a:buSzPts val="275"/>
              <a:buNone/>
            </a:pPr>
            <a:r>
              <a:t/>
            </a:r>
            <a:endParaRPr sz="12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