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0" r:id="rId1"/>
  </p:sldMasterIdLst>
  <p:sldIdLst>
    <p:sldId id="256" r:id="rId2"/>
    <p:sldId id="257" r:id="rId3"/>
    <p:sldId id="258" r:id="rId4"/>
    <p:sldId id="273" r:id="rId5"/>
    <p:sldId id="280" r:id="rId6"/>
    <p:sldId id="260" r:id="rId7"/>
    <p:sldId id="274" r:id="rId8"/>
    <p:sldId id="262" r:id="rId9"/>
    <p:sldId id="263" r:id="rId10"/>
    <p:sldId id="264" r:id="rId11"/>
    <p:sldId id="265" r:id="rId12"/>
    <p:sldId id="277" r:id="rId13"/>
    <p:sldId id="266" r:id="rId14"/>
    <p:sldId id="276" r:id="rId15"/>
    <p:sldId id="275" r:id="rId16"/>
    <p:sldId id="267" r:id="rId17"/>
    <p:sldId id="268" r:id="rId18"/>
    <p:sldId id="270" r:id="rId19"/>
    <p:sldId id="271" r:id="rId20"/>
    <p:sldId id="261" r:id="rId21"/>
    <p:sldId id="269" r:id="rId22"/>
    <p:sldId id="272" r:id="rId23"/>
    <p:sldId id="278" r:id="rId24"/>
    <p:sldId id="279"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37"/>
    <p:restoredTop sz="95846"/>
  </p:normalViewPr>
  <p:slideViewPr>
    <p:cSldViewPr snapToGrid="0">
      <p:cViewPr>
        <p:scale>
          <a:sx n="100" d="100"/>
          <a:sy n="100" d="100"/>
        </p:scale>
        <p:origin x="496" y="44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3/28/23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487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008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1771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98968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9431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3308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4065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4969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3205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435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0116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030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22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3644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05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333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113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9394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3/28/23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5597713"/>
      </p:ext>
    </p:extLst>
  </p:cSld>
  <p:clrMap bg1="dk1" tx1="lt1" bg2="dk2" tx2="lt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 id="2147484037" r:id="rId17"/>
    <p:sldLayoutId id="2147484038" r:id="rId18"/>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learn.upgrad.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4F6C-F52B-F58B-115E-24BE83A773DD}"/>
              </a:ext>
            </a:extLst>
          </p:cNvPr>
          <p:cNvSpPr>
            <a:spLocks noGrp="1"/>
          </p:cNvSpPr>
          <p:nvPr>
            <p:ph type="ctrTitle"/>
          </p:nvPr>
        </p:nvSpPr>
        <p:spPr/>
        <p:txBody>
          <a:bodyPr>
            <a:normAutofit/>
          </a:bodyPr>
          <a:lstStyle/>
          <a:p>
            <a:pPr algn="ctr"/>
            <a:r>
              <a:rPr lang="en-GB" dirty="0"/>
              <a:t>Eda- case study</a:t>
            </a:r>
            <a:br>
              <a:rPr lang="en-GB" dirty="0"/>
            </a:br>
            <a:r>
              <a:rPr lang="en-GB" dirty="0"/>
              <a:t>credit risk analysis</a:t>
            </a:r>
          </a:p>
        </p:txBody>
      </p:sp>
      <p:sp>
        <p:nvSpPr>
          <p:cNvPr id="3" name="Subtitle 2">
            <a:extLst>
              <a:ext uri="{FF2B5EF4-FFF2-40B4-BE49-F238E27FC236}">
                <a16:creationId xmlns:a16="http://schemas.microsoft.com/office/drawing/2014/main" id="{F844DD69-6502-DCBF-6A5C-16DA5B6793E4}"/>
              </a:ext>
            </a:extLst>
          </p:cNvPr>
          <p:cNvSpPr>
            <a:spLocks noGrp="1"/>
          </p:cNvSpPr>
          <p:nvPr>
            <p:ph type="subTitle" idx="1"/>
          </p:nvPr>
        </p:nvSpPr>
        <p:spPr>
          <a:xfrm>
            <a:off x="2589212" y="3883660"/>
            <a:ext cx="6859588" cy="1371599"/>
          </a:xfrm>
        </p:spPr>
        <p:txBody>
          <a:bodyPr/>
          <a:lstStyle/>
          <a:p>
            <a:pPr algn="ctr"/>
            <a:r>
              <a:rPr lang="en-GB" dirty="0"/>
              <a:t>Case study done by </a:t>
            </a:r>
            <a:r>
              <a:rPr lang="en-GB" dirty="0" err="1"/>
              <a:t>husna</a:t>
            </a:r>
            <a:r>
              <a:rPr lang="en-GB" dirty="0"/>
              <a:t> </a:t>
            </a:r>
            <a:r>
              <a:rPr lang="en-GB" dirty="0" err="1"/>
              <a:t>maliakkal</a:t>
            </a:r>
            <a:endParaRPr lang="en-GB" dirty="0"/>
          </a:p>
          <a:p>
            <a:pPr algn="ctr"/>
            <a:r>
              <a:rPr lang="en-US" i="0" strike="noStrike" dirty="0">
                <a:solidFill>
                  <a:schemeClr val="bg1"/>
                </a:solidFill>
                <a:effectLst/>
                <a:latin typeface="circular"/>
                <a:hlinkClick r:id="rId2">
                  <a:extLst>
                    <a:ext uri="{A12FA001-AC4F-418D-AE19-62706E023703}">
                      <ahyp:hlinkClr xmlns:ahyp="http://schemas.microsoft.com/office/drawing/2018/hyperlinkcolor" val="tx"/>
                    </a:ext>
                  </a:extLst>
                </a:hlinkClick>
              </a:rPr>
              <a:t>upGrad &amp; IIITB | Data Science Program - January 2023</a:t>
            </a:r>
            <a:endParaRPr lang="en-GB" dirty="0">
              <a:solidFill>
                <a:schemeClr val="bg1"/>
              </a:solidFill>
            </a:endParaRPr>
          </a:p>
        </p:txBody>
      </p:sp>
    </p:spTree>
    <p:extLst>
      <p:ext uri="{BB962C8B-B14F-4D97-AF65-F5344CB8AC3E}">
        <p14:creationId xmlns:p14="http://schemas.microsoft.com/office/powerpoint/2010/main" val="990523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AFD83-597C-C5BA-2786-0A536B30BFAE}"/>
              </a:ext>
            </a:extLst>
          </p:cNvPr>
          <p:cNvSpPr>
            <a:spLocks noGrp="1"/>
          </p:cNvSpPr>
          <p:nvPr>
            <p:ph type="title"/>
          </p:nvPr>
        </p:nvSpPr>
        <p:spPr>
          <a:xfrm>
            <a:off x="1138270" y="137322"/>
            <a:ext cx="9915460" cy="397483"/>
          </a:xfrm>
        </p:spPr>
        <p:txBody>
          <a:bodyPr>
            <a:normAutofit fontScale="90000"/>
          </a:bodyPr>
          <a:lstStyle/>
          <a:p>
            <a:pPr algn="ctr"/>
            <a:r>
              <a:rPr lang="en-GB" dirty="0"/>
              <a:t>Segmented univariate analysis-categorical</a:t>
            </a:r>
          </a:p>
        </p:txBody>
      </p:sp>
      <p:pic>
        <p:nvPicPr>
          <p:cNvPr id="5122" name="Picture 2">
            <a:extLst>
              <a:ext uri="{FF2B5EF4-FFF2-40B4-BE49-F238E27FC236}">
                <a16:creationId xmlns:a16="http://schemas.microsoft.com/office/drawing/2014/main" id="{134F21F2-53FD-939D-74C9-2EF6C7A8F3DC}"/>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214818" y="613321"/>
            <a:ext cx="5897020" cy="301442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C064650-5A85-C268-7A12-FE1E4DCB6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74" y="3706257"/>
            <a:ext cx="5897019" cy="301442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ECF3A6C-CE63-8456-8D2E-0DB33186F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973" y="613321"/>
            <a:ext cx="5897019" cy="301442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02D7FF5-9C79-BC16-8A92-3C74BD6390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4818" y="3706257"/>
            <a:ext cx="5897021" cy="3014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7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6265-06A5-1C46-196B-9FF594210A6A}"/>
              </a:ext>
            </a:extLst>
          </p:cNvPr>
          <p:cNvSpPr>
            <a:spLocks noGrp="1"/>
          </p:cNvSpPr>
          <p:nvPr>
            <p:ph type="title"/>
          </p:nvPr>
        </p:nvSpPr>
        <p:spPr>
          <a:xfrm>
            <a:off x="1083415" y="184565"/>
            <a:ext cx="10364451" cy="557939"/>
          </a:xfrm>
        </p:spPr>
        <p:txBody>
          <a:bodyPr>
            <a:normAutofit fontScale="90000"/>
          </a:bodyPr>
          <a:lstStyle/>
          <a:p>
            <a:pPr algn="ctr"/>
            <a:r>
              <a:rPr lang="en-GB" dirty="0"/>
              <a:t>Segmented univariate analysis- numerical</a:t>
            </a:r>
          </a:p>
        </p:txBody>
      </p:sp>
      <p:pic>
        <p:nvPicPr>
          <p:cNvPr id="6146" name="Picture 2">
            <a:extLst>
              <a:ext uri="{FF2B5EF4-FFF2-40B4-BE49-F238E27FC236}">
                <a16:creationId xmlns:a16="http://schemas.microsoft.com/office/drawing/2014/main" id="{DB4988E0-E6FB-00DC-AF3E-5D76B72F355A}"/>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01664" y="875469"/>
            <a:ext cx="5974812" cy="293711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B146E888-F400-F9F2-74C7-91626EFFF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64" y="3921071"/>
            <a:ext cx="5974812" cy="282714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C47E2F1-55EA-6D41-628F-CAD55F6ABD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288" y="3921071"/>
            <a:ext cx="5563892" cy="2827149"/>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C1C23667-C1E3-9CD0-FC88-FD18181247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9289" y="875469"/>
            <a:ext cx="5563892" cy="293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17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5772-D7DE-8CED-E61B-4CE6F6B1D58C}"/>
              </a:ext>
            </a:extLst>
          </p:cNvPr>
          <p:cNvSpPr>
            <a:spLocks noGrp="1"/>
          </p:cNvSpPr>
          <p:nvPr>
            <p:ph type="title"/>
          </p:nvPr>
        </p:nvSpPr>
        <p:spPr>
          <a:xfrm>
            <a:off x="913774" y="383461"/>
            <a:ext cx="10364451" cy="636846"/>
          </a:xfrm>
        </p:spPr>
        <p:txBody>
          <a:bodyPr>
            <a:normAutofit/>
          </a:bodyPr>
          <a:lstStyle/>
          <a:p>
            <a:pPr algn="ctr"/>
            <a:r>
              <a:rPr lang="en-GB" dirty="0"/>
              <a:t>Segmented univariate analysis- numerical</a:t>
            </a:r>
          </a:p>
        </p:txBody>
      </p:sp>
      <p:pic>
        <p:nvPicPr>
          <p:cNvPr id="7170" name="Picture 2">
            <a:extLst>
              <a:ext uri="{FF2B5EF4-FFF2-40B4-BE49-F238E27FC236}">
                <a16:creationId xmlns:a16="http://schemas.microsoft.com/office/drawing/2014/main" id="{973C537E-A3C8-E3B8-4915-CC8558DD54BB}"/>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79965" y="1587169"/>
            <a:ext cx="5753100" cy="368366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42CC928-6DF1-6017-0F56-2A151FEEA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8937" y="1587169"/>
            <a:ext cx="5685509" cy="3683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576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21F9-7667-8F28-6556-D790E1BEE868}"/>
              </a:ext>
            </a:extLst>
          </p:cNvPr>
          <p:cNvSpPr>
            <a:spLocks noGrp="1"/>
          </p:cNvSpPr>
          <p:nvPr>
            <p:ph type="title"/>
          </p:nvPr>
        </p:nvSpPr>
        <p:spPr>
          <a:xfrm>
            <a:off x="913149" y="389918"/>
            <a:ext cx="10364451" cy="448284"/>
          </a:xfrm>
        </p:spPr>
        <p:txBody>
          <a:bodyPr>
            <a:normAutofit fontScale="90000"/>
          </a:bodyPr>
          <a:lstStyle/>
          <a:p>
            <a:pPr algn="ctr"/>
            <a:r>
              <a:rPr lang="en-GB" dirty="0"/>
              <a:t>Insights on univariate analysis- categorical</a:t>
            </a:r>
          </a:p>
        </p:txBody>
      </p:sp>
      <p:sp>
        <p:nvSpPr>
          <p:cNvPr id="3" name="Content Placeholder 2">
            <a:extLst>
              <a:ext uri="{FF2B5EF4-FFF2-40B4-BE49-F238E27FC236}">
                <a16:creationId xmlns:a16="http://schemas.microsoft.com/office/drawing/2014/main" id="{F9E26BF4-D759-ABA7-81D8-C9234B76C89B}"/>
              </a:ext>
            </a:extLst>
          </p:cNvPr>
          <p:cNvSpPr>
            <a:spLocks noGrp="1"/>
          </p:cNvSpPr>
          <p:nvPr>
            <p:ph sz="quarter" idx="13"/>
          </p:nvPr>
        </p:nvSpPr>
        <p:spPr>
          <a:xfrm>
            <a:off x="913774" y="1016000"/>
            <a:ext cx="10363826" cy="4775199"/>
          </a:xfrm>
        </p:spPr>
        <p:txBody>
          <a:bodyPr>
            <a:normAutofit fontScale="92500"/>
          </a:bodyPr>
          <a:lstStyle/>
          <a:p>
            <a:pPr algn="l"/>
            <a:r>
              <a:rPr lang="en-US" b="1" i="0" dirty="0">
                <a:solidFill>
                  <a:srgbClr val="000000"/>
                </a:solidFill>
                <a:effectLst/>
                <a:latin typeface="Helvetica Neue" panose="02000503000000020004" pitchFamily="2" charset="0"/>
              </a:rPr>
              <a:t>More females clients compared to male clients.</a:t>
            </a:r>
          </a:p>
          <a:p>
            <a:pPr algn="l"/>
            <a:r>
              <a:rPr lang="en-US" b="1" i="0" dirty="0">
                <a:solidFill>
                  <a:srgbClr val="000000"/>
                </a:solidFill>
                <a:effectLst/>
                <a:latin typeface="Helvetica Neue" panose="02000503000000020004" pitchFamily="2" charset="0"/>
              </a:rPr>
              <a:t>More working group has applied for loan rather compared to businessman and students</a:t>
            </a:r>
            <a:endParaRPr lang="en-US" b="1" dirty="0">
              <a:solidFill>
                <a:srgbClr val="000000"/>
              </a:solidFill>
              <a:latin typeface="Helvetica Neue" panose="02000503000000020004" pitchFamily="2" charset="0"/>
            </a:endParaRPr>
          </a:p>
          <a:p>
            <a:pPr algn="l"/>
            <a:r>
              <a:rPr lang="en-US" b="1" i="0" dirty="0">
                <a:solidFill>
                  <a:srgbClr val="000000"/>
                </a:solidFill>
                <a:effectLst/>
                <a:latin typeface="Helvetica Neue" panose="02000503000000020004" pitchFamily="2" charset="0"/>
              </a:rPr>
              <a:t>More married clients compared to widows</a:t>
            </a:r>
          </a:p>
          <a:p>
            <a:pPr algn="l"/>
            <a:r>
              <a:rPr lang="en-US" b="1" i="0" dirty="0">
                <a:solidFill>
                  <a:srgbClr val="000000"/>
                </a:solidFill>
                <a:effectLst/>
                <a:latin typeface="Helvetica Neue" panose="02000503000000020004" pitchFamily="2" charset="0"/>
              </a:rPr>
              <a:t>Applicants living in house/apartment are more applied for loan compared to other category.</a:t>
            </a:r>
          </a:p>
          <a:p>
            <a:pPr algn="l"/>
            <a:r>
              <a:rPr lang="en-US" b="1" i="0" dirty="0">
                <a:solidFill>
                  <a:srgbClr val="000000"/>
                </a:solidFill>
                <a:effectLst/>
                <a:latin typeface="Helvetica Neue" panose="02000503000000020004" pitchFamily="2" charset="0"/>
              </a:rPr>
              <a:t>More applicants are of education level Secondary/Secondary special among the clients while Academic degree holders applied least</a:t>
            </a:r>
            <a:r>
              <a:rPr lang="en-US" b="1" dirty="0">
                <a:solidFill>
                  <a:srgbClr val="000000"/>
                </a:solidFill>
                <a:latin typeface="Helvetica Neue" panose="02000503000000020004" pitchFamily="2" charset="0"/>
              </a:rPr>
              <a:t>.</a:t>
            </a:r>
          </a:p>
          <a:p>
            <a:pPr algn="l"/>
            <a:r>
              <a:rPr lang="en-US" b="1" i="0" dirty="0">
                <a:solidFill>
                  <a:srgbClr val="000000"/>
                </a:solidFill>
                <a:effectLst/>
                <a:latin typeface="Helvetica Neue" panose="02000503000000020004" pitchFamily="2" charset="0"/>
              </a:rPr>
              <a:t>More applicants comes under the age group (30-40)years and least applied group are of range (60-70)years.</a:t>
            </a:r>
            <a:endParaRPr lang="en-US" b="0" i="0" dirty="0">
              <a:solidFill>
                <a:srgbClr val="000000"/>
              </a:solidFill>
              <a:effectLst/>
              <a:latin typeface="Helvetica Neue" panose="02000503000000020004" pitchFamily="2" charset="0"/>
            </a:endParaRPr>
          </a:p>
          <a:p>
            <a:endParaRPr lang="en-GB" dirty="0"/>
          </a:p>
        </p:txBody>
      </p:sp>
    </p:spTree>
    <p:extLst>
      <p:ext uri="{BB962C8B-B14F-4D97-AF65-F5344CB8AC3E}">
        <p14:creationId xmlns:p14="http://schemas.microsoft.com/office/powerpoint/2010/main" val="3744097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19CF-754C-0AF3-91E8-8887FC7602FC}"/>
              </a:ext>
            </a:extLst>
          </p:cNvPr>
          <p:cNvSpPr>
            <a:spLocks noGrp="1"/>
          </p:cNvSpPr>
          <p:nvPr>
            <p:ph type="title"/>
          </p:nvPr>
        </p:nvSpPr>
        <p:spPr>
          <a:xfrm>
            <a:off x="913775" y="618517"/>
            <a:ext cx="10364451" cy="807327"/>
          </a:xfrm>
        </p:spPr>
        <p:txBody>
          <a:bodyPr>
            <a:normAutofit/>
          </a:bodyPr>
          <a:lstStyle/>
          <a:p>
            <a:pPr algn="ctr"/>
            <a:r>
              <a:rPr lang="en-GB" dirty="0"/>
              <a:t>Insights on  univariate analysis-numerical</a:t>
            </a:r>
          </a:p>
        </p:txBody>
      </p:sp>
      <p:sp>
        <p:nvSpPr>
          <p:cNvPr id="3" name="Content Placeholder 2">
            <a:extLst>
              <a:ext uri="{FF2B5EF4-FFF2-40B4-BE49-F238E27FC236}">
                <a16:creationId xmlns:a16="http://schemas.microsoft.com/office/drawing/2014/main" id="{34020445-C4C4-0A96-B87E-80D9D3FB44C2}"/>
              </a:ext>
            </a:extLst>
          </p:cNvPr>
          <p:cNvSpPr>
            <a:spLocks noGrp="1"/>
          </p:cNvSpPr>
          <p:nvPr>
            <p:ph sz="quarter" idx="13"/>
          </p:nvPr>
        </p:nvSpPr>
        <p:spPr>
          <a:xfrm>
            <a:off x="913774" y="1549832"/>
            <a:ext cx="10363826" cy="4241368"/>
          </a:xfrm>
        </p:spPr>
        <p:txBody>
          <a:bodyPr>
            <a:normAutofit/>
          </a:bodyPr>
          <a:lstStyle/>
          <a:p>
            <a:pPr algn="l"/>
            <a:r>
              <a:rPr lang="en-US" b="1" i="0" dirty="0">
                <a:solidFill>
                  <a:srgbClr val="000000"/>
                </a:solidFill>
                <a:effectLst/>
                <a:latin typeface="Helvetica Neue" panose="02000503000000020004" pitchFamily="2" charset="0"/>
              </a:rPr>
              <a:t>Analysis on credited amount, indicated that clients given a credit of 4-4.5 lakhs are more likely not to repay on time those given credit of 11-11.5 lakhs are more likely to repay on time.</a:t>
            </a:r>
            <a:endParaRPr lang="en-US" b="1" dirty="0">
              <a:solidFill>
                <a:srgbClr val="000000"/>
              </a:solidFill>
              <a:latin typeface="Helvetica Neue" panose="02000503000000020004" pitchFamily="2" charset="0"/>
            </a:endParaRPr>
          </a:p>
          <a:p>
            <a:pPr algn="l"/>
            <a:r>
              <a:rPr lang="en-US" b="1" i="0" dirty="0">
                <a:solidFill>
                  <a:srgbClr val="000000"/>
                </a:solidFill>
                <a:effectLst/>
                <a:latin typeface="Helvetica Neue" panose="02000503000000020004" pitchFamily="2" charset="0"/>
              </a:rPr>
              <a:t>Analysis on loan annuity, indicated that The loan annuity of 30000 is finding difficult to pay on time.</a:t>
            </a:r>
            <a:endParaRPr lang="en-US" b="0" i="0" dirty="0">
              <a:solidFill>
                <a:srgbClr val="000000"/>
              </a:solidFill>
              <a:effectLst/>
              <a:latin typeface="Helvetica Neue" panose="02000503000000020004" pitchFamily="2" charset="0"/>
            </a:endParaRPr>
          </a:p>
          <a:p>
            <a:r>
              <a:rPr lang="en-US" b="1" i="0" dirty="0">
                <a:solidFill>
                  <a:srgbClr val="000000"/>
                </a:solidFill>
                <a:effectLst/>
                <a:latin typeface="Helvetica Neue" panose="02000503000000020004" pitchFamily="2" charset="0"/>
              </a:rPr>
              <a:t>When annual income </a:t>
            </a:r>
            <a:r>
              <a:rPr lang="en-US" b="1" i="0" dirty="0" err="1">
                <a:solidFill>
                  <a:srgbClr val="000000"/>
                </a:solidFill>
                <a:effectLst/>
                <a:latin typeface="Helvetica Neue" panose="02000503000000020004" pitchFamily="2" charset="0"/>
              </a:rPr>
              <a:t>analysed</a:t>
            </a:r>
            <a:r>
              <a:rPr lang="en-US" b="1" dirty="0">
                <a:solidFill>
                  <a:srgbClr val="000000"/>
                </a:solidFill>
                <a:latin typeface="Helvetica Neue" panose="02000503000000020004" pitchFamily="2" charset="0"/>
              </a:rPr>
              <a:t>,</a:t>
            </a:r>
            <a:r>
              <a:rPr lang="en-US" b="1" i="0" dirty="0">
                <a:solidFill>
                  <a:srgbClr val="000000"/>
                </a:solidFill>
                <a:effectLst/>
                <a:latin typeface="Helvetica Neue" panose="02000503000000020004" pitchFamily="2" charset="0"/>
              </a:rPr>
              <a:t> the low income group has higher  number of applicants.</a:t>
            </a:r>
          </a:p>
        </p:txBody>
      </p:sp>
    </p:spTree>
    <p:extLst>
      <p:ext uri="{BB962C8B-B14F-4D97-AF65-F5344CB8AC3E}">
        <p14:creationId xmlns:p14="http://schemas.microsoft.com/office/powerpoint/2010/main" val="4266047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19CF-754C-0AF3-91E8-8887FC7602FC}"/>
              </a:ext>
            </a:extLst>
          </p:cNvPr>
          <p:cNvSpPr>
            <a:spLocks noGrp="1"/>
          </p:cNvSpPr>
          <p:nvPr>
            <p:ph type="title"/>
          </p:nvPr>
        </p:nvSpPr>
        <p:spPr>
          <a:xfrm>
            <a:off x="913775" y="618517"/>
            <a:ext cx="10364451" cy="807327"/>
          </a:xfrm>
        </p:spPr>
        <p:txBody>
          <a:bodyPr>
            <a:normAutofit/>
          </a:bodyPr>
          <a:lstStyle/>
          <a:p>
            <a:pPr algn="ctr"/>
            <a:r>
              <a:rPr lang="en-GB" dirty="0"/>
              <a:t>Insights on segmented univariate analysis</a:t>
            </a:r>
          </a:p>
        </p:txBody>
      </p:sp>
      <p:sp>
        <p:nvSpPr>
          <p:cNvPr id="3" name="Content Placeholder 2">
            <a:extLst>
              <a:ext uri="{FF2B5EF4-FFF2-40B4-BE49-F238E27FC236}">
                <a16:creationId xmlns:a16="http://schemas.microsoft.com/office/drawing/2014/main" id="{34020445-C4C4-0A96-B87E-80D9D3FB44C2}"/>
              </a:ext>
            </a:extLst>
          </p:cNvPr>
          <p:cNvSpPr>
            <a:spLocks noGrp="1"/>
          </p:cNvSpPr>
          <p:nvPr>
            <p:ph sz="quarter" idx="13"/>
          </p:nvPr>
        </p:nvSpPr>
        <p:spPr>
          <a:xfrm>
            <a:off x="913774" y="1549832"/>
            <a:ext cx="10363826" cy="4241368"/>
          </a:xfrm>
        </p:spPr>
        <p:txBody>
          <a:bodyPr>
            <a:normAutofit fontScale="77500" lnSpcReduction="20000"/>
          </a:bodyPr>
          <a:lstStyle/>
          <a:p>
            <a:pPr algn="l">
              <a:buFont typeface="Arial" panose="020B0604020202020204" pitchFamily="34" charset="0"/>
              <a:buChar char="•"/>
            </a:pPr>
            <a:r>
              <a:rPr lang="en-US" b="0" i="0" dirty="0">
                <a:solidFill>
                  <a:srgbClr val="000000"/>
                </a:solidFill>
                <a:effectLst/>
                <a:latin typeface="Helvetica Neue" panose="02000503000000020004" pitchFamily="2" charset="0"/>
              </a:rPr>
              <a:t>Cash loans have more defaulters than revolving loans.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More male defaulters than female</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Clients that don't own car find difficult to pay on time.</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Clients that don't own a house or flat find difficult to pay on time.</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Clients with working as income type had more defaulters.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Education type Secondary/Secondary special and lower secondary had more defaulters.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Single and civil married had more defaulters.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Those living with parents and rented apartments have more defaulters.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More defaulters in occupation type: Laborer, Sales staff, Drivers</a:t>
            </a:r>
            <a:r>
              <a:rPr lang="en-US" dirty="0">
                <a:solidFill>
                  <a:srgbClr val="000000"/>
                </a:solidFill>
                <a:effectLst/>
                <a:latin typeface="Helvetica Neue" panose="02000503000000020004" pitchFamily="2" charset="0"/>
              </a:rPr>
              <a:t>, </a:t>
            </a:r>
            <a:r>
              <a:rPr lang="en-US" b="0" i="0" dirty="0">
                <a:solidFill>
                  <a:srgbClr val="000000"/>
                </a:solidFill>
                <a:effectLst/>
                <a:latin typeface="Helvetica Neue" panose="02000503000000020004" pitchFamily="2" charset="0"/>
              </a:rPr>
              <a:t>Security staff, cooking staff, low skill –</a:t>
            </a:r>
            <a:r>
              <a:rPr lang="en-US" b="0" i="0" dirty="0" err="1">
                <a:solidFill>
                  <a:srgbClr val="000000"/>
                </a:solidFill>
                <a:effectLst/>
                <a:latin typeface="Helvetica Neue" panose="02000503000000020004" pitchFamily="2" charset="0"/>
              </a:rPr>
              <a:t>labourers</a:t>
            </a:r>
            <a:r>
              <a:rPr lang="en-US" b="0" i="0" dirty="0">
                <a:solidFill>
                  <a:srgbClr val="000000"/>
                </a:solidFill>
                <a:effectLst/>
                <a:latin typeface="Helvetica Neue" panose="02000503000000020004" pitchFamily="2" charset="0"/>
              </a:rPr>
              <a:t>, waiters/barmen staff.</a:t>
            </a:r>
          </a:p>
          <a:p>
            <a:endParaRPr lang="en-GB" dirty="0"/>
          </a:p>
        </p:txBody>
      </p:sp>
    </p:spTree>
    <p:extLst>
      <p:ext uri="{BB962C8B-B14F-4D97-AF65-F5344CB8AC3E}">
        <p14:creationId xmlns:p14="http://schemas.microsoft.com/office/powerpoint/2010/main" val="2034432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A593-F84B-BD2B-EA02-03BBD9CD77AD}"/>
              </a:ext>
            </a:extLst>
          </p:cNvPr>
          <p:cNvSpPr>
            <a:spLocks noGrp="1"/>
          </p:cNvSpPr>
          <p:nvPr>
            <p:ph type="title"/>
          </p:nvPr>
        </p:nvSpPr>
        <p:spPr>
          <a:xfrm>
            <a:off x="913774" y="200064"/>
            <a:ext cx="10364451" cy="543856"/>
          </a:xfrm>
        </p:spPr>
        <p:txBody>
          <a:bodyPr>
            <a:normAutofit fontScale="90000"/>
          </a:bodyPr>
          <a:lstStyle/>
          <a:p>
            <a:pPr algn="ctr"/>
            <a:r>
              <a:rPr lang="en-GB" dirty="0"/>
              <a:t>Bivariate analysis- (numerical-numerical)</a:t>
            </a:r>
          </a:p>
        </p:txBody>
      </p:sp>
      <p:pic>
        <p:nvPicPr>
          <p:cNvPr id="8194" name="Picture 2">
            <a:extLst>
              <a:ext uri="{FF2B5EF4-FFF2-40B4-BE49-F238E27FC236}">
                <a16:creationId xmlns:a16="http://schemas.microsoft.com/office/drawing/2014/main" id="{5BF899C4-2C1F-8679-F762-BBBCF9C4D34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913774" y="743920"/>
            <a:ext cx="10364451" cy="6057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966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821F-05F5-60A9-AA3F-C7E13EAC3EED}"/>
              </a:ext>
            </a:extLst>
          </p:cNvPr>
          <p:cNvSpPr>
            <a:spLocks noGrp="1"/>
          </p:cNvSpPr>
          <p:nvPr>
            <p:ph type="title"/>
          </p:nvPr>
        </p:nvSpPr>
        <p:spPr>
          <a:xfrm>
            <a:off x="913775" y="618518"/>
            <a:ext cx="10364451" cy="448284"/>
          </a:xfrm>
        </p:spPr>
        <p:txBody>
          <a:bodyPr>
            <a:normAutofit fontScale="90000"/>
          </a:bodyPr>
          <a:lstStyle/>
          <a:p>
            <a:pPr algn="ctr"/>
            <a:r>
              <a:rPr lang="en-GB" dirty="0"/>
              <a:t>Bivariate analysis- (numerical-categorical)</a:t>
            </a:r>
          </a:p>
        </p:txBody>
      </p:sp>
      <p:pic>
        <p:nvPicPr>
          <p:cNvPr id="9218" name="Picture 2">
            <a:extLst>
              <a:ext uri="{FF2B5EF4-FFF2-40B4-BE49-F238E27FC236}">
                <a16:creationId xmlns:a16="http://schemas.microsoft.com/office/drawing/2014/main" id="{AFCD617F-C2CB-8856-7CD2-8874AE160F45}"/>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1110" y="1581150"/>
            <a:ext cx="5905990" cy="39560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C4138A9C-FDB2-22F3-127F-4DF147838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4900" y="1656066"/>
            <a:ext cx="5905990" cy="3881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38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5B89-9C44-7427-43F1-A74D003E3D9E}"/>
              </a:ext>
            </a:extLst>
          </p:cNvPr>
          <p:cNvSpPr>
            <a:spLocks noGrp="1"/>
          </p:cNvSpPr>
          <p:nvPr>
            <p:ph type="title"/>
          </p:nvPr>
        </p:nvSpPr>
        <p:spPr>
          <a:xfrm>
            <a:off x="913775" y="618517"/>
            <a:ext cx="10364451" cy="702283"/>
          </a:xfrm>
        </p:spPr>
        <p:txBody>
          <a:bodyPr>
            <a:normAutofit/>
          </a:bodyPr>
          <a:lstStyle/>
          <a:p>
            <a:pPr algn="ctr"/>
            <a:r>
              <a:rPr lang="en-GB" sz="2800" dirty="0"/>
              <a:t>Insights on bivariate analysis- (numerical-numerical)</a:t>
            </a:r>
          </a:p>
        </p:txBody>
      </p:sp>
      <p:sp>
        <p:nvSpPr>
          <p:cNvPr id="3" name="Content Placeholder 2">
            <a:extLst>
              <a:ext uri="{FF2B5EF4-FFF2-40B4-BE49-F238E27FC236}">
                <a16:creationId xmlns:a16="http://schemas.microsoft.com/office/drawing/2014/main" id="{8CFFC94C-9B44-8354-99B5-2358FC9E5F5D}"/>
              </a:ext>
            </a:extLst>
          </p:cNvPr>
          <p:cNvSpPr>
            <a:spLocks noGrp="1"/>
          </p:cNvSpPr>
          <p:nvPr>
            <p:ph sz="quarter" idx="13"/>
          </p:nvPr>
        </p:nvSpPr>
        <p:spPr>
          <a:xfrm>
            <a:off x="1129674" y="1664809"/>
            <a:ext cx="10363826" cy="1522891"/>
          </a:xfrm>
        </p:spPr>
        <p:txBody>
          <a:bodyPr>
            <a:normAutofit/>
          </a:bodyPr>
          <a:lstStyle/>
          <a:p>
            <a:r>
              <a:rPr lang="en-US" sz="1800" b="1" i="0" dirty="0">
                <a:solidFill>
                  <a:srgbClr val="000000"/>
                </a:solidFill>
                <a:effectLst/>
                <a:latin typeface="Helvetica Neue" panose="02000503000000020004" pitchFamily="2" charset="0"/>
              </a:rPr>
              <a:t>When the amount of goods price increases the credit amount also increases.</a:t>
            </a:r>
            <a:endParaRPr lang="en-US" sz="1800" b="0" i="0" dirty="0">
              <a:solidFill>
                <a:srgbClr val="000000"/>
              </a:solidFill>
              <a:effectLst/>
              <a:latin typeface="Helvetica Neue" panose="02000503000000020004" pitchFamily="2" charset="0"/>
            </a:endParaRPr>
          </a:p>
          <a:p>
            <a:r>
              <a:rPr lang="en-US" sz="1800" b="1" i="0" dirty="0" err="1">
                <a:solidFill>
                  <a:srgbClr val="000000"/>
                </a:solidFill>
                <a:effectLst/>
                <a:latin typeface="Helvetica Neue" panose="02000503000000020004" pitchFamily="2" charset="0"/>
              </a:rPr>
              <a:t>LoweR</a:t>
            </a:r>
            <a:r>
              <a:rPr lang="en-US" sz="1800" b="1" i="0" dirty="0">
                <a:solidFill>
                  <a:srgbClr val="000000"/>
                </a:solidFill>
                <a:effectLst/>
                <a:latin typeface="Helvetica Neue" panose="02000503000000020004" pitchFamily="2" charset="0"/>
              </a:rPr>
              <a:t> income range has taken most of range of loan annuity.</a:t>
            </a:r>
            <a:endParaRPr lang="en-US" sz="1800" b="0" i="0" dirty="0">
              <a:solidFill>
                <a:srgbClr val="000000"/>
              </a:solidFill>
              <a:effectLst/>
              <a:latin typeface="Helvetica Neue" panose="02000503000000020004" pitchFamily="2" charset="0"/>
            </a:endParaRPr>
          </a:p>
          <a:p>
            <a:endParaRPr lang="en-GB" sz="1800" dirty="0"/>
          </a:p>
        </p:txBody>
      </p:sp>
      <p:sp>
        <p:nvSpPr>
          <p:cNvPr id="6" name="Title 1">
            <a:extLst>
              <a:ext uri="{FF2B5EF4-FFF2-40B4-BE49-F238E27FC236}">
                <a16:creationId xmlns:a16="http://schemas.microsoft.com/office/drawing/2014/main" id="{575AEEE3-FE5A-4B1D-55D9-36A565073A8D}"/>
              </a:ext>
            </a:extLst>
          </p:cNvPr>
          <p:cNvSpPr txBox="1">
            <a:spLocks/>
          </p:cNvSpPr>
          <p:nvPr/>
        </p:nvSpPr>
        <p:spPr>
          <a:xfrm>
            <a:off x="913774" y="3319159"/>
            <a:ext cx="10364451" cy="70228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GB" sz="2800" dirty="0"/>
              <a:t>Insights on bivariate analysis- (numerical-categorical)</a:t>
            </a:r>
          </a:p>
        </p:txBody>
      </p:sp>
      <p:sp>
        <p:nvSpPr>
          <p:cNvPr id="8" name="TextBox 7">
            <a:extLst>
              <a:ext uri="{FF2B5EF4-FFF2-40B4-BE49-F238E27FC236}">
                <a16:creationId xmlns:a16="http://schemas.microsoft.com/office/drawing/2014/main" id="{393052C2-C2BB-3A98-A97D-CDB603B05373}"/>
              </a:ext>
            </a:extLst>
          </p:cNvPr>
          <p:cNvSpPr txBox="1"/>
          <p:nvPr/>
        </p:nvSpPr>
        <p:spPr>
          <a:xfrm>
            <a:off x="1129673" y="4021442"/>
            <a:ext cx="10516227" cy="2585323"/>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000000"/>
                </a:solidFill>
                <a:effectLst/>
                <a:latin typeface="Helvetica Neue" panose="02000503000000020004" pitchFamily="2" charset="0"/>
              </a:rPr>
              <a:t>Managers pay more loan annuity followed by accountants and Realty agents and least is paid by cleaning staff.</a:t>
            </a:r>
          </a:p>
          <a:p>
            <a:pPr marL="285750" indent="-285750">
              <a:buFont typeface="Arial" panose="020B0604020202020204" pitchFamily="34" charset="0"/>
              <a:buChar char="•"/>
            </a:pPr>
            <a:endParaRPr lang="en-US" b="1" dirty="0">
              <a:solidFill>
                <a:srgbClr val="000000"/>
              </a:solidFill>
              <a:latin typeface="Helvetica Neue" panose="02000503000000020004" pitchFamily="2" charset="0"/>
            </a:endParaRPr>
          </a:p>
          <a:p>
            <a:pPr marL="285750" indent="-285750">
              <a:buFont typeface="Arial" panose="020B0604020202020204" pitchFamily="34" charset="0"/>
              <a:buChar char="•"/>
            </a:pPr>
            <a:r>
              <a:rPr lang="en-US" b="1" i="0" dirty="0">
                <a:solidFill>
                  <a:srgbClr val="000000"/>
                </a:solidFill>
                <a:effectLst/>
                <a:latin typeface="Helvetica Neue" panose="02000503000000020004" pitchFamily="2" charset="0"/>
              </a:rPr>
              <a:t>More credit amount is taken by Academic degree holders and less by lower secondary educated clients.</a:t>
            </a:r>
          </a:p>
          <a:p>
            <a:pPr marL="285750" indent="-285750">
              <a:buFont typeface="Arial" panose="020B0604020202020204" pitchFamily="34" charset="0"/>
              <a:buChar char="•"/>
            </a:pPr>
            <a:endParaRPr lang="en-US" b="1" dirty="0">
              <a:solidFill>
                <a:srgbClr val="000000"/>
              </a:solidFill>
              <a:latin typeface="Helvetica Neue" panose="02000503000000020004" pitchFamily="2" charset="0"/>
            </a:endParaRPr>
          </a:p>
          <a:p>
            <a:endParaRPr lang="en-US" b="1" i="0" dirty="0">
              <a:solidFill>
                <a:srgbClr val="000000"/>
              </a:solidFill>
              <a:effectLst/>
              <a:latin typeface="Helvetica Neue" panose="02000503000000020004" pitchFamily="2" charset="0"/>
            </a:endParaRPr>
          </a:p>
          <a:p>
            <a:endParaRPr lang="en-US" b="1" dirty="0">
              <a:solidFill>
                <a:srgbClr val="000000"/>
              </a:solidFill>
              <a:latin typeface="Helvetica Neue" panose="02000503000000020004" pitchFamily="2" charset="0"/>
            </a:endParaRPr>
          </a:p>
          <a:p>
            <a:endParaRPr lang="en-GB" dirty="0"/>
          </a:p>
        </p:txBody>
      </p:sp>
    </p:spTree>
    <p:extLst>
      <p:ext uri="{BB962C8B-B14F-4D97-AF65-F5344CB8AC3E}">
        <p14:creationId xmlns:p14="http://schemas.microsoft.com/office/powerpoint/2010/main" val="18113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BE9B-DA38-4283-EA99-E6587EEBF2B2}"/>
              </a:ext>
            </a:extLst>
          </p:cNvPr>
          <p:cNvSpPr>
            <a:spLocks noGrp="1"/>
          </p:cNvSpPr>
          <p:nvPr>
            <p:ph type="title"/>
          </p:nvPr>
        </p:nvSpPr>
        <p:spPr>
          <a:xfrm>
            <a:off x="946244" y="313723"/>
            <a:ext cx="10364451" cy="448283"/>
          </a:xfrm>
        </p:spPr>
        <p:txBody>
          <a:bodyPr>
            <a:normAutofit fontScale="90000"/>
          </a:bodyPr>
          <a:lstStyle/>
          <a:p>
            <a:pPr algn="ctr"/>
            <a:r>
              <a:rPr lang="en-GB" dirty="0"/>
              <a:t>Other insights</a:t>
            </a:r>
          </a:p>
        </p:txBody>
      </p:sp>
      <p:pic>
        <p:nvPicPr>
          <p:cNvPr id="10242" name="Picture 2">
            <a:extLst>
              <a:ext uri="{FF2B5EF4-FFF2-40B4-BE49-F238E27FC236}">
                <a16:creationId xmlns:a16="http://schemas.microsoft.com/office/drawing/2014/main" id="{CBA16B02-307B-7C18-7866-D5284405345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1829" y="1320813"/>
            <a:ext cx="6046641" cy="37296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5F2E57-B300-41EE-90BF-387B3554979B}"/>
              </a:ext>
            </a:extLst>
          </p:cNvPr>
          <p:cNvSpPr txBox="1"/>
          <p:nvPr/>
        </p:nvSpPr>
        <p:spPr>
          <a:xfrm>
            <a:off x="0" y="5304472"/>
            <a:ext cx="6210300" cy="1015663"/>
          </a:xfrm>
          <a:prstGeom prst="rect">
            <a:avLst/>
          </a:prstGeom>
          <a:noFill/>
        </p:spPr>
        <p:txBody>
          <a:bodyPr wrap="square">
            <a:spAutoFit/>
          </a:bodyPr>
          <a:lstStyle/>
          <a:p>
            <a:pPr algn="just">
              <a:buFont typeface="Arial" panose="020B0604020202020204" pitchFamily="34" charset="0"/>
              <a:buChar char="•"/>
            </a:pPr>
            <a:r>
              <a:rPr lang="en-US" sz="1200" b="1" i="0" dirty="0">
                <a:effectLst/>
                <a:latin typeface="Helvetica Neue" panose="02000503000000020004" pitchFamily="2" charset="0"/>
              </a:rPr>
              <a:t>There are more outliers in Married people of all education </a:t>
            </a:r>
            <a:r>
              <a:rPr lang="en-US" sz="1200" b="1" dirty="0">
                <a:latin typeface="Helvetica Neue" panose="02000503000000020004" pitchFamily="2" charset="0"/>
              </a:rPr>
              <a:t>type</a:t>
            </a:r>
            <a:r>
              <a:rPr lang="en-US" sz="1200" b="1" i="0" dirty="0">
                <a:effectLst/>
                <a:latin typeface="Helvetica Neue" panose="02000503000000020004" pitchFamily="2" charset="0"/>
              </a:rPr>
              <a:t>, except Academic degree indicating that a wide range loan annuity had been taken by this group.</a:t>
            </a:r>
          </a:p>
          <a:p>
            <a:pPr algn="just">
              <a:buFont typeface="Arial" panose="020B0604020202020204" pitchFamily="34" charset="0"/>
              <a:buChar char="•"/>
            </a:pPr>
            <a:endParaRPr lang="en-US" sz="1200" b="0" i="0" dirty="0">
              <a:effectLst/>
              <a:latin typeface="Helvetica Neue" panose="02000503000000020004" pitchFamily="2" charset="0"/>
            </a:endParaRPr>
          </a:p>
          <a:p>
            <a:pPr algn="l">
              <a:buFont typeface="Arial" panose="020B0604020202020204" pitchFamily="34" charset="0"/>
              <a:buChar char="•"/>
            </a:pPr>
            <a:r>
              <a:rPr lang="en-US" sz="1200" b="1" i="0" dirty="0">
                <a:effectLst/>
                <a:latin typeface="Helvetica Neue" panose="02000503000000020004" pitchFamily="2" charset="0"/>
              </a:rPr>
              <a:t>In all the family status </a:t>
            </a:r>
            <a:r>
              <a:rPr lang="en-US" sz="1200" b="1" i="0" dirty="0" err="1">
                <a:effectLst/>
                <a:latin typeface="Helvetica Neue" panose="02000503000000020004" pitchFamily="2" charset="0"/>
              </a:rPr>
              <a:t>groups,the</a:t>
            </a:r>
            <a:r>
              <a:rPr lang="en-US" sz="1200" b="1" i="0" dirty="0">
                <a:effectLst/>
                <a:latin typeface="Helvetica Neue" panose="02000503000000020004" pitchFamily="2" charset="0"/>
              </a:rPr>
              <a:t> Academic degree holders have higher minimum loan annuity and least by secondary/special secondary educated group.</a:t>
            </a:r>
            <a:endParaRPr lang="en-US" sz="1200" b="0" i="0" dirty="0">
              <a:effectLst/>
              <a:latin typeface="Helvetica Neue" panose="02000503000000020004" pitchFamily="2" charset="0"/>
            </a:endParaRPr>
          </a:p>
        </p:txBody>
      </p:sp>
      <p:pic>
        <p:nvPicPr>
          <p:cNvPr id="10244" name="Picture 4">
            <a:extLst>
              <a:ext uri="{FF2B5EF4-FFF2-40B4-BE49-F238E27FC236}">
                <a16:creationId xmlns:a16="http://schemas.microsoft.com/office/drawing/2014/main" id="{14576940-8F5E-99E9-F0B2-3AB5C8BFA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300" y="1320814"/>
            <a:ext cx="5899871" cy="37296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9BCDB6E-2E12-3F3D-3342-C978F9C9B327}"/>
              </a:ext>
            </a:extLst>
          </p:cNvPr>
          <p:cNvSpPr txBox="1"/>
          <p:nvPr/>
        </p:nvSpPr>
        <p:spPr>
          <a:xfrm>
            <a:off x="6210300" y="5304472"/>
            <a:ext cx="5803900" cy="1446550"/>
          </a:xfrm>
          <a:prstGeom prst="rect">
            <a:avLst/>
          </a:prstGeom>
          <a:noFill/>
        </p:spPr>
        <p:txBody>
          <a:bodyPr wrap="square">
            <a:spAutoFit/>
          </a:bodyPr>
          <a:lstStyle/>
          <a:p>
            <a:pPr algn="l">
              <a:buFont typeface="Arial" panose="020B0604020202020204" pitchFamily="34" charset="0"/>
              <a:buChar char="•"/>
            </a:pPr>
            <a:r>
              <a:rPr lang="en-US" sz="1100" b="1" i="0" dirty="0">
                <a:effectLst/>
                <a:latin typeface="Helvetica Neue" panose="02000503000000020004" pitchFamily="2" charset="0"/>
              </a:rPr>
              <a:t>1. Those living house/apartment of almost all age group have more outliers for consumer loans as these people buy more things to their houses they own.</a:t>
            </a:r>
            <a:endParaRPr lang="en-US" sz="1100" b="0" i="0" dirty="0">
              <a:effectLst/>
              <a:latin typeface="Helvetica Neue" panose="02000503000000020004" pitchFamily="2" charset="0"/>
            </a:endParaRPr>
          </a:p>
          <a:p>
            <a:pPr algn="l">
              <a:buFont typeface="Arial" panose="020B0604020202020204" pitchFamily="34" charset="0"/>
              <a:buChar char="•"/>
            </a:pPr>
            <a:r>
              <a:rPr lang="en-US" sz="1100" b="1" i="0" dirty="0">
                <a:effectLst/>
                <a:latin typeface="Helvetica Neue" panose="02000503000000020004" pitchFamily="2" charset="0"/>
              </a:rPr>
              <a:t>2. Those living in co apartment and office apartment , have higher upper range for the consumer loans.</a:t>
            </a:r>
            <a:endParaRPr lang="en-US" sz="1100" b="0" i="0" dirty="0">
              <a:effectLst/>
              <a:latin typeface="Helvetica Neue" panose="02000503000000020004" pitchFamily="2" charset="0"/>
            </a:endParaRPr>
          </a:p>
          <a:p>
            <a:pPr algn="l">
              <a:buFont typeface="Arial" panose="020B0604020202020204" pitchFamily="34" charset="0"/>
              <a:buChar char="•"/>
            </a:pPr>
            <a:r>
              <a:rPr lang="en-US" sz="1100" b="1" i="0" dirty="0">
                <a:effectLst/>
                <a:latin typeface="Helvetica Neue" panose="02000503000000020004" pitchFamily="2" charset="0"/>
              </a:rPr>
              <a:t>3. The age group (20-30), living rented apartment and with parents have asked for lower consumer loans.</a:t>
            </a:r>
            <a:endParaRPr lang="en-US" sz="1100" b="0" i="0" dirty="0">
              <a:effectLst/>
              <a:latin typeface="Helvetica Neue" panose="02000503000000020004" pitchFamily="2" charset="0"/>
            </a:endParaRPr>
          </a:p>
          <a:p>
            <a:pPr algn="l">
              <a:buFont typeface="Arial" panose="020B0604020202020204" pitchFamily="34" charset="0"/>
              <a:buChar char="•"/>
            </a:pPr>
            <a:r>
              <a:rPr lang="en-US" sz="1100" b="1" i="0" dirty="0">
                <a:effectLst/>
                <a:latin typeface="Helvetica Neue" panose="02000503000000020004" pitchFamily="2" charset="0"/>
              </a:rPr>
              <a:t>4. The age group (40-50), living in house/apartment have shown to take higher consumer loans.</a:t>
            </a:r>
            <a:endParaRPr lang="en-US" sz="1100" b="0" i="0" dirty="0">
              <a:effectLst/>
              <a:latin typeface="Helvetica Neue" panose="02000503000000020004" pitchFamily="2" charset="0"/>
            </a:endParaRPr>
          </a:p>
        </p:txBody>
      </p:sp>
    </p:spTree>
    <p:extLst>
      <p:ext uri="{BB962C8B-B14F-4D97-AF65-F5344CB8AC3E}">
        <p14:creationId xmlns:p14="http://schemas.microsoft.com/office/powerpoint/2010/main" val="3111667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3032D-CCD2-C3B1-723A-AC5012906D3B}"/>
              </a:ext>
            </a:extLst>
          </p:cNvPr>
          <p:cNvSpPr>
            <a:spLocks noGrp="1"/>
          </p:cNvSpPr>
          <p:nvPr>
            <p:ph type="title"/>
          </p:nvPr>
        </p:nvSpPr>
        <p:spPr>
          <a:xfrm>
            <a:off x="774075" y="199417"/>
            <a:ext cx="10948025" cy="676883"/>
          </a:xfrm>
        </p:spPr>
        <p:txBody>
          <a:bodyPr/>
          <a:lstStyle/>
          <a:p>
            <a:pPr algn="ctr"/>
            <a:r>
              <a:rPr lang="en-GB" dirty="0"/>
              <a:t>introduction</a:t>
            </a:r>
          </a:p>
        </p:txBody>
      </p:sp>
      <p:sp>
        <p:nvSpPr>
          <p:cNvPr id="3" name="Content Placeholder 2">
            <a:extLst>
              <a:ext uri="{FF2B5EF4-FFF2-40B4-BE49-F238E27FC236}">
                <a16:creationId xmlns:a16="http://schemas.microsoft.com/office/drawing/2014/main" id="{7066FFC7-14D1-AD2E-4A34-9A9A4A333DA2}"/>
              </a:ext>
            </a:extLst>
          </p:cNvPr>
          <p:cNvSpPr>
            <a:spLocks noGrp="1"/>
          </p:cNvSpPr>
          <p:nvPr>
            <p:ph sz="quarter" idx="13"/>
          </p:nvPr>
        </p:nvSpPr>
        <p:spPr>
          <a:xfrm>
            <a:off x="913774" y="1104900"/>
            <a:ext cx="10808326" cy="5003800"/>
          </a:xfrm>
        </p:spPr>
        <p:txBody>
          <a:bodyPr anchor="ctr">
            <a:normAutofit lnSpcReduction="10000"/>
          </a:bodyPr>
          <a:lstStyle/>
          <a:p>
            <a:pPr marL="0" indent="0">
              <a:buNone/>
            </a:pPr>
            <a:r>
              <a:rPr lang="en-US" sz="3000" b="1" i="0" cap="none" dirty="0">
                <a:solidFill>
                  <a:schemeClr val="bg1"/>
                </a:solidFill>
                <a:effectLst/>
                <a:latin typeface="Söhne"/>
              </a:rPr>
              <a:t>Exploratory data analysis (EDA)</a:t>
            </a:r>
            <a:endParaRPr lang="en-US" b="1" i="0" cap="none" dirty="0">
              <a:solidFill>
                <a:schemeClr val="bg1"/>
              </a:solidFill>
              <a:effectLst/>
              <a:latin typeface="Söhne"/>
            </a:endParaRPr>
          </a:p>
          <a:p>
            <a:pPr algn="just">
              <a:lnSpc>
                <a:spcPct val="160000"/>
              </a:lnSpc>
            </a:pPr>
            <a:r>
              <a:rPr lang="en-US" sz="1600" b="0" i="0" cap="none" dirty="0">
                <a:solidFill>
                  <a:schemeClr val="bg1"/>
                </a:solidFill>
                <a:effectLst/>
                <a:latin typeface="Arial" panose="020B0604020202020204" pitchFamily="34" charset="0"/>
                <a:ea typeface="Ayuthaya" pitchFamily="2" charset="-34"/>
                <a:cs typeface="Arial" panose="020B0604020202020204" pitchFamily="34" charset="0"/>
              </a:rPr>
              <a:t>Exploratory data analysis (EDA) is the process of examining and analyzing data sets to summarize their main characteristics, often using visual methods. The goal of EDA is to identify patterns, relationships, and trends in the data, as well as to gain insights and understanding of the data's underlying structure and distribution.</a:t>
            </a:r>
          </a:p>
          <a:p>
            <a:pPr algn="just">
              <a:lnSpc>
                <a:spcPct val="160000"/>
              </a:lnSpc>
            </a:pPr>
            <a:r>
              <a:rPr lang="en-US" sz="1600" b="0" i="0" cap="none" dirty="0">
                <a:solidFill>
                  <a:schemeClr val="bg1"/>
                </a:solidFill>
                <a:effectLst/>
                <a:latin typeface="Arial" panose="020B0604020202020204" pitchFamily="34" charset="0"/>
                <a:ea typeface="Ayuthaya" pitchFamily="2" charset="-34"/>
                <a:cs typeface="Arial" panose="020B0604020202020204" pitchFamily="34" charset="0"/>
              </a:rPr>
              <a:t>During EDA, data is examined through various statistical and visual techniques, such as histograms, scatterplots, boxplots, and correlation matrices, to name a few. Exploratory data analysis can help researchers to understand the data and to generate hypotheses.</a:t>
            </a:r>
          </a:p>
          <a:p>
            <a:pPr algn="just">
              <a:lnSpc>
                <a:spcPct val="160000"/>
              </a:lnSpc>
            </a:pPr>
            <a:r>
              <a:rPr lang="en-US" sz="1600" b="0" i="0" cap="none" dirty="0">
                <a:solidFill>
                  <a:schemeClr val="bg1"/>
                </a:solidFill>
                <a:effectLst/>
                <a:latin typeface="Arial" panose="020B0604020202020204" pitchFamily="34" charset="0"/>
                <a:ea typeface="Ayuthaya" pitchFamily="2" charset="-34"/>
                <a:cs typeface="Arial" panose="020B0604020202020204" pitchFamily="34" charset="0"/>
              </a:rPr>
              <a:t>EDA is often used in the early stages of data analysis, where the focus is on gaining insights and understanding about the data. It can be used to identify potential outliers, missing data, or errors in the data.</a:t>
            </a:r>
          </a:p>
          <a:p>
            <a:pPr algn="just">
              <a:lnSpc>
                <a:spcPct val="160000"/>
              </a:lnSpc>
            </a:pPr>
            <a:r>
              <a:rPr lang="en-US" sz="1600" b="0" i="0" cap="none" dirty="0">
                <a:solidFill>
                  <a:schemeClr val="bg1"/>
                </a:solidFill>
                <a:effectLst/>
                <a:latin typeface="Arial" panose="020B0604020202020204" pitchFamily="34" charset="0"/>
                <a:ea typeface="Ayuthaya" pitchFamily="2" charset="-34"/>
                <a:cs typeface="Arial" panose="020B0604020202020204" pitchFamily="34" charset="0"/>
              </a:rPr>
              <a:t>In this case study we use the exploratory data analytics with the help of data sets provided to find some useful insights based on trends that may help the bank to look on to certain criteria before approving the loan in future.</a:t>
            </a:r>
          </a:p>
          <a:p>
            <a:pPr algn="just"/>
            <a:endParaRPr lang="en-GB" sz="1800" cap="none" dirty="0">
              <a:solidFill>
                <a:schemeClr val="bg1"/>
              </a:solidFill>
            </a:endParaRPr>
          </a:p>
        </p:txBody>
      </p:sp>
    </p:spTree>
    <p:extLst>
      <p:ext uri="{BB962C8B-B14F-4D97-AF65-F5344CB8AC3E}">
        <p14:creationId xmlns:p14="http://schemas.microsoft.com/office/powerpoint/2010/main" val="2132624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AC8D-1046-96D0-8C39-73D57B49E968}"/>
              </a:ext>
            </a:extLst>
          </p:cNvPr>
          <p:cNvSpPr>
            <a:spLocks noGrp="1"/>
          </p:cNvSpPr>
          <p:nvPr>
            <p:ph type="title"/>
          </p:nvPr>
        </p:nvSpPr>
        <p:spPr>
          <a:xfrm>
            <a:off x="1002674" y="139092"/>
            <a:ext cx="10364451" cy="613383"/>
          </a:xfrm>
        </p:spPr>
        <p:txBody>
          <a:bodyPr>
            <a:normAutofit/>
          </a:bodyPr>
          <a:lstStyle/>
          <a:p>
            <a:pPr algn="ctr"/>
            <a:r>
              <a:rPr lang="en-GB" dirty="0"/>
              <a:t>Analysis based loan attributes- univariate</a:t>
            </a:r>
          </a:p>
        </p:txBody>
      </p:sp>
      <p:pic>
        <p:nvPicPr>
          <p:cNvPr id="11266" name="Picture 2">
            <a:extLst>
              <a:ext uri="{FF2B5EF4-FFF2-40B4-BE49-F238E27FC236}">
                <a16:creationId xmlns:a16="http://schemas.microsoft.com/office/drawing/2014/main" id="{FCE8E433-16B7-1735-A788-DE20551921E6}"/>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95459" y="956495"/>
            <a:ext cx="5711641" cy="272573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7C7F5A3-E851-B137-1C72-C1E3CDE85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59" y="3771952"/>
            <a:ext cx="5711641" cy="2832656"/>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63F3B75C-A4FD-03F7-7573-80A22E6081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1063513"/>
            <a:ext cx="6007098" cy="2618719"/>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25A0D7CC-C1A5-E717-1C6D-066C3B571C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9" y="3771952"/>
            <a:ext cx="6007098" cy="2832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98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8952-9158-B972-E27B-E33CBE7D3ECD}"/>
              </a:ext>
            </a:extLst>
          </p:cNvPr>
          <p:cNvSpPr>
            <a:spLocks noGrp="1"/>
          </p:cNvSpPr>
          <p:nvPr>
            <p:ph type="title"/>
          </p:nvPr>
        </p:nvSpPr>
        <p:spPr>
          <a:xfrm>
            <a:off x="913775" y="618518"/>
            <a:ext cx="10364451" cy="448284"/>
          </a:xfrm>
        </p:spPr>
        <p:txBody>
          <a:bodyPr>
            <a:normAutofit fontScale="90000"/>
          </a:bodyPr>
          <a:lstStyle/>
          <a:p>
            <a:pPr algn="ctr"/>
            <a:r>
              <a:rPr lang="en-GB" dirty="0"/>
              <a:t>insights based loan attributes- univariate</a:t>
            </a:r>
          </a:p>
        </p:txBody>
      </p:sp>
      <p:sp>
        <p:nvSpPr>
          <p:cNvPr id="3" name="Content Placeholder 2">
            <a:extLst>
              <a:ext uri="{FF2B5EF4-FFF2-40B4-BE49-F238E27FC236}">
                <a16:creationId xmlns:a16="http://schemas.microsoft.com/office/drawing/2014/main" id="{3762CFF3-20EB-0F1A-4183-31B9D9529CD0}"/>
              </a:ext>
            </a:extLst>
          </p:cNvPr>
          <p:cNvSpPr>
            <a:spLocks noGrp="1"/>
          </p:cNvSpPr>
          <p:nvPr>
            <p:ph sz="quarter" idx="13"/>
          </p:nvPr>
        </p:nvSpPr>
        <p:spPr>
          <a:xfrm>
            <a:off x="913775" y="2316292"/>
            <a:ext cx="10363826" cy="3424107"/>
          </a:xfrm>
        </p:spPr>
        <p:txBody>
          <a:bodyPr>
            <a:normAutofit fontScale="77500" lnSpcReduction="20000"/>
          </a:bodyPr>
          <a:lstStyle/>
          <a:p>
            <a:pPr algn="l">
              <a:buFont typeface="Arial" panose="020B0604020202020204" pitchFamily="34" charset="0"/>
              <a:buChar char="•"/>
            </a:pPr>
            <a:endParaRPr lang="en-US" b="0" i="0" dirty="0">
              <a:solidFill>
                <a:srgbClr val="000000"/>
              </a:solidFill>
              <a:effectLst/>
              <a:latin typeface="Helvetica Neue" panose="02000503000000020004" pitchFamily="2" charset="0"/>
            </a:endParaRP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Consumer loans have less defaulters compared to cash loans and revolving loans.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Repeater tend to default more compared to Refreshed. This could be because re-checking the client's credit score, employment status, income, and other relevant financial information to ensure that the client still meets the bank's lending criteria.</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Mobile phones in goods category have show same tendency for both defaulters and non defaulters.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More people have taken consumer loans for vehicles.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More people preferred to use bank as the payment type.</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The seller industry for connectivity shown a trend of more defaulters.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High </a:t>
            </a:r>
            <a:r>
              <a:rPr lang="en-US" b="0" i="0" dirty="0" err="1">
                <a:solidFill>
                  <a:srgbClr val="000000"/>
                </a:solidFill>
                <a:effectLst/>
                <a:latin typeface="Helvetica Neue" panose="02000503000000020004" pitchFamily="2" charset="0"/>
              </a:rPr>
              <a:t>yeilding</a:t>
            </a:r>
            <a:r>
              <a:rPr lang="en-US" b="0" i="0" dirty="0">
                <a:solidFill>
                  <a:srgbClr val="000000"/>
                </a:solidFill>
                <a:effectLst/>
                <a:latin typeface="Helvetica Neue" panose="02000503000000020004" pitchFamily="2" charset="0"/>
              </a:rPr>
              <a:t> group have shown more defaulters.</a:t>
            </a:r>
          </a:p>
          <a:p>
            <a:endParaRPr lang="en-GB" dirty="0"/>
          </a:p>
        </p:txBody>
      </p:sp>
      <p:sp>
        <p:nvSpPr>
          <p:cNvPr id="4" name="TextBox 3">
            <a:extLst>
              <a:ext uri="{FF2B5EF4-FFF2-40B4-BE49-F238E27FC236}">
                <a16:creationId xmlns:a16="http://schemas.microsoft.com/office/drawing/2014/main" id="{97861E78-41B9-924A-741E-08A73E84CB88}"/>
              </a:ext>
            </a:extLst>
          </p:cNvPr>
          <p:cNvSpPr txBox="1"/>
          <p:nvPr/>
        </p:nvSpPr>
        <p:spPr>
          <a:xfrm>
            <a:off x="1019648" y="1419183"/>
            <a:ext cx="10363826" cy="646331"/>
          </a:xfrm>
          <a:prstGeom prst="rect">
            <a:avLst/>
          </a:prstGeom>
          <a:noFill/>
        </p:spPr>
        <p:txBody>
          <a:bodyPr wrap="square" rtlCol="0">
            <a:spAutoFit/>
          </a:bodyPr>
          <a:lstStyle/>
          <a:p>
            <a:r>
              <a:rPr lang="en-GB" dirty="0">
                <a:solidFill>
                  <a:schemeClr val="tx1">
                    <a:lumMod val="95000"/>
                  </a:schemeClr>
                </a:solidFill>
                <a:highlight>
                  <a:srgbClr val="FF0000"/>
                </a:highlight>
                <a:latin typeface="Helvetica" pitchFamily="2" charset="0"/>
              </a:rPr>
              <a:t>In order to get the insights on loan attributes, merging of two data sets can be made by the variable ‘</a:t>
            </a:r>
            <a:r>
              <a:rPr lang="en-US" b="1" i="0" dirty="0">
                <a:solidFill>
                  <a:schemeClr val="tx1">
                    <a:lumMod val="95000"/>
                  </a:schemeClr>
                </a:solidFill>
                <a:effectLst/>
                <a:highlight>
                  <a:srgbClr val="FF0000"/>
                </a:highlight>
                <a:latin typeface="Helvetica" pitchFamily="2" charset="0"/>
              </a:rPr>
              <a:t>SK_ID_CURR’.</a:t>
            </a:r>
            <a:endParaRPr lang="en-GB" dirty="0">
              <a:solidFill>
                <a:schemeClr val="tx1">
                  <a:lumMod val="95000"/>
                </a:schemeClr>
              </a:solidFill>
              <a:highlight>
                <a:srgbClr val="FF0000"/>
              </a:highlight>
              <a:latin typeface="Helvetica" pitchFamily="2" charset="0"/>
            </a:endParaRPr>
          </a:p>
        </p:txBody>
      </p:sp>
    </p:spTree>
    <p:extLst>
      <p:ext uri="{BB962C8B-B14F-4D97-AF65-F5344CB8AC3E}">
        <p14:creationId xmlns:p14="http://schemas.microsoft.com/office/powerpoint/2010/main" val="3256619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A32EE3-624F-74F1-5643-1760D59880CA}"/>
              </a:ext>
            </a:extLst>
          </p:cNvPr>
          <p:cNvSpPr>
            <a:spLocks noGrp="1"/>
          </p:cNvSpPr>
          <p:nvPr>
            <p:ph type="title"/>
          </p:nvPr>
        </p:nvSpPr>
        <p:spPr>
          <a:xfrm>
            <a:off x="913775" y="618518"/>
            <a:ext cx="10364451" cy="448284"/>
          </a:xfrm>
        </p:spPr>
        <p:txBody>
          <a:bodyPr>
            <a:normAutofit fontScale="90000"/>
          </a:bodyPr>
          <a:lstStyle/>
          <a:p>
            <a:pPr algn="ctr"/>
            <a:r>
              <a:rPr lang="en-GB" dirty="0"/>
              <a:t>Analysis based loan attributes- bivariate</a:t>
            </a:r>
          </a:p>
        </p:txBody>
      </p:sp>
      <p:pic>
        <p:nvPicPr>
          <p:cNvPr id="12290" name="Picture 2">
            <a:extLst>
              <a:ext uri="{FF2B5EF4-FFF2-40B4-BE49-F238E27FC236}">
                <a16:creationId xmlns:a16="http://schemas.microsoft.com/office/drawing/2014/main" id="{997CAE37-546E-2766-FF75-0CFC30F65124}"/>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52400" y="1193802"/>
            <a:ext cx="5613400" cy="549055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C6A8BBA8-C6E5-0549-B0E3-BE092BC64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800" y="1193802"/>
            <a:ext cx="6146800" cy="5490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61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1D61-28F2-DFFC-6ACD-F6BD0C097242}"/>
              </a:ext>
            </a:extLst>
          </p:cNvPr>
          <p:cNvSpPr>
            <a:spLocks noGrp="1"/>
          </p:cNvSpPr>
          <p:nvPr>
            <p:ph type="title"/>
          </p:nvPr>
        </p:nvSpPr>
        <p:spPr/>
        <p:txBody>
          <a:bodyPr>
            <a:normAutofit/>
          </a:bodyPr>
          <a:lstStyle/>
          <a:p>
            <a:pPr algn="ctr"/>
            <a:r>
              <a:rPr lang="en-GB" dirty="0"/>
              <a:t>insights based loan attributes- bivariate</a:t>
            </a:r>
          </a:p>
        </p:txBody>
      </p:sp>
      <p:sp>
        <p:nvSpPr>
          <p:cNvPr id="3" name="Content Placeholder 2">
            <a:extLst>
              <a:ext uri="{FF2B5EF4-FFF2-40B4-BE49-F238E27FC236}">
                <a16:creationId xmlns:a16="http://schemas.microsoft.com/office/drawing/2014/main" id="{7B2A164B-2855-2421-A7F8-B428144E88A6}"/>
              </a:ext>
            </a:extLst>
          </p:cNvPr>
          <p:cNvSpPr>
            <a:spLocks noGrp="1"/>
          </p:cNvSpPr>
          <p:nvPr>
            <p:ph sz="quarter" idx="13"/>
          </p:nvPr>
        </p:nvSpPr>
        <p:spPr>
          <a:xfrm>
            <a:off x="913774" y="2367092"/>
            <a:ext cx="10414626" cy="3424107"/>
          </a:xfrm>
        </p:spPr>
        <p:txBody>
          <a:bodyPr>
            <a:normAutofit/>
          </a:bodyPr>
          <a:lstStyle/>
          <a:p>
            <a:pPr algn="just"/>
            <a:r>
              <a:rPr lang="en-US" sz="2000" b="1" dirty="0">
                <a:solidFill>
                  <a:srgbClr val="000000"/>
                </a:solidFill>
                <a:effectLst/>
                <a:latin typeface="Helvetica Neue" panose="02000503000000020004" pitchFamily="2" charset="0"/>
              </a:rPr>
              <a:t>I</a:t>
            </a:r>
            <a:r>
              <a:rPr lang="en-US" sz="2000" b="1" i="0" dirty="0">
                <a:solidFill>
                  <a:srgbClr val="000000"/>
                </a:solidFill>
                <a:effectLst/>
                <a:latin typeface="Helvetica Neue" panose="02000503000000020004" pitchFamily="2" charset="0"/>
              </a:rPr>
              <a:t>n all the cases of both defaulters and non </a:t>
            </a:r>
            <a:r>
              <a:rPr lang="en-US" sz="2000" b="1" i="0" dirty="0" err="1">
                <a:solidFill>
                  <a:srgbClr val="000000"/>
                </a:solidFill>
                <a:effectLst/>
                <a:latin typeface="Helvetica Neue" panose="02000503000000020004" pitchFamily="2" charset="0"/>
              </a:rPr>
              <a:t>defaulters,secondary</a:t>
            </a:r>
            <a:r>
              <a:rPr lang="en-US" sz="2000" b="1" i="0" dirty="0">
                <a:solidFill>
                  <a:srgbClr val="000000"/>
                </a:solidFill>
                <a:effectLst/>
                <a:latin typeface="Helvetica Neue" panose="02000503000000020004" pitchFamily="2" charset="0"/>
              </a:rPr>
              <a:t>/secondary special educated people applied for more loan compared to all other groups.</a:t>
            </a:r>
          </a:p>
          <a:p>
            <a:endParaRPr lang="en-US" sz="2000" b="1" dirty="0">
              <a:solidFill>
                <a:srgbClr val="000000"/>
              </a:solidFill>
              <a:latin typeface="Helvetica Neue" panose="02000503000000020004" pitchFamily="2" charset="0"/>
            </a:endParaRPr>
          </a:p>
          <a:p>
            <a:r>
              <a:rPr lang="en-US" sz="2000" b="1" i="0" dirty="0">
                <a:solidFill>
                  <a:srgbClr val="000000"/>
                </a:solidFill>
                <a:effectLst/>
                <a:latin typeface="Helvetica Neue" panose="02000503000000020004" pitchFamily="2" charset="0"/>
              </a:rPr>
              <a:t>In all the cases of both defaulters and non </a:t>
            </a:r>
            <a:r>
              <a:rPr lang="en-US" sz="2000" b="1" i="0" dirty="0" err="1">
                <a:solidFill>
                  <a:srgbClr val="000000"/>
                </a:solidFill>
                <a:effectLst/>
                <a:latin typeface="Helvetica Neue" panose="02000503000000020004" pitchFamily="2" charset="0"/>
              </a:rPr>
              <a:t>defaulters,working</a:t>
            </a:r>
            <a:r>
              <a:rPr lang="en-US" sz="2000" b="1" i="0" dirty="0">
                <a:solidFill>
                  <a:srgbClr val="000000"/>
                </a:solidFill>
                <a:effectLst/>
                <a:latin typeface="Helvetica Neue" panose="02000503000000020004" pitchFamily="2" charset="0"/>
              </a:rPr>
              <a:t> people applied for more loan compared to all other groups.</a:t>
            </a:r>
            <a:endParaRPr lang="en-GB" sz="2000" dirty="0"/>
          </a:p>
        </p:txBody>
      </p:sp>
    </p:spTree>
    <p:extLst>
      <p:ext uri="{BB962C8B-B14F-4D97-AF65-F5344CB8AC3E}">
        <p14:creationId xmlns:p14="http://schemas.microsoft.com/office/powerpoint/2010/main" val="3806251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CDE04-CB2A-B3AF-403B-E6E2344864E0}"/>
              </a:ext>
            </a:extLst>
          </p:cNvPr>
          <p:cNvSpPr>
            <a:spLocks noGrp="1"/>
          </p:cNvSpPr>
          <p:nvPr>
            <p:ph type="title"/>
          </p:nvPr>
        </p:nvSpPr>
        <p:spPr>
          <a:xfrm>
            <a:off x="914399" y="428017"/>
            <a:ext cx="10364451" cy="829283"/>
          </a:xfrm>
        </p:spPr>
        <p:txBody>
          <a:bodyPr/>
          <a:lstStyle/>
          <a:p>
            <a:pPr algn="ctr"/>
            <a:r>
              <a:rPr lang="en-GB" dirty="0"/>
              <a:t>conclusion</a:t>
            </a:r>
          </a:p>
        </p:txBody>
      </p:sp>
      <p:sp>
        <p:nvSpPr>
          <p:cNvPr id="3" name="Content Placeholder 2">
            <a:extLst>
              <a:ext uri="{FF2B5EF4-FFF2-40B4-BE49-F238E27FC236}">
                <a16:creationId xmlns:a16="http://schemas.microsoft.com/office/drawing/2014/main" id="{BCFA108B-63CB-770C-4994-D1EAC6948230}"/>
              </a:ext>
            </a:extLst>
          </p:cNvPr>
          <p:cNvSpPr>
            <a:spLocks noGrp="1"/>
          </p:cNvSpPr>
          <p:nvPr>
            <p:ph sz="quarter" idx="13"/>
          </p:nvPr>
        </p:nvSpPr>
        <p:spPr>
          <a:xfrm>
            <a:off x="914399" y="1257300"/>
            <a:ext cx="10807701" cy="5100508"/>
          </a:xfrm>
          <a:solidFill>
            <a:schemeClr val="tx2">
              <a:lumMod val="40000"/>
              <a:lumOff val="60000"/>
            </a:schemeClr>
          </a:solidFill>
          <a:ln>
            <a:solidFill>
              <a:srgbClr val="FFFF00"/>
            </a:solidFill>
          </a:ln>
        </p:spPr>
        <p:txBody>
          <a:bodyPr>
            <a:normAutofit/>
          </a:bodyPr>
          <a:lstStyle/>
          <a:p>
            <a:pPr algn="just">
              <a:lnSpc>
                <a:spcPct val="150000"/>
              </a:lnSpc>
            </a:pPr>
            <a:r>
              <a:rPr lang="en-US" sz="2000" b="0" i="0" dirty="0">
                <a:solidFill>
                  <a:schemeClr val="bg1"/>
                </a:solidFill>
                <a:effectLst/>
                <a:latin typeface="Arial" panose="020B0604020202020204" pitchFamily="34" charset="0"/>
              </a:rPr>
              <a:t>People with Income type ‘</a:t>
            </a:r>
            <a:r>
              <a:rPr lang="en-US" sz="2000" b="1" i="0" dirty="0">
                <a:solidFill>
                  <a:schemeClr val="bg1"/>
                </a:solidFill>
                <a:effectLst/>
                <a:latin typeface="Arial" panose="020B0604020202020204" pitchFamily="34" charset="0"/>
              </a:rPr>
              <a:t>Working</a:t>
            </a:r>
            <a:r>
              <a:rPr lang="en-US" sz="2000" b="0" i="0" dirty="0">
                <a:solidFill>
                  <a:schemeClr val="bg1"/>
                </a:solidFill>
                <a:effectLst/>
                <a:latin typeface="Arial" panose="020B0604020202020204" pitchFamily="34" charset="0"/>
              </a:rPr>
              <a:t>’ have most number of unsuccessful payments, so can have double check on their</a:t>
            </a:r>
            <a:r>
              <a:rPr lang="en-US" sz="2000" b="0" i="0" dirty="0">
                <a:solidFill>
                  <a:schemeClr val="bg1"/>
                </a:solidFill>
                <a:effectLst/>
                <a:latin typeface="Helvetica Neue" panose="02000503000000020004" pitchFamily="2" charset="0"/>
              </a:rPr>
              <a:t> client's credit score, employment status, income, and other relevant financial information to ensure that the client still meets the bank's lending criteria</a:t>
            </a:r>
            <a:r>
              <a:rPr lang="en-US" sz="2000" b="0" i="0" dirty="0">
                <a:solidFill>
                  <a:schemeClr val="bg1"/>
                </a:solidFill>
                <a:effectLst/>
                <a:latin typeface="Arial" panose="020B0604020202020204" pitchFamily="34" charset="0"/>
              </a:rPr>
              <a:t> .</a:t>
            </a:r>
          </a:p>
          <a:p>
            <a:pPr algn="just">
              <a:lnSpc>
                <a:spcPct val="150000"/>
              </a:lnSpc>
            </a:pPr>
            <a:r>
              <a:rPr lang="en-US" sz="2000" b="1" i="0" dirty="0" err="1">
                <a:solidFill>
                  <a:schemeClr val="bg1"/>
                </a:solidFill>
                <a:effectLst/>
                <a:latin typeface="Helvetica Neue" panose="02000503000000020004" pitchFamily="2" charset="0"/>
              </a:rPr>
              <a:t>Labourers</a:t>
            </a:r>
            <a:r>
              <a:rPr lang="en-US" sz="2000" b="1" i="0" dirty="0">
                <a:solidFill>
                  <a:schemeClr val="bg1"/>
                </a:solidFill>
                <a:effectLst/>
                <a:latin typeface="Helvetica Neue" panose="02000503000000020004" pitchFamily="2" charset="0"/>
              </a:rPr>
              <a:t>, Sales staff, Drivers, Security staff, cooking staff, low skill -</a:t>
            </a:r>
            <a:r>
              <a:rPr lang="en-US" sz="2000" b="1" i="0" dirty="0" err="1">
                <a:solidFill>
                  <a:schemeClr val="bg1"/>
                </a:solidFill>
                <a:effectLst/>
                <a:latin typeface="Helvetica Neue" panose="02000503000000020004" pitchFamily="2" charset="0"/>
              </a:rPr>
              <a:t>labourers</a:t>
            </a:r>
            <a:r>
              <a:rPr lang="en-US" sz="2000" b="1" i="0" dirty="0">
                <a:solidFill>
                  <a:schemeClr val="bg1"/>
                </a:solidFill>
                <a:effectLst/>
                <a:latin typeface="Helvetica Neue" panose="02000503000000020004" pitchFamily="2" charset="0"/>
              </a:rPr>
              <a:t>, waiters/barmen</a:t>
            </a:r>
            <a:r>
              <a:rPr lang="en-US" sz="2000" b="0" i="0" dirty="0">
                <a:solidFill>
                  <a:schemeClr val="bg1"/>
                </a:solidFill>
                <a:effectLst/>
                <a:latin typeface="Helvetica Neue" panose="02000503000000020004" pitchFamily="2" charset="0"/>
              </a:rPr>
              <a:t> staff can be given low amount </a:t>
            </a:r>
            <a:r>
              <a:rPr lang="en-US" sz="2000" dirty="0">
                <a:solidFill>
                  <a:schemeClr val="bg1"/>
                </a:solidFill>
                <a:effectLst/>
                <a:latin typeface="Helvetica Neue" panose="02000503000000020004" pitchFamily="2" charset="0"/>
              </a:rPr>
              <a:t>of </a:t>
            </a:r>
            <a:r>
              <a:rPr lang="en-US" sz="2000" b="0" i="0" dirty="0">
                <a:solidFill>
                  <a:schemeClr val="bg1"/>
                </a:solidFill>
                <a:effectLst/>
                <a:latin typeface="Helvetica Neue" panose="02000503000000020004" pitchFamily="2" charset="0"/>
              </a:rPr>
              <a:t>credit</a:t>
            </a:r>
            <a:r>
              <a:rPr lang="en-US" sz="2000" dirty="0">
                <a:solidFill>
                  <a:schemeClr val="bg1"/>
                </a:solidFill>
                <a:effectLst/>
                <a:latin typeface="Helvetica Neue" panose="02000503000000020004" pitchFamily="2" charset="0"/>
              </a:rPr>
              <a:t> </a:t>
            </a:r>
            <a:r>
              <a:rPr lang="en-US" sz="2000" b="0" i="0" dirty="0">
                <a:solidFill>
                  <a:schemeClr val="bg1"/>
                </a:solidFill>
                <a:effectLst/>
                <a:latin typeface="Helvetica Neue" panose="02000503000000020004" pitchFamily="2" charset="0"/>
              </a:rPr>
              <a:t>as they are more susceptible to default.</a:t>
            </a:r>
          </a:p>
          <a:p>
            <a:pPr algn="just">
              <a:lnSpc>
                <a:spcPct val="150000"/>
              </a:lnSpc>
            </a:pPr>
            <a:r>
              <a:rPr lang="en-US" sz="2000" b="1" i="0" dirty="0">
                <a:solidFill>
                  <a:schemeClr val="bg1"/>
                </a:solidFill>
                <a:effectLst/>
                <a:latin typeface="Helvetica Neue" panose="02000503000000020004" pitchFamily="2" charset="0"/>
              </a:rPr>
              <a:t>Consumer loans </a:t>
            </a:r>
            <a:r>
              <a:rPr lang="en-US" sz="2000" b="0" i="0" dirty="0">
                <a:solidFill>
                  <a:schemeClr val="bg1"/>
                </a:solidFill>
                <a:effectLst/>
                <a:latin typeface="Helvetica Neue" panose="02000503000000020004" pitchFamily="2" charset="0"/>
              </a:rPr>
              <a:t>have less defaulters compared to cash loans and revolving loans, so bank can focus more on that.</a:t>
            </a:r>
          </a:p>
          <a:p>
            <a:pPr algn="just">
              <a:lnSpc>
                <a:spcPct val="150000"/>
              </a:lnSpc>
            </a:pPr>
            <a:r>
              <a:rPr lang="en-US" sz="2000" b="0" i="0" dirty="0">
                <a:solidFill>
                  <a:schemeClr val="bg1"/>
                </a:solidFill>
                <a:effectLst/>
                <a:latin typeface="Helvetica Neue" panose="02000503000000020004" pitchFamily="2" charset="0"/>
              </a:rPr>
              <a:t>More people have taken </a:t>
            </a:r>
            <a:r>
              <a:rPr lang="en-US" sz="2000" b="1" i="0" dirty="0">
                <a:solidFill>
                  <a:schemeClr val="bg1"/>
                </a:solidFill>
                <a:effectLst/>
                <a:latin typeface="Helvetica Neue" panose="02000503000000020004" pitchFamily="2" charset="0"/>
              </a:rPr>
              <a:t>consumer loans for vehicles</a:t>
            </a:r>
            <a:r>
              <a:rPr lang="en-US" sz="2000" dirty="0">
                <a:solidFill>
                  <a:schemeClr val="bg1"/>
                </a:solidFill>
                <a:latin typeface="Helvetica Neue" panose="02000503000000020004" pitchFamily="2" charset="0"/>
              </a:rPr>
              <a:t>, so can increase the interest rate on it.</a:t>
            </a:r>
            <a:endParaRPr lang="en-US" sz="2000" b="0" i="0" dirty="0">
              <a:solidFill>
                <a:schemeClr val="bg1"/>
              </a:solidFill>
              <a:effectLst/>
              <a:latin typeface="Helvetica Neue" panose="02000503000000020004" pitchFamily="2" charset="0"/>
            </a:endParaRPr>
          </a:p>
          <a:p>
            <a:pPr algn="just">
              <a:lnSpc>
                <a:spcPct val="150000"/>
              </a:lnSpc>
            </a:pPr>
            <a:endParaRPr lang="en-US" sz="2000" b="0" i="0" dirty="0">
              <a:solidFill>
                <a:schemeClr val="bg1"/>
              </a:solidFill>
              <a:effectLst/>
              <a:latin typeface="Helvetica Neue" panose="02000503000000020004" pitchFamily="2" charset="0"/>
            </a:endParaRPr>
          </a:p>
          <a:p>
            <a:pPr algn="just">
              <a:lnSpc>
                <a:spcPct val="150000"/>
              </a:lnSpc>
            </a:pPr>
            <a:endParaRPr lang="en-US" sz="2000" b="0" i="0" dirty="0">
              <a:solidFill>
                <a:schemeClr val="bg1"/>
              </a:solidFill>
              <a:effectLst/>
              <a:latin typeface="Helvetica Neue" panose="02000503000000020004" pitchFamily="2" charset="0"/>
            </a:endParaRPr>
          </a:p>
          <a:p>
            <a:pPr algn="just">
              <a:lnSpc>
                <a:spcPct val="150000"/>
              </a:lnSpc>
            </a:pPr>
            <a:endParaRPr lang="en-US" sz="2000" b="0" i="0" dirty="0">
              <a:solidFill>
                <a:schemeClr val="bg1"/>
              </a:solidFill>
              <a:effectLst/>
              <a:latin typeface="Helvetica Neue" panose="02000503000000020004" pitchFamily="2" charset="0"/>
            </a:endParaRPr>
          </a:p>
          <a:p>
            <a:pPr algn="just">
              <a:lnSpc>
                <a:spcPct val="150000"/>
              </a:lnSpc>
            </a:pPr>
            <a:endParaRPr lang="en-US" sz="2000" b="0" i="0" dirty="0">
              <a:solidFill>
                <a:schemeClr val="bg1"/>
              </a:solidFill>
              <a:effectLst/>
              <a:latin typeface="Arial" panose="020B0604020202020204" pitchFamily="34" charset="0"/>
            </a:endParaRPr>
          </a:p>
          <a:p>
            <a:pPr algn="just">
              <a:lnSpc>
                <a:spcPct val="150000"/>
              </a:lnSpc>
            </a:pPr>
            <a:endParaRPr lang="en-GB" sz="2000" dirty="0">
              <a:solidFill>
                <a:schemeClr val="bg1"/>
              </a:solidFill>
            </a:endParaRPr>
          </a:p>
        </p:txBody>
      </p:sp>
    </p:spTree>
    <p:extLst>
      <p:ext uri="{BB962C8B-B14F-4D97-AF65-F5344CB8AC3E}">
        <p14:creationId xmlns:p14="http://schemas.microsoft.com/office/powerpoint/2010/main" val="1668758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2824-97CB-1E54-90AC-404A656B4856}"/>
              </a:ext>
            </a:extLst>
          </p:cNvPr>
          <p:cNvSpPr>
            <a:spLocks noGrp="1"/>
          </p:cNvSpPr>
          <p:nvPr>
            <p:ph type="title"/>
          </p:nvPr>
        </p:nvSpPr>
        <p:spPr>
          <a:xfrm>
            <a:off x="938213" y="2460018"/>
            <a:ext cx="9905998" cy="1478570"/>
          </a:xfrm>
        </p:spPr>
        <p:txBody>
          <a:bodyPr>
            <a:normAutofit fontScale="90000"/>
          </a:bodyPr>
          <a:lstStyle/>
          <a:p>
            <a:pPr algn="ctr"/>
            <a:r>
              <a:rPr lang="en-GB" sz="11500" dirty="0"/>
              <a:t>Thank you</a:t>
            </a:r>
          </a:p>
        </p:txBody>
      </p:sp>
    </p:spTree>
    <p:extLst>
      <p:ext uri="{BB962C8B-B14F-4D97-AF65-F5344CB8AC3E}">
        <p14:creationId xmlns:p14="http://schemas.microsoft.com/office/powerpoint/2010/main" val="662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4ED0-50C5-D916-4007-4EE36B066D76}"/>
              </a:ext>
            </a:extLst>
          </p:cNvPr>
          <p:cNvSpPr>
            <a:spLocks noGrp="1"/>
          </p:cNvSpPr>
          <p:nvPr>
            <p:ph type="title"/>
          </p:nvPr>
        </p:nvSpPr>
        <p:spPr>
          <a:xfrm>
            <a:off x="1141413" y="618518"/>
            <a:ext cx="9905998" cy="943582"/>
          </a:xfrm>
        </p:spPr>
        <p:txBody>
          <a:bodyPr/>
          <a:lstStyle/>
          <a:p>
            <a:pPr algn="ctr"/>
            <a:r>
              <a:rPr lang="en-GB" dirty="0"/>
              <a:t>Statement problem</a:t>
            </a:r>
          </a:p>
        </p:txBody>
      </p:sp>
      <p:sp>
        <p:nvSpPr>
          <p:cNvPr id="3" name="Content Placeholder 2">
            <a:extLst>
              <a:ext uri="{FF2B5EF4-FFF2-40B4-BE49-F238E27FC236}">
                <a16:creationId xmlns:a16="http://schemas.microsoft.com/office/drawing/2014/main" id="{8CC724D9-8A7F-F6A0-F00A-54FFAF97C601}"/>
              </a:ext>
            </a:extLst>
          </p:cNvPr>
          <p:cNvSpPr>
            <a:spLocks noGrp="1"/>
          </p:cNvSpPr>
          <p:nvPr>
            <p:ph sz="quarter" idx="13"/>
          </p:nvPr>
        </p:nvSpPr>
        <p:spPr>
          <a:xfrm>
            <a:off x="926474" y="1716946"/>
            <a:ext cx="10617825" cy="3424107"/>
          </a:xfrm>
        </p:spPr>
        <p:txBody>
          <a:bodyPr/>
          <a:lstStyle/>
          <a:p>
            <a:pPr marL="0" indent="0" algn="just">
              <a:lnSpc>
                <a:spcPct val="150000"/>
              </a:lnSpc>
              <a:buNone/>
            </a:pPr>
            <a:r>
              <a:rPr lang="en-US" b="0" i="0" cap="none" dirty="0">
                <a:solidFill>
                  <a:srgbClr val="000000"/>
                </a:solidFill>
                <a:effectLst/>
                <a:latin typeface="Arial" panose="020B0604020202020204" pitchFamily="34" charset="0"/>
                <a:cs typeface="Arial" panose="020B0604020202020204" pitchFamily="34" charset="0"/>
              </a:rPr>
              <a:t>The loan providing companies find it hard to give loans to the people due to their insufficient or non-existent credit history. Because of that, some consumers use it to their advantage by becoming a defaulter. This EDA is done here to analyze the patterns present in the data which ensure that the applicants capable of repaying the loan are not rejected.</a:t>
            </a:r>
            <a:endParaRPr lang="en-GB"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688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A9ED-12A2-D53E-ADB9-9AC98F49F1F5}"/>
              </a:ext>
            </a:extLst>
          </p:cNvPr>
          <p:cNvSpPr>
            <a:spLocks noGrp="1"/>
          </p:cNvSpPr>
          <p:nvPr>
            <p:ph type="title"/>
          </p:nvPr>
        </p:nvSpPr>
        <p:spPr>
          <a:xfrm>
            <a:off x="1141413" y="618518"/>
            <a:ext cx="9905998" cy="1098428"/>
          </a:xfrm>
        </p:spPr>
        <p:txBody>
          <a:bodyPr>
            <a:normAutofit/>
          </a:bodyPr>
          <a:lstStyle/>
          <a:p>
            <a:pPr algn="ctr"/>
            <a:r>
              <a:rPr lang="en-US" i="0" dirty="0">
                <a:effectLst/>
              </a:rPr>
              <a:t>Business Objective</a:t>
            </a:r>
            <a:br>
              <a:rPr lang="en-US" b="1" i="0" dirty="0">
                <a:effectLst/>
                <a:latin typeface="Helvetica Neue" panose="02000503000000020004" pitchFamily="2" charset="0"/>
              </a:rPr>
            </a:br>
            <a:endParaRPr lang="en-GB" b="1" dirty="0"/>
          </a:p>
        </p:txBody>
      </p:sp>
      <p:sp>
        <p:nvSpPr>
          <p:cNvPr id="3" name="Content Placeholder 2">
            <a:extLst>
              <a:ext uri="{FF2B5EF4-FFF2-40B4-BE49-F238E27FC236}">
                <a16:creationId xmlns:a16="http://schemas.microsoft.com/office/drawing/2014/main" id="{82DCAD1D-FC3E-DBD7-437E-724C71645A13}"/>
              </a:ext>
            </a:extLst>
          </p:cNvPr>
          <p:cNvSpPr>
            <a:spLocks noGrp="1"/>
          </p:cNvSpPr>
          <p:nvPr>
            <p:ph sz="quarter" idx="13"/>
          </p:nvPr>
        </p:nvSpPr>
        <p:spPr>
          <a:xfrm>
            <a:off x="974834" y="1450246"/>
            <a:ext cx="10544066" cy="4305482"/>
          </a:xfrm>
        </p:spPr>
        <p:txBody>
          <a:bodyPr>
            <a:normAutofit fontScale="85000" lnSpcReduction="10000"/>
          </a:bodyPr>
          <a:lstStyle/>
          <a:p>
            <a:pPr algn="just">
              <a:lnSpc>
                <a:spcPct val="170000"/>
              </a:lnSpc>
            </a:pPr>
            <a:r>
              <a:rPr lang="en-US" b="0" i="0" cap="none" dirty="0">
                <a:solidFill>
                  <a:srgbClr val="000000"/>
                </a:solidFill>
                <a:effectLst/>
                <a:latin typeface="Arial" panose="020B0604020202020204" pitchFamily="34" charset="0"/>
                <a:cs typeface="Arial" panose="020B0604020202020204" pitchFamily="34" charset="0"/>
              </a:rPr>
              <a:t>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pPr algn="just">
              <a:lnSpc>
                <a:spcPct val="150000"/>
              </a:lnSpc>
            </a:pPr>
            <a:r>
              <a:rPr lang="en-US" b="0" i="0" cap="none" dirty="0">
                <a:solidFill>
                  <a:srgbClr val="000000"/>
                </a:solidFill>
                <a:effectLst/>
                <a:latin typeface="Arial" panose="020B0604020202020204" pitchFamily="34" charset="0"/>
                <a:cs typeface="Arial" panose="020B0604020202020204" pitchFamily="34" charset="0"/>
              </a:rPr>
              <a:t>The company wants to understand the driving factors (or driver variables) behind loan defaulters. The variables which are strong indicators of default. The company can utilize this knowledge for its portfolio and risk assessment.</a:t>
            </a:r>
          </a:p>
          <a:p>
            <a:pPr algn="just"/>
            <a:endParaRPr lang="en-GB"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136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A9ED-12A2-D53E-ADB9-9AC98F49F1F5}"/>
              </a:ext>
            </a:extLst>
          </p:cNvPr>
          <p:cNvSpPr>
            <a:spLocks noGrp="1"/>
          </p:cNvSpPr>
          <p:nvPr>
            <p:ph type="title"/>
          </p:nvPr>
        </p:nvSpPr>
        <p:spPr>
          <a:xfrm>
            <a:off x="1143001" y="351818"/>
            <a:ext cx="9905998" cy="1098428"/>
          </a:xfrm>
        </p:spPr>
        <p:txBody>
          <a:bodyPr>
            <a:normAutofit/>
          </a:bodyPr>
          <a:lstStyle/>
          <a:p>
            <a:pPr algn="ctr"/>
            <a:r>
              <a:rPr lang="en-US" i="0" dirty="0">
                <a:effectLst/>
              </a:rPr>
              <a:t>DATA CLEANING</a:t>
            </a:r>
            <a:br>
              <a:rPr lang="en-US" b="1" i="0" dirty="0">
                <a:effectLst/>
                <a:latin typeface="Helvetica Neue" panose="02000503000000020004" pitchFamily="2" charset="0"/>
              </a:rPr>
            </a:br>
            <a:endParaRPr lang="en-GB" b="1" dirty="0"/>
          </a:p>
        </p:txBody>
      </p:sp>
      <p:sp>
        <p:nvSpPr>
          <p:cNvPr id="3" name="Content Placeholder 2">
            <a:extLst>
              <a:ext uri="{FF2B5EF4-FFF2-40B4-BE49-F238E27FC236}">
                <a16:creationId xmlns:a16="http://schemas.microsoft.com/office/drawing/2014/main" id="{82DCAD1D-FC3E-DBD7-437E-724C71645A13}"/>
              </a:ext>
            </a:extLst>
          </p:cNvPr>
          <p:cNvSpPr>
            <a:spLocks noGrp="1"/>
          </p:cNvSpPr>
          <p:nvPr>
            <p:ph sz="quarter" idx="13"/>
          </p:nvPr>
        </p:nvSpPr>
        <p:spPr>
          <a:xfrm>
            <a:off x="1409700" y="1041400"/>
            <a:ext cx="10388600" cy="5464782"/>
          </a:xfrm>
        </p:spPr>
        <p:txBody>
          <a:bodyPr>
            <a:normAutofit fontScale="92500" lnSpcReduction="10000"/>
          </a:bodyPr>
          <a:lstStyle/>
          <a:p>
            <a:pPr algn="l">
              <a:lnSpc>
                <a:spcPct val="170000"/>
              </a:lnSpc>
            </a:pPr>
            <a:r>
              <a:rPr lang="en-US" sz="1800" cap="none" dirty="0">
                <a:solidFill>
                  <a:schemeClr val="bg1"/>
                </a:solidFill>
                <a:latin typeface="Helvetica" pitchFamily="2" charset="0"/>
                <a:cs typeface="Arial" panose="020B0604020202020204" pitchFamily="34" charset="0"/>
              </a:rPr>
              <a:t>The first few steps involve making sure that there are no missing values or incorrect data types before we proceed to the analysis stage. These mentioned problems are handled as follows:</a:t>
            </a:r>
          </a:p>
          <a:p>
            <a:pPr marL="742950" lvl="1" indent="-285750" algn="l">
              <a:lnSpc>
                <a:spcPct val="170000"/>
              </a:lnSpc>
              <a:buFont typeface="Arial" panose="020B0604020202020204" pitchFamily="34" charset="0"/>
              <a:buChar char="•"/>
            </a:pPr>
            <a:r>
              <a:rPr lang="en-US" sz="1800" cap="none" dirty="0">
                <a:solidFill>
                  <a:schemeClr val="bg1"/>
                </a:solidFill>
                <a:latin typeface="Helvetica" pitchFamily="2" charset="0"/>
                <a:cs typeface="Arial" panose="020B0604020202020204" pitchFamily="34" charset="0"/>
              </a:rPr>
              <a:t>Dropping the columns containing the missing values percentage more than 40%.</a:t>
            </a:r>
          </a:p>
          <a:p>
            <a:pPr marL="742950" lvl="1" indent="-285750" algn="l">
              <a:lnSpc>
                <a:spcPct val="170000"/>
              </a:lnSpc>
              <a:buFont typeface="Arial" panose="020B0604020202020204" pitchFamily="34" charset="0"/>
              <a:buChar char="•"/>
            </a:pPr>
            <a:r>
              <a:rPr lang="en-US" sz="1800" cap="none" dirty="0">
                <a:solidFill>
                  <a:schemeClr val="bg1"/>
                </a:solidFill>
                <a:latin typeface="Helvetica" pitchFamily="2" charset="0"/>
                <a:cs typeface="Arial" panose="020B0604020202020204" pitchFamily="34" charset="0"/>
              </a:rPr>
              <a:t>Imputing the missing values</a:t>
            </a:r>
          </a:p>
          <a:p>
            <a:pPr marL="742950" lvl="1" indent="-285750" algn="l">
              <a:lnSpc>
                <a:spcPct val="170000"/>
              </a:lnSpc>
              <a:buFont typeface="Arial" panose="020B0604020202020204" pitchFamily="34" charset="0"/>
              <a:buChar char="•"/>
            </a:pPr>
            <a:r>
              <a:rPr lang="en-US" sz="1800" cap="none" dirty="0">
                <a:solidFill>
                  <a:schemeClr val="bg1"/>
                </a:solidFill>
                <a:latin typeface="Helvetica" pitchFamily="2" charset="0"/>
                <a:cs typeface="Arial" panose="020B0604020202020204" pitchFamily="34" charset="0"/>
              </a:rPr>
              <a:t>Keep the missing values if they don't affect the analysis</a:t>
            </a:r>
          </a:p>
          <a:p>
            <a:pPr algn="l">
              <a:lnSpc>
                <a:spcPct val="170000"/>
              </a:lnSpc>
              <a:buFont typeface="Arial" panose="020B0604020202020204" pitchFamily="34" charset="0"/>
              <a:buChar char="•"/>
            </a:pPr>
            <a:r>
              <a:rPr lang="en-US" sz="1800" cap="none" dirty="0">
                <a:solidFill>
                  <a:schemeClr val="bg1"/>
                </a:solidFill>
                <a:latin typeface="Helvetica" pitchFamily="2" charset="0"/>
                <a:cs typeface="Arial" panose="020B0604020202020204" pitchFamily="34" charset="0"/>
              </a:rPr>
              <a:t>Incorrect data types:</a:t>
            </a:r>
          </a:p>
          <a:p>
            <a:pPr marL="742950" lvl="1" indent="-285750" algn="l">
              <a:lnSpc>
                <a:spcPct val="170000"/>
              </a:lnSpc>
              <a:buFont typeface="Arial" panose="020B0604020202020204" pitchFamily="34" charset="0"/>
              <a:buChar char="•"/>
            </a:pPr>
            <a:r>
              <a:rPr lang="en-US" sz="1800" cap="none" dirty="0">
                <a:solidFill>
                  <a:schemeClr val="bg1"/>
                </a:solidFill>
                <a:latin typeface="Helvetica" pitchFamily="2" charset="0"/>
                <a:cs typeface="Arial" panose="020B0604020202020204" pitchFamily="34" charset="0"/>
              </a:rPr>
              <a:t>Clean certain values</a:t>
            </a:r>
          </a:p>
          <a:p>
            <a:pPr marL="742950" lvl="1" indent="-285750" algn="l">
              <a:lnSpc>
                <a:spcPct val="170000"/>
              </a:lnSpc>
              <a:buFont typeface="Arial" panose="020B0604020202020204" pitchFamily="34" charset="0"/>
              <a:buChar char="•"/>
            </a:pPr>
            <a:r>
              <a:rPr lang="en-US" sz="1800" cap="none" dirty="0">
                <a:solidFill>
                  <a:schemeClr val="bg1"/>
                </a:solidFill>
                <a:latin typeface="Helvetica" pitchFamily="2" charset="0"/>
                <a:cs typeface="Arial" panose="020B0604020202020204" pitchFamily="34" charset="0"/>
              </a:rPr>
              <a:t>Clean and convert an entire column</a:t>
            </a:r>
          </a:p>
          <a:p>
            <a:pPr algn="l">
              <a:lnSpc>
                <a:spcPct val="170000"/>
              </a:lnSpc>
            </a:pPr>
            <a:r>
              <a:rPr lang="en-US" sz="1800" cap="none" dirty="0">
                <a:solidFill>
                  <a:schemeClr val="bg1"/>
                </a:solidFill>
                <a:latin typeface="Helvetica" pitchFamily="2" charset="0"/>
                <a:cs typeface="Arial" panose="020B0604020202020204" pitchFamily="34" charset="0"/>
              </a:rPr>
              <a:t>Imputation on categorical/numeric columns:</a:t>
            </a:r>
          </a:p>
          <a:p>
            <a:pPr lvl="1">
              <a:lnSpc>
                <a:spcPct val="170000"/>
              </a:lnSpc>
            </a:pPr>
            <a:r>
              <a:rPr lang="en-US" sz="1800" cap="none" dirty="0">
                <a:solidFill>
                  <a:schemeClr val="bg1"/>
                </a:solidFill>
                <a:latin typeface="Helvetica" pitchFamily="2" charset="0"/>
                <a:cs typeface="Arial" panose="020B0604020202020204" pitchFamily="34" charset="0"/>
              </a:rPr>
              <a:t>For numerical variables use mean and median</a:t>
            </a:r>
          </a:p>
          <a:p>
            <a:pPr lvl="1">
              <a:lnSpc>
                <a:spcPct val="170000"/>
              </a:lnSpc>
            </a:pPr>
            <a:r>
              <a:rPr lang="en-US" sz="1800" cap="none" dirty="0">
                <a:solidFill>
                  <a:schemeClr val="bg1"/>
                </a:solidFill>
                <a:latin typeface="Helvetica" pitchFamily="2" charset="0"/>
                <a:cs typeface="Arial" panose="020B0604020202020204" pitchFamily="34" charset="0"/>
              </a:rPr>
              <a:t>For categorical variables use mode</a:t>
            </a:r>
          </a:p>
          <a:p>
            <a:pPr algn="just"/>
            <a:endParaRPr lang="en-GB" sz="20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89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1085-38CA-2C3D-80A0-37B0BA1FBA56}"/>
              </a:ext>
            </a:extLst>
          </p:cNvPr>
          <p:cNvSpPr>
            <a:spLocks noGrp="1"/>
          </p:cNvSpPr>
          <p:nvPr>
            <p:ph type="title"/>
          </p:nvPr>
        </p:nvSpPr>
        <p:spPr>
          <a:xfrm>
            <a:off x="913774" y="274162"/>
            <a:ext cx="10364451" cy="648809"/>
          </a:xfrm>
        </p:spPr>
        <p:txBody>
          <a:bodyPr>
            <a:normAutofit/>
          </a:bodyPr>
          <a:lstStyle/>
          <a:p>
            <a:pPr algn="ctr"/>
            <a:r>
              <a:rPr lang="en-GB" dirty="0"/>
              <a:t>Handling outlier</a:t>
            </a:r>
          </a:p>
        </p:txBody>
      </p:sp>
      <p:sp>
        <p:nvSpPr>
          <p:cNvPr id="3" name="Content Placeholder 2">
            <a:extLst>
              <a:ext uri="{FF2B5EF4-FFF2-40B4-BE49-F238E27FC236}">
                <a16:creationId xmlns:a16="http://schemas.microsoft.com/office/drawing/2014/main" id="{E3BA6C04-CB58-3E64-A97C-501E5090179C}"/>
              </a:ext>
            </a:extLst>
          </p:cNvPr>
          <p:cNvSpPr>
            <a:spLocks noGrp="1"/>
          </p:cNvSpPr>
          <p:nvPr>
            <p:ph sz="quarter" idx="13"/>
          </p:nvPr>
        </p:nvSpPr>
        <p:spPr>
          <a:xfrm>
            <a:off x="6759700" y="4151562"/>
            <a:ext cx="4283952" cy="2432276"/>
          </a:xfrm>
        </p:spPr>
        <p:txBody>
          <a:bodyPr>
            <a:normAutofit fontScale="70000" lnSpcReduction="20000"/>
          </a:bodyPr>
          <a:lstStyle/>
          <a:p>
            <a:pPr algn="just">
              <a:buClr>
                <a:schemeClr val="tx1"/>
              </a:buClr>
            </a:pPr>
            <a:r>
              <a:rPr lang="en-US" b="1" i="0" cap="none" dirty="0">
                <a:solidFill>
                  <a:srgbClr val="000000"/>
                </a:solidFill>
                <a:effectLst/>
                <a:latin typeface="Arial" panose="020B0604020202020204" pitchFamily="34" charset="0"/>
                <a:cs typeface="Arial" panose="020B0604020202020204" pitchFamily="34" charset="0"/>
              </a:rPr>
              <a:t>As you can see outlier after 250000 and also there is no much difference between mean and median here, </a:t>
            </a:r>
            <a:r>
              <a:rPr lang="en-US" b="1" i="0" cap="none" dirty="0">
                <a:effectLst/>
                <a:latin typeface="Arial" panose="020B0604020202020204" pitchFamily="34" charset="0"/>
                <a:cs typeface="Arial" panose="020B0604020202020204" pitchFamily="34" charset="0"/>
              </a:rPr>
              <a:t>(</a:t>
            </a:r>
            <a:r>
              <a:rPr lang="en-US" cap="none" dirty="0">
                <a:latin typeface="Arial" panose="020B0604020202020204" pitchFamily="34" charset="0"/>
                <a:cs typeface="Arial" panose="020B0604020202020204" pitchFamily="34" charset="0"/>
              </a:rPr>
              <a:t>Mean = 27108.573909 and </a:t>
            </a:r>
            <a:r>
              <a:rPr lang="en-AE" cap="none" dirty="0">
                <a:latin typeface="Arial" panose="020B0604020202020204" pitchFamily="34" charset="0"/>
                <a:cs typeface="Arial" panose="020B0604020202020204" pitchFamily="34" charset="0"/>
              </a:rPr>
              <a:t>median =24903.000000)</a:t>
            </a:r>
          </a:p>
          <a:p>
            <a:pPr algn="just">
              <a:buClr>
                <a:schemeClr val="tx1"/>
              </a:buClr>
            </a:pPr>
            <a:r>
              <a:rPr lang="en-US" b="1" i="0" cap="none" dirty="0">
                <a:solidFill>
                  <a:srgbClr val="000000"/>
                </a:solidFill>
                <a:effectLst/>
                <a:latin typeface="Arial" panose="020B0604020202020204" pitchFamily="34" charset="0"/>
                <a:cs typeface="Arial" panose="020B0604020202020204" pitchFamily="34" charset="0"/>
              </a:rPr>
              <a:t> We can go for an approach of imputing it with the median</a:t>
            </a:r>
            <a:endParaRPr lang="en-GB" cap="none"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76239890-FDC7-8F35-AE90-5B8CA598E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48" y="1267326"/>
            <a:ext cx="6060574" cy="2591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940D4EF-D86E-A068-3F9F-01F75ADE4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48" y="4151562"/>
            <a:ext cx="6060574" cy="259113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E3D05A4D-3045-A082-089A-461287575A46}"/>
              </a:ext>
            </a:extLst>
          </p:cNvPr>
          <p:cNvSpPr txBox="1">
            <a:spLocks/>
          </p:cNvSpPr>
          <p:nvPr/>
        </p:nvSpPr>
        <p:spPr>
          <a:xfrm>
            <a:off x="6759700" y="1578308"/>
            <a:ext cx="4283952" cy="196916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n-US" b="1" cap="none" dirty="0">
                <a:solidFill>
                  <a:schemeClr val="bg1"/>
                </a:solidFill>
                <a:latin typeface="Arial" panose="020B0604020202020204" pitchFamily="34" charset="0"/>
                <a:cs typeface="Arial" panose="020B0604020202020204" pitchFamily="34" charset="0"/>
              </a:rPr>
              <a:t>Few outliers are present in AMT_INCOME_TOTAL as the total income vary from person to person.</a:t>
            </a:r>
          </a:p>
          <a:p>
            <a:pPr algn="just"/>
            <a:r>
              <a:rPr lang="en-US" b="1" cap="none" dirty="0">
                <a:solidFill>
                  <a:schemeClr val="bg1"/>
                </a:solidFill>
                <a:latin typeface="Arial" panose="020B0604020202020204" pitchFamily="34" charset="0"/>
                <a:cs typeface="Arial" panose="020B0604020202020204" pitchFamily="34" charset="0"/>
              </a:rPr>
              <a:t>Here we can opt the approach of capping the outliers.</a:t>
            </a:r>
          </a:p>
          <a:p>
            <a:endParaRPr lang="en-GB"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971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84AD10F-E357-C7DC-745A-C1061283FF10}"/>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998243" y="1298495"/>
            <a:ext cx="8685797" cy="2159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49E831-47B6-09AE-1365-58B9B6285926}"/>
              </a:ext>
            </a:extLst>
          </p:cNvPr>
          <p:cNvSpPr txBox="1"/>
          <p:nvPr/>
        </p:nvSpPr>
        <p:spPr>
          <a:xfrm>
            <a:off x="2226342" y="3833019"/>
            <a:ext cx="8229600" cy="2308324"/>
          </a:xfrm>
          <a:prstGeom prst="rect">
            <a:avLst/>
          </a:prstGeom>
          <a:noFill/>
        </p:spPr>
        <p:txBody>
          <a:bodyPr wrap="square">
            <a:spAutoFit/>
          </a:bodyPr>
          <a:lstStyle/>
          <a:p>
            <a:pPr marL="285750" indent="-285750" algn="just">
              <a:buFont typeface="Arial" panose="020B0604020202020204" pitchFamily="34" charset="0"/>
              <a:buChar char="•"/>
            </a:pPr>
            <a:r>
              <a:rPr lang="en-US" b="1" i="0" dirty="0">
                <a:solidFill>
                  <a:srgbClr val="000000"/>
                </a:solidFill>
                <a:effectLst/>
                <a:latin typeface="Helvetica Neue" panose="02000503000000020004" pitchFamily="2" charset="0"/>
              </a:rPr>
              <a:t>It appears that this variable has a wide range of values, with the maximum value being more than 4 times larger than the 99th percentile. This suggests the presence of potential outliers in the dataset.</a:t>
            </a:r>
          </a:p>
          <a:p>
            <a:pPr algn="just"/>
            <a:endParaRPr lang="en-US" b="0" i="0" dirty="0">
              <a:solidFill>
                <a:srgbClr val="000000"/>
              </a:solidFill>
              <a:effectLst/>
              <a:latin typeface="Helvetica Neue" panose="02000503000000020004" pitchFamily="2" charset="0"/>
            </a:endParaRPr>
          </a:p>
          <a:p>
            <a:pPr marL="285750" indent="-285750" algn="just">
              <a:buFont typeface="Arial" panose="020B0604020202020204" pitchFamily="34" charset="0"/>
              <a:buChar char="•"/>
            </a:pPr>
            <a:r>
              <a:rPr lang="en-US" b="1" i="0" dirty="0">
                <a:solidFill>
                  <a:srgbClr val="000000"/>
                </a:solidFill>
                <a:effectLst/>
                <a:latin typeface="Helvetica Neue" panose="02000503000000020004" pitchFamily="2" charset="0"/>
              </a:rPr>
              <a:t>A method IQR method or limiting the impact of outliers by replacing extreme values with the nearest values that are within a specified range can be done here</a:t>
            </a:r>
            <a:endParaRPr lang="en-US" b="0" i="0" dirty="0">
              <a:solidFill>
                <a:srgbClr val="000000"/>
              </a:solidFill>
              <a:effectLst/>
              <a:latin typeface="Helvetica Neue" panose="02000503000000020004" pitchFamily="2" charset="0"/>
            </a:endParaRPr>
          </a:p>
        </p:txBody>
      </p:sp>
      <p:sp>
        <p:nvSpPr>
          <p:cNvPr id="6" name="Title 1">
            <a:extLst>
              <a:ext uri="{FF2B5EF4-FFF2-40B4-BE49-F238E27FC236}">
                <a16:creationId xmlns:a16="http://schemas.microsoft.com/office/drawing/2014/main" id="{856E0CA8-8BC8-8BDE-7E35-F6983A9A31CC}"/>
              </a:ext>
            </a:extLst>
          </p:cNvPr>
          <p:cNvSpPr>
            <a:spLocks noGrp="1"/>
          </p:cNvSpPr>
          <p:nvPr>
            <p:ph type="title"/>
          </p:nvPr>
        </p:nvSpPr>
        <p:spPr>
          <a:xfrm>
            <a:off x="913774" y="392252"/>
            <a:ext cx="10364451" cy="648809"/>
          </a:xfrm>
        </p:spPr>
        <p:txBody>
          <a:bodyPr>
            <a:normAutofit/>
          </a:bodyPr>
          <a:lstStyle/>
          <a:p>
            <a:pPr algn="ctr"/>
            <a:r>
              <a:rPr lang="en-GB" dirty="0"/>
              <a:t>Handling outlier</a:t>
            </a:r>
          </a:p>
        </p:txBody>
      </p:sp>
    </p:spTree>
    <p:extLst>
      <p:ext uri="{BB962C8B-B14F-4D97-AF65-F5344CB8AC3E}">
        <p14:creationId xmlns:p14="http://schemas.microsoft.com/office/powerpoint/2010/main" val="1779193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2F84-4215-FEFD-3619-02BE30A5B9A0}"/>
              </a:ext>
            </a:extLst>
          </p:cNvPr>
          <p:cNvSpPr>
            <a:spLocks noGrp="1"/>
          </p:cNvSpPr>
          <p:nvPr>
            <p:ph type="title"/>
          </p:nvPr>
        </p:nvSpPr>
        <p:spPr>
          <a:xfrm>
            <a:off x="967205" y="154041"/>
            <a:ext cx="10364451" cy="646331"/>
          </a:xfrm>
        </p:spPr>
        <p:txBody>
          <a:bodyPr>
            <a:normAutofit/>
          </a:bodyPr>
          <a:lstStyle/>
          <a:p>
            <a:pPr algn="ctr"/>
            <a:r>
              <a:rPr lang="en-GB" dirty="0"/>
              <a:t>Univariate analysis</a:t>
            </a:r>
          </a:p>
        </p:txBody>
      </p:sp>
      <p:pic>
        <p:nvPicPr>
          <p:cNvPr id="3074" name="Picture 2">
            <a:extLst>
              <a:ext uri="{FF2B5EF4-FFF2-40B4-BE49-F238E27FC236}">
                <a16:creationId xmlns:a16="http://schemas.microsoft.com/office/drawing/2014/main" id="{8833E78B-409D-6E4C-1D90-A1CF8A4CF065}"/>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01984" y="875623"/>
            <a:ext cx="5128795" cy="26422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AC1496C-3CD9-ACE3-7A8C-54AAA56EF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84" y="3617844"/>
            <a:ext cx="5128795" cy="294103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BBCACE7-1D08-1E8A-370A-51B3018586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621" y="875623"/>
            <a:ext cx="5845256" cy="255337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24D455A-DE5B-AAC9-7684-960AD50410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1621" y="3617844"/>
            <a:ext cx="5845256" cy="294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26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1FFF3-5F2C-5786-94AD-9970237A9229}"/>
              </a:ext>
            </a:extLst>
          </p:cNvPr>
          <p:cNvSpPr>
            <a:spLocks noGrp="1"/>
          </p:cNvSpPr>
          <p:nvPr>
            <p:ph type="title"/>
          </p:nvPr>
        </p:nvSpPr>
        <p:spPr>
          <a:xfrm>
            <a:off x="1138270" y="137322"/>
            <a:ext cx="9915460" cy="397483"/>
          </a:xfrm>
        </p:spPr>
        <p:txBody>
          <a:bodyPr>
            <a:normAutofit fontScale="90000"/>
          </a:bodyPr>
          <a:lstStyle/>
          <a:p>
            <a:pPr algn="ctr"/>
            <a:r>
              <a:rPr lang="en-GB" dirty="0"/>
              <a:t>Segmented univariate analysis-categorical</a:t>
            </a:r>
          </a:p>
        </p:txBody>
      </p:sp>
      <p:pic>
        <p:nvPicPr>
          <p:cNvPr id="4098" name="Picture 2">
            <a:extLst>
              <a:ext uri="{FF2B5EF4-FFF2-40B4-BE49-F238E27FC236}">
                <a16:creationId xmlns:a16="http://schemas.microsoft.com/office/drawing/2014/main" id="{9B6AB0B9-2897-7650-76D7-9029B430629F}"/>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9564" y="3642444"/>
            <a:ext cx="5757958" cy="291253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ED0099A-5CCE-1A83-9AF8-382AE4D19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4" y="671317"/>
            <a:ext cx="5757958" cy="289660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57A68B22-28F5-CACC-3D22-CAFB931DFF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655392"/>
            <a:ext cx="6006437" cy="291253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17BB3163-28BD-1AFE-4FED-3D75B97284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9" y="3626519"/>
            <a:ext cx="6006438" cy="2928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12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{561928C4-6E94-1F48-A1C3-B5E5049142FA}tf10001122</Template>
  <TotalTime>227</TotalTime>
  <Words>1512</Words>
  <Application>Microsoft Macintosh PowerPoint</Application>
  <PresentationFormat>Widescreen</PresentationFormat>
  <Paragraphs>104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circular</vt:lpstr>
      <vt:lpstr>Helvetica</vt:lpstr>
      <vt:lpstr>Helvetica Neue</vt:lpstr>
      <vt:lpstr>Söhne</vt:lpstr>
      <vt:lpstr>Tw Cen MT</vt:lpstr>
      <vt:lpstr>Circuit</vt:lpstr>
      <vt:lpstr>Eda- case study credit risk analysis</vt:lpstr>
      <vt:lpstr>introduction</vt:lpstr>
      <vt:lpstr>Statement problem</vt:lpstr>
      <vt:lpstr>Business Objective </vt:lpstr>
      <vt:lpstr>DATA CLEANING </vt:lpstr>
      <vt:lpstr>Handling outlier</vt:lpstr>
      <vt:lpstr>Handling outlier</vt:lpstr>
      <vt:lpstr>Univariate analysis</vt:lpstr>
      <vt:lpstr>Segmented univariate analysis-categorical</vt:lpstr>
      <vt:lpstr>Segmented univariate analysis-categorical</vt:lpstr>
      <vt:lpstr>Segmented univariate analysis- numerical</vt:lpstr>
      <vt:lpstr>Segmented univariate analysis- numerical</vt:lpstr>
      <vt:lpstr>Insights on univariate analysis- categorical</vt:lpstr>
      <vt:lpstr>Insights on  univariate analysis-numerical</vt:lpstr>
      <vt:lpstr>Insights on segmented univariate analysis</vt:lpstr>
      <vt:lpstr>Bivariate analysis- (numerical-numerical)</vt:lpstr>
      <vt:lpstr>Bivariate analysis- (numerical-categorical)</vt:lpstr>
      <vt:lpstr>Insights on bivariate analysis- (numerical-numerical)</vt:lpstr>
      <vt:lpstr>Other insights</vt:lpstr>
      <vt:lpstr>Analysis based loan attributes- univariate</vt:lpstr>
      <vt:lpstr>insights based loan attributes- univariate</vt:lpstr>
      <vt:lpstr>Analysis based loan attributes- bivariate</vt:lpstr>
      <vt:lpstr>insights based loan attributes- bivariate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 credit risk analysis</dc:title>
  <dc:creator>husna maliakkal</dc:creator>
  <cp:lastModifiedBy>husna maliakkal</cp:lastModifiedBy>
  <cp:revision>4</cp:revision>
  <dcterms:created xsi:type="dcterms:W3CDTF">2023-03-28T13:35:58Z</dcterms:created>
  <dcterms:modified xsi:type="dcterms:W3CDTF">2023-03-28T17:23:21Z</dcterms:modified>
</cp:coreProperties>
</file>