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18"/>
  </p:notesMasterIdLst>
  <p:sldIdLst>
    <p:sldId id="1300" r:id="rId5"/>
    <p:sldId id="1291" r:id="rId6"/>
    <p:sldId id="1301" r:id="rId7"/>
    <p:sldId id="1302" r:id="rId8"/>
    <p:sldId id="1308" r:id="rId9"/>
    <p:sldId id="1303" r:id="rId10"/>
    <p:sldId id="1304" r:id="rId11"/>
    <p:sldId id="1305" r:id="rId12"/>
    <p:sldId id="1306" r:id="rId13"/>
    <p:sldId id="1307" r:id="rId14"/>
    <p:sldId id="1295" r:id="rId15"/>
    <p:sldId id="1296" r:id="rId16"/>
    <p:sldId id="1250" r:id="rId17"/>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792" userDrawn="1">
          <p15:clr>
            <a:srgbClr val="A4A3A4"/>
          </p15:clr>
        </p15:guide>
        <p15:guide id="2" pos="192" userDrawn="1">
          <p15:clr>
            <a:srgbClr val="A4A3A4"/>
          </p15:clr>
        </p15:guide>
        <p15:guide id="3" orient="horz" pos="1080" userDrawn="1">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EEFF"/>
    <a:srgbClr val="F9FFEB"/>
    <a:srgbClr val="EDFFC5"/>
    <a:srgbClr val="7FBA00"/>
    <a:srgbClr val="EBEEF9"/>
    <a:srgbClr val="213164"/>
    <a:srgbClr val="FED500"/>
    <a:srgbClr val="484F9E"/>
    <a:srgbClr val="F6AB1B"/>
    <a:srgbClr val="F7BA1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882" autoAdjust="0"/>
  </p:normalViewPr>
  <p:slideViewPr>
    <p:cSldViewPr snapToGrid="0">
      <p:cViewPr varScale="1">
        <p:scale>
          <a:sx n="73" d="100"/>
          <a:sy n="73" d="100"/>
        </p:scale>
        <p:origin x="1042" y="53"/>
      </p:cViewPr>
      <p:guideLst>
        <p:guide orient="horz" pos="792"/>
        <p:guide pos="192"/>
        <p:guide orient="horz" pos="10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6197839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110891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0016580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321134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4038455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2544203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userDrawn="1">
  <p:cSld name="Title and body">
    <p:spTree>
      <p:nvGrpSpPr>
        <p:cNvPr id="1" name="Shape 13"/>
        <p:cNvGrpSpPr/>
        <p:nvPr/>
      </p:nvGrpSpPr>
      <p:grpSpPr>
        <a:xfrm>
          <a:off x="0" y="0"/>
          <a:ext cx="0" cy="0"/>
          <a:chOff x="0" y="0"/>
          <a:chExt cx="0" cy="0"/>
        </a:xfrm>
      </p:grpSpPr>
    </p:spTree>
    <p:extLst>
      <p:ext uri="{BB962C8B-B14F-4D97-AF65-F5344CB8AC3E}">
        <p14:creationId xmlns:p14="http://schemas.microsoft.com/office/powerpoint/2010/main" val="27718775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826647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jpg"/><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5">
            <a:alphaModFix/>
          </a:blip>
          <a:srcRect/>
          <a:stretch/>
        </p:blipFill>
        <p:spPr>
          <a:xfrm>
            <a:off x="10072688" y="78002"/>
            <a:ext cx="1800225" cy="575514"/>
          </a:xfrm>
          <a:prstGeom prst="rect">
            <a:avLst/>
          </a:prstGeom>
          <a:noFill/>
          <a:ln>
            <a:noFill/>
          </a:ln>
        </p:spPr>
      </p:pic>
      <p:sp>
        <p:nvSpPr>
          <p:cNvPr id="15" name="Rectangle 14">
            <a:extLst>
              <a:ext uri="{FF2B5EF4-FFF2-40B4-BE49-F238E27FC236}">
                <a16:creationId xmlns:a16="http://schemas.microsoft.com/office/drawing/2014/main" id="{E153E6A6-60E4-FE14-1CBC-8CC211274D1C}"/>
              </a:ext>
            </a:extLst>
          </p:cNvPr>
          <p:cNvSpPr/>
          <p:nvPr userDrawn="1"/>
        </p:nvSpPr>
        <p:spPr>
          <a:xfrm>
            <a:off x="1" y="0"/>
            <a:ext cx="9829800" cy="717630"/>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a:extLst>
              <a:ext uri="{FF2B5EF4-FFF2-40B4-BE49-F238E27FC236}">
                <a16:creationId xmlns:a16="http://schemas.microsoft.com/office/drawing/2014/main" id="{2C7CE881-772B-9023-3054-4B219B75D755}"/>
              </a:ext>
            </a:extLst>
          </p:cNvPr>
          <p:cNvSpPr/>
          <p:nvPr userDrawn="1"/>
        </p:nvSpPr>
        <p:spPr>
          <a:xfrm>
            <a:off x="9888967" y="-419"/>
            <a:ext cx="112283" cy="732357"/>
          </a:xfrm>
          <a:prstGeom prst="rect">
            <a:avLst/>
          </a:prstGeom>
          <a:solidFill>
            <a:srgbClr val="7FBA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1" name="Picture 30" descr="A blue and white background&#10;&#10;Description automatically generated with medium confidence">
            <a:extLst>
              <a:ext uri="{FF2B5EF4-FFF2-40B4-BE49-F238E27FC236}">
                <a16:creationId xmlns:a16="http://schemas.microsoft.com/office/drawing/2014/main" id="{16A7B69A-9B14-87FE-841D-37F0A91D141D}"/>
              </a:ext>
            </a:extLst>
          </p:cNvPr>
          <p:cNvPicPr>
            <a:picLocks noChangeAspect="1"/>
          </p:cNvPicPr>
          <p:nvPr userDrawn="1"/>
        </p:nvPicPr>
        <p:blipFill rotWithShape="1">
          <a:blip r:embed="rId6">
            <a:alphaModFix amt="16000"/>
          </a:blip>
          <a:srcRect t="24724" r="1619" b="63695"/>
          <a:stretch/>
        </p:blipFill>
        <p:spPr>
          <a:xfrm>
            <a:off x="0" y="-1"/>
            <a:ext cx="9839325" cy="723901"/>
          </a:xfrm>
          <a:prstGeom prst="rect">
            <a:avLst/>
          </a:prstGeom>
        </p:spPr>
      </p:pic>
      <p:sp>
        <p:nvSpPr>
          <p:cNvPr id="2" name="Rectangle 1">
            <a:extLst>
              <a:ext uri="{FF2B5EF4-FFF2-40B4-BE49-F238E27FC236}">
                <a16:creationId xmlns:a16="http://schemas.microsoft.com/office/drawing/2014/main" id="{37B91A16-5D54-2FC0-B0FD-A78085FC1313}"/>
              </a:ext>
            </a:extLst>
          </p:cNvPr>
          <p:cNvSpPr/>
          <p:nvPr userDrawn="1"/>
        </p:nvSpPr>
        <p:spPr>
          <a:xfrm>
            <a:off x="11925300" y="-419"/>
            <a:ext cx="266700" cy="732357"/>
          </a:xfrm>
          <a:prstGeom prst="rect">
            <a:avLst/>
          </a:prstGeom>
          <a:solidFill>
            <a:srgbClr val="FED5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 bg1="lt1" tx1="dk1" bg2="dk2" tx2="lt2" accent1="accent1" accent2="accent2" accent3="accent3" accent4="accent4" accent5="accent5" accent6="accent6" hlink="hlink" folHlink="folHlink"/>
  <p:sldLayoutIdLst>
    <p:sldLayoutId id="2147483701" r:id="rId1"/>
    <p:sldLayoutId id="2147483714" r:id="rId2"/>
    <p:sldLayoutId id="2147483727" r:id="rId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hyperlink" Target="https://www.freepik.com/"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s://www.freepik.com/"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freepik.com/"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freepik.com/"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person sitting at a desk with a computer&#10;&#10;Description automatically generated">
            <a:extLst>
              <a:ext uri="{FF2B5EF4-FFF2-40B4-BE49-F238E27FC236}">
                <a16:creationId xmlns:a16="http://schemas.microsoft.com/office/drawing/2014/main" id="{02540B31-8123-24C6-B0F3-4444B51E9487}"/>
              </a:ext>
            </a:extLst>
          </p:cNvPr>
          <p:cNvPicPr>
            <a:picLocks noChangeAspect="1"/>
          </p:cNvPicPr>
          <p:nvPr/>
        </p:nvPicPr>
        <p:blipFill>
          <a:blip r:embed="rId3"/>
          <a:stretch>
            <a:fillRect/>
          </a:stretch>
        </p:blipFill>
        <p:spPr>
          <a:xfrm>
            <a:off x="0" y="0"/>
            <a:ext cx="12192000" cy="6858000"/>
          </a:xfrm>
          <a:prstGeom prst="rect">
            <a:avLst/>
          </a:prstGeom>
        </p:spPr>
      </p:pic>
      <p:sp>
        <p:nvSpPr>
          <p:cNvPr id="5" name="Rectangle: Rounded Corners 4">
            <a:extLst>
              <a:ext uri="{FF2B5EF4-FFF2-40B4-BE49-F238E27FC236}">
                <a16:creationId xmlns:a16="http://schemas.microsoft.com/office/drawing/2014/main" id="{BB9AA95F-56F4-3F03-5804-8F7C6AFCE0BB}"/>
              </a:ext>
            </a:extLst>
          </p:cNvPr>
          <p:cNvSpPr/>
          <p:nvPr/>
        </p:nvSpPr>
        <p:spPr>
          <a:xfrm>
            <a:off x="6898249" y="736600"/>
            <a:ext cx="2554418" cy="977900"/>
          </a:xfrm>
          <a:prstGeom prst="roundRect">
            <a:avLst/>
          </a:prstGeom>
          <a:solidFill>
            <a:srgbClr val="EBEEF9"/>
          </a:solidFill>
          <a:ln>
            <a:solidFill>
              <a:schemeClr val="bg1">
                <a:lumMod val="85000"/>
              </a:schemeClr>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TextBox 17">
            <a:extLst>
              <a:ext uri="{FF2B5EF4-FFF2-40B4-BE49-F238E27FC236}">
                <a16:creationId xmlns:a16="http://schemas.microsoft.com/office/drawing/2014/main" id="{E395316D-1E70-9E4D-C82D-DC6493EC4CED}"/>
              </a:ext>
            </a:extLst>
          </p:cNvPr>
          <p:cNvSpPr txBox="1"/>
          <p:nvPr/>
        </p:nvSpPr>
        <p:spPr>
          <a:xfrm>
            <a:off x="4566529" y="2524034"/>
            <a:ext cx="4663439" cy="1200329"/>
          </a:xfrm>
          <a:prstGeom prst="rect">
            <a:avLst/>
          </a:prstGeom>
          <a:noFill/>
        </p:spPr>
        <p:txBody>
          <a:bodyPr wrap="square" rtlCol="0">
            <a:spAutoFit/>
          </a:bodyPr>
          <a:lstStyle/>
          <a:p>
            <a:pPr algn="r"/>
            <a:r>
              <a:rPr lang="en-IN" sz="3600" b="1" kern="0" dirty="0">
                <a:effectLst/>
                <a:latin typeface="Times New Roman" panose="02020603050405020304" pitchFamily="18" charset="0"/>
                <a:ea typeface="Times New Roman" panose="02020603050405020304" pitchFamily="18" charset="0"/>
              </a:rPr>
              <a:t>Waste Sorting Using Computer Vision</a:t>
            </a:r>
            <a:endParaRPr lang="en-US" sz="3600" b="1" dirty="0">
              <a:solidFill>
                <a:schemeClr val="bg1"/>
              </a:solidFill>
              <a:latin typeface="Arial" panose="020B0604020202020204" pitchFamily="34" charset="0"/>
              <a:cs typeface="Arial" panose="020B0604020202020204" pitchFamily="34" charset="0"/>
            </a:endParaRPr>
          </a:p>
        </p:txBody>
      </p:sp>
      <p:pic>
        <p:nvPicPr>
          <p:cNvPr id="19" name="Picture 18" descr="A close up of a logo&#10;&#10;Description automatically generated">
            <a:extLst>
              <a:ext uri="{FF2B5EF4-FFF2-40B4-BE49-F238E27FC236}">
                <a16:creationId xmlns:a16="http://schemas.microsoft.com/office/drawing/2014/main" id="{2A27540A-9E08-71C9-C49B-6AA04DE6EB1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08320" y="904301"/>
            <a:ext cx="1934275" cy="629111"/>
          </a:xfrm>
          <a:prstGeom prst="rect">
            <a:avLst/>
          </a:prstGeom>
        </p:spPr>
      </p:pic>
      <p:sp>
        <p:nvSpPr>
          <p:cNvPr id="2" name="TextBox 1">
            <a:extLst>
              <a:ext uri="{FF2B5EF4-FFF2-40B4-BE49-F238E27FC236}">
                <a16:creationId xmlns:a16="http://schemas.microsoft.com/office/drawing/2014/main" id="{938525A2-49D0-AAD6-F4EE-F488AD21601D}"/>
              </a:ext>
            </a:extLst>
          </p:cNvPr>
          <p:cNvSpPr txBox="1"/>
          <p:nvPr/>
        </p:nvSpPr>
        <p:spPr>
          <a:xfrm>
            <a:off x="6898249" y="4657611"/>
            <a:ext cx="1792478" cy="666977"/>
          </a:xfrm>
          <a:prstGeom prst="rect">
            <a:avLst/>
          </a:prstGeom>
          <a:noFill/>
        </p:spPr>
        <p:txBody>
          <a:bodyPr wrap="none" rtlCol="0">
            <a:spAutoFit/>
          </a:bodyPr>
          <a:lstStyle/>
          <a:p>
            <a:r>
              <a:rPr lang="en-US" dirty="0">
                <a:solidFill>
                  <a:schemeClr val="bg1"/>
                </a:solidFill>
              </a:rPr>
              <a:t>College Name</a:t>
            </a:r>
          </a:p>
          <a:p>
            <a:r>
              <a:rPr lang="en-US" dirty="0">
                <a:solidFill>
                  <a:schemeClr val="bg1"/>
                </a:solidFill>
              </a:rPr>
              <a:t>Student names</a:t>
            </a:r>
            <a:endParaRPr lang="en-IN" dirty="0">
              <a:solidFill>
                <a:schemeClr val="bg1"/>
              </a:solidFill>
            </a:endParaRPr>
          </a:p>
        </p:txBody>
      </p:sp>
    </p:spTree>
    <p:extLst>
      <p:ext uri="{BB962C8B-B14F-4D97-AF65-F5344CB8AC3E}">
        <p14:creationId xmlns:p14="http://schemas.microsoft.com/office/powerpoint/2010/main" val="20009507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381D536-3EC1-4CEA-9CE0-6BEE5CAA4D8C}"/>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2176326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3" name="TextBox 2">
            <a:extLst>
              <a:ext uri="{FF2B5EF4-FFF2-40B4-BE49-F238E27FC236}">
                <a16:creationId xmlns:a16="http://schemas.microsoft.com/office/drawing/2014/main" id="{02C0F50E-3048-BEA6-6962-A48C023C0388}"/>
              </a:ext>
            </a:extLst>
          </p:cNvPr>
          <p:cNvSpPr txBox="1"/>
          <p:nvPr/>
        </p:nvSpPr>
        <p:spPr>
          <a:xfrm>
            <a:off x="212231" y="962377"/>
            <a:ext cx="5904091" cy="400110"/>
          </a:xfrm>
          <a:prstGeom prst="rect">
            <a:avLst/>
          </a:prstGeom>
          <a:noFill/>
        </p:spPr>
        <p:txBody>
          <a:bodyPr wrap="square">
            <a:spAutoFit/>
          </a:bodyPr>
          <a:lstStyle/>
          <a:p>
            <a:r>
              <a:rPr lang="en-IN" sz="2000" b="1" dirty="0">
                <a:solidFill>
                  <a:srgbClr val="213163"/>
                </a:solidFill>
              </a:rPr>
              <a:t>Conclusion</a:t>
            </a:r>
            <a:endParaRPr lang="en-IN" sz="2000" dirty="0">
              <a:solidFill>
                <a:srgbClr val="213163"/>
              </a:solidFill>
            </a:endParaRPr>
          </a:p>
        </p:txBody>
      </p:sp>
      <p:sp>
        <p:nvSpPr>
          <p:cNvPr id="4" name="TextBox 3">
            <a:extLst>
              <a:ext uri="{FF2B5EF4-FFF2-40B4-BE49-F238E27FC236}">
                <a16:creationId xmlns:a16="http://schemas.microsoft.com/office/drawing/2014/main" id="{EC8B546F-F91E-160B-DC7F-688AFB5A50EA}"/>
              </a:ext>
            </a:extLst>
          </p:cNvPr>
          <p:cNvSpPr txBox="1"/>
          <p:nvPr/>
        </p:nvSpPr>
        <p:spPr>
          <a:xfrm>
            <a:off x="210314" y="1461898"/>
            <a:ext cx="5926671" cy="4739759"/>
          </a:xfrm>
          <a:prstGeom prst="rect">
            <a:avLst/>
          </a:prstGeom>
          <a:noFill/>
        </p:spPr>
        <p:txBody>
          <a:bodyPr wrap="square" rtlCol="0">
            <a:spAutoFit/>
          </a:bodyPr>
          <a:lstStyle/>
          <a:p>
            <a:pPr marL="228600" indent="-228600">
              <a:spcAft>
                <a:spcPts val="800"/>
              </a:spcAft>
              <a:buFont typeface="Arial" panose="020B0604020202020204" pitchFamily="34" charset="0"/>
              <a:buChar char="•"/>
            </a:pPr>
            <a:r>
              <a:rPr lang="en-US" sz="1800" dirty="0">
                <a:latin typeface="+mn-lt"/>
              </a:rPr>
              <a:t>Summary:</a:t>
            </a:r>
          </a:p>
          <a:p>
            <a:pPr marL="228600" indent="-228600">
              <a:spcAft>
                <a:spcPts val="800"/>
              </a:spcAft>
              <a:buFont typeface="Arial" panose="020B0604020202020204" pitchFamily="34" charset="0"/>
              <a:buChar char="•"/>
            </a:pPr>
            <a:r>
              <a:rPr lang="en-US" sz="1600" dirty="0"/>
              <a:t>AI-driven waste sorting has shown significant improvements in efficiency, accuracy, and cost reduction. Future advancements can focus on differentiating between various plastic types, expanding the dataset, and scaling the system to multiple recycling centers to enhance waste management globally</a:t>
            </a:r>
            <a:endParaRPr lang="en-US" sz="1800" dirty="0">
              <a:latin typeface="+mn-lt"/>
            </a:endParaRPr>
          </a:p>
          <a:p>
            <a:pPr marL="228600" indent="-228600">
              <a:spcAft>
                <a:spcPts val="800"/>
              </a:spcAft>
              <a:buFont typeface="Arial" panose="020B0604020202020204" pitchFamily="34" charset="0"/>
              <a:buChar char="•"/>
            </a:pPr>
            <a:endParaRPr lang="en-US" sz="1800" dirty="0">
              <a:latin typeface="+mn-lt"/>
            </a:endParaRPr>
          </a:p>
          <a:p>
            <a:pPr>
              <a:buFont typeface="Arial" panose="020B0604020202020204" pitchFamily="34" charset="0"/>
              <a:buChar char="•"/>
            </a:pPr>
            <a:r>
              <a:rPr lang="en-US" sz="1800" dirty="0">
                <a:latin typeface="+mn-lt"/>
              </a:rPr>
              <a:t>Future Work:</a:t>
            </a:r>
          </a:p>
          <a:p>
            <a:pPr>
              <a:buFont typeface="Arial" panose="020B0604020202020204" pitchFamily="34" charset="0"/>
              <a:buChar char="•"/>
            </a:pPr>
            <a:endParaRPr lang="en-US" sz="1800" dirty="0">
              <a:latin typeface="+mn-lt"/>
            </a:endParaRPr>
          </a:p>
          <a:p>
            <a:pPr>
              <a:buFont typeface="Arial" panose="020B0604020202020204" pitchFamily="34" charset="0"/>
              <a:buChar char="•"/>
            </a:pPr>
            <a:r>
              <a:rPr lang="en-US" sz="1600" dirty="0"/>
              <a:t>Improve the model’s ability to differentiate between various plastic types using advanced spectral imaging.</a:t>
            </a:r>
          </a:p>
          <a:p>
            <a:pPr>
              <a:buFont typeface="Arial" panose="020B0604020202020204" pitchFamily="34" charset="0"/>
              <a:buChar char="•"/>
            </a:pPr>
            <a:r>
              <a:rPr lang="en-US" sz="1600" dirty="0"/>
              <a:t>Expand the dataset to include more diverse waste categories for better generalization.</a:t>
            </a:r>
          </a:p>
          <a:p>
            <a:pPr>
              <a:buFont typeface="Arial" panose="020B0604020202020204" pitchFamily="34" charset="0"/>
              <a:buChar char="•"/>
            </a:pPr>
            <a:r>
              <a:rPr lang="en-US" sz="1600" dirty="0"/>
              <a:t>Optimize the AI system for real-time waste sorting in large-scale recycling facilities.</a:t>
            </a:r>
          </a:p>
          <a:p>
            <a:pPr marL="228600" indent="-228600">
              <a:spcAft>
                <a:spcPts val="800"/>
              </a:spcAft>
              <a:buFont typeface="Arial" panose="020B0604020202020204" pitchFamily="34" charset="0"/>
              <a:buChar char="•"/>
            </a:pPr>
            <a:endParaRPr lang="en-US" sz="1800" dirty="0">
              <a:latin typeface="+mn-lt"/>
            </a:endParaRPr>
          </a:p>
        </p:txBody>
      </p:sp>
      <p:sp>
        <p:nvSpPr>
          <p:cNvPr id="8" name="TextBox 7">
            <a:extLst>
              <a:ext uri="{FF2B5EF4-FFF2-40B4-BE49-F238E27FC236}">
                <a16:creationId xmlns:a16="http://schemas.microsoft.com/office/drawing/2014/main" id="{FF6EE1DD-6A31-2A28-F8BE-6E59037422CF}"/>
              </a:ext>
            </a:extLst>
          </p:cNvPr>
          <p:cNvSpPr txBox="1"/>
          <p:nvPr/>
        </p:nvSpPr>
        <p:spPr>
          <a:xfrm>
            <a:off x="199809" y="6135329"/>
            <a:ext cx="795871" cy="276999"/>
          </a:xfrm>
          <a:prstGeom prst="rect">
            <a:avLst/>
          </a:prstGeom>
          <a:noFill/>
        </p:spPr>
        <p:txBody>
          <a:bodyPr wrap="square" rtlCol="0">
            <a:spAutoFit/>
          </a:bodyPr>
          <a:lstStyle/>
          <a:p>
            <a:pPr>
              <a:spcAft>
                <a:spcPts val="800"/>
              </a:spcAft>
            </a:pPr>
            <a:r>
              <a:rPr lang="en-IN" sz="1200" b="1" dirty="0">
                <a:latin typeface="+mn-lt"/>
              </a:rPr>
              <a:t>Source : </a:t>
            </a:r>
          </a:p>
        </p:txBody>
      </p:sp>
      <p:sp>
        <p:nvSpPr>
          <p:cNvPr id="9" name="TextBox 8">
            <a:extLst>
              <a:ext uri="{FF2B5EF4-FFF2-40B4-BE49-F238E27FC236}">
                <a16:creationId xmlns:a16="http://schemas.microsoft.com/office/drawing/2014/main" id="{18F06934-F528-B704-BB31-70471CEEB0BF}"/>
              </a:ext>
            </a:extLst>
          </p:cNvPr>
          <p:cNvSpPr txBox="1"/>
          <p:nvPr/>
        </p:nvSpPr>
        <p:spPr>
          <a:xfrm>
            <a:off x="880529" y="6135329"/>
            <a:ext cx="1842351" cy="276999"/>
          </a:xfrm>
          <a:prstGeom prst="rect">
            <a:avLst/>
          </a:prstGeom>
          <a:noFill/>
        </p:spPr>
        <p:txBody>
          <a:bodyPr wrap="square" rtlCol="0">
            <a:spAutoFit/>
          </a:bodyPr>
          <a:lstStyle/>
          <a:p>
            <a:pPr>
              <a:spcAft>
                <a:spcPts val="800"/>
              </a:spcAft>
            </a:pPr>
            <a:r>
              <a:rPr lang="en-IN" sz="1200" dirty="0">
                <a:solidFill>
                  <a:srgbClr val="0000FF"/>
                </a:solidFill>
                <a:latin typeface="+mn-lt"/>
                <a:hlinkClick r:id="rId3">
                  <a:extLst>
                    <a:ext uri="{A12FA001-AC4F-418D-AE19-62706E023703}">
                      <ahyp:hlinkClr xmlns:ahyp="http://schemas.microsoft.com/office/drawing/2018/hyperlinkcolor" val="tx"/>
                    </a:ext>
                  </a:extLst>
                </a:hlinkClick>
              </a:rPr>
              <a:t>www.freepik.com/</a:t>
            </a:r>
            <a:endParaRPr lang="en-IN" sz="1200" dirty="0">
              <a:solidFill>
                <a:srgbClr val="0000FF"/>
              </a:solidFill>
              <a:latin typeface="+mn-lt"/>
            </a:endParaRPr>
          </a:p>
        </p:txBody>
      </p:sp>
      <p:cxnSp>
        <p:nvCxnSpPr>
          <p:cNvPr id="10" name="Straight Connector 9">
            <a:extLst>
              <a:ext uri="{FF2B5EF4-FFF2-40B4-BE49-F238E27FC236}">
                <a16:creationId xmlns:a16="http://schemas.microsoft.com/office/drawing/2014/main" id="{6247989A-A2B1-6748-7E8A-F0362FB212B6}"/>
              </a:ext>
            </a:extLst>
          </p:cNvPr>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2" name="Picture 1" descr="A light bulb with a black background&#10;&#10;Description automatically generated">
            <a:extLst>
              <a:ext uri="{FF2B5EF4-FFF2-40B4-BE49-F238E27FC236}">
                <a16:creationId xmlns:a16="http://schemas.microsoft.com/office/drawing/2014/main" id="{75F7452F-58BC-17CE-3016-C04F4A0BB586}"/>
              </a:ext>
            </a:extLst>
          </p:cNvPr>
          <p:cNvPicPr>
            <a:picLocks noChangeAspect="1"/>
          </p:cNvPicPr>
          <p:nvPr/>
        </p:nvPicPr>
        <p:blipFill rotWithShape="1">
          <a:blip r:embed="rId4"/>
          <a:srcRect l="7117" t="5427" r="7295" b="7474"/>
          <a:stretch/>
        </p:blipFill>
        <p:spPr>
          <a:xfrm>
            <a:off x="7112000" y="1092200"/>
            <a:ext cx="4551680" cy="4632115"/>
          </a:xfrm>
          <a:prstGeom prst="rect">
            <a:avLst/>
          </a:prstGeom>
        </p:spPr>
      </p:pic>
    </p:spTree>
    <p:extLst>
      <p:ext uri="{BB962C8B-B14F-4D97-AF65-F5344CB8AC3E}">
        <p14:creationId xmlns:p14="http://schemas.microsoft.com/office/powerpoint/2010/main" val="20463212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3" name="TextBox 2">
            <a:extLst>
              <a:ext uri="{FF2B5EF4-FFF2-40B4-BE49-F238E27FC236}">
                <a16:creationId xmlns:a16="http://schemas.microsoft.com/office/drawing/2014/main" id="{02C0F50E-3048-BEA6-6962-A48C023C0388}"/>
              </a:ext>
            </a:extLst>
          </p:cNvPr>
          <p:cNvSpPr txBox="1"/>
          <p:nvPr/>
        </p:nvSpPr>
        <p:spPr>
          <a:xfrm>
            <a:off x="212231" y="962377"/>
            <a:ext cx="5904091" cy="400110"/>
          </a:xfrm>
          <a:prstGeom prst="rect">
            <a:avLst/>
          </a:prstGeom>
          <a:noFill/>
        </p:spPr>
        <p:txBody>
          <a:bodyPr wrap="square">
            <a:spAutoFit/>
          </a:bodyPr>
          <a:lstStyle/>
          <a:p>
            <a:r>
              <a:rPr lang="en-IN" sz="2000" b="1" dirty="0">
                <a:solidFill>
                  <a:srgbClr val="213163"/>
                </a:solidFill>
              </a:rPr>
              <a:t>References</a:t>
            </a:r>
            <a:endParaRPr lang="en-IN" sz="2000" dirty="0">
              <a:solidFill>
                <a:srgbClr val="213163"/>
              </a:solidFill>
            </a:endParaRPr>
          </a:p>
        </p:txBody>
      </p:sp>
      <p:sp>
        <p:nvSpPr>
          <p:cNvPr id="4" name="TextBox 3">
            <a:extLst>
              <a:ext uri="{FF2B5EF4-FFF2-40B4-BE49-F238E27FC236}">
                <a16:creationId xmlns:a16="http://schemas.microsoft.com/office/drawing/2014/main" id="{EC8B546F-F91E-160B-DC7F-688AFB5A50EA}"/>
              </a:ext>
            </a:extLst>
          </p:cNvPr>
          <p:cNvSpPr txBox="1"/>
          <p:nvPr/>
        </p:nvSpPr>
        <p:spPr>
          <a:xfrm>
            <a:off x="210314" y="1461898"/>
            <a:ext cx="5926671" cy="2585323"/>
          </a:xfrm>
          <a:prstGeom prst="rect">
            <a:avLst/>
          </a:prstGeom>
          <a:noFill/>
        </p:spPr>
        <p:txBody>
          <a:bodyPr wrap="square" rtlCol="0">
            <a:spAutoFit/>
          </a:bodyPr>
          <a:lstStyle/>
          <a:p>
            <a:pPr>
              <a:buFont typeface="Arial" panose="020B0604020202020204" pitchFamily="34" charset="0"/>
              <a:buChar char="•"/>
            </a:pPr>
            <a:r>
              <a:rPr lang="en-IN" sz="1600" dirty="0"/>
              <a:t>Research Papers on AI in Waste Management: IEEE Xplore, Springer, and ScienceDirect</a:t>
            </a:r>
          </a:p>
          <a:p>
            <a:pPr>
              <a:buFont typeface="Arial" panose="020B0604020202020204" pitchFamily="34" charset="0"/>
              <a:buChar char="•"/>
            </a:pPr>
            <a:r>
              <a:rPr lang="en-IN" sz="1600" dirty="0"/>
              <a:t>Case Study on Sweden’s AI-Powered Recycling: Government reports and sustainability journals</a:t>
            </a:r>
          </a:p>
          <a:p>
            <a:pPr>
              <a:buFont typeface="Arial" panose="020B0604020202020204" pitchFamily="34" charset="0"/>
              <a:buChar char="•"/>
            </a:pPr>
            <a:r>
              <a:rPr lang="en-IN" sz="1600" dirty="0"/>
              <a:t>TensorFlow &amp; </a:t>
            </a:r>
            <a:r>
              <a:rPr lang="en-IN" sz="1600" dirty="0" err="1"/>
              <a:t>Keras</a:t>
            </a:r>
            <a:r>
              <a:rPr lang="en-IN" sz="1600" dirty="0"/>
              <a:t> Documentation for CNN Implementation: www.tensorflow.org and keras.io</a:t>
            </a:r>
          </a:p>
          <a:p>
            <a:pPr>
              <a:buFont typeface="Arial" panose="020B0604020202020204" pitchFamily="34" charset="0"/>
              <a:buChar char="•"/>
            </a:pPr>
            <a:r>
              <a:rPr lang="en-IN" sz="1600" dirty="0"/>
              <a:t>AI and Waste Management Blogs: Towards Data Science, Medium AI publications</a:t>
            </a:r>
          </a:p>
          <a:p>
            <a:pPr>
              <a:buFont typeface="Arial" panose="020B0604020202020204" pitchFamily="34" charset="0"/>
              <a:buChar char="•"/>
            </a:pPr>
            <a:r>
              <a:rPr lang="en-IN" sz="1600" dirty="0"/>
              <a:t>Source: www.freepik.com</a:t>
            </a:r>
          </a:p>
          <a:p>
            <a:pPr marL="228600" indent="-228600">
              <a:spcAft>
                <a:spcPts val="800"/>
              </a:spcAft>
              <a:buFont typeface="Arial" panose="020B0604020202020204" pitchFamily="34" charset="0"/>
              <a:buChar char="•"/>
            </a:pPr>
            <a:endParaRPr lang="en-US" sz="1800" dirty="0">
              <a:latin typeface="+mn-lt"/>
            </a:endParaRPr>
          </a:p>
        </p:txBody>
      </p:sp>
    </p:spTree>
    <p:extLst>
      <p:ext uri="{BB962C8B-B14F-4D97-AF65-F5344CB8AC3E}">
        <p14:creationId xmlns:p14="http://schemas.microsoft.com/office/powerpoint/2010/main" val="13079258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61;g5fab984687_2_0">
            <a:extLst>
              <a:ext uri="{FF2B5EF4-FFF2-40B4-BE49-F238E27FC236}">
                <a16:creationId xmlns:a16="http://schemas.microsoft.com/office/drawing/2014/main" id="{0C30A77F-BE9B-73CB-CC7F-A1F8B5B87AB9}"/>
              </a:ext>
            </a:extLst>
          </p:cNvPr>
          <p:cNvSpPr txBox="1">
            <a:spLocks/>
          </p:cNvSpPr>
          <p:nvPr/>
        </p:nvSpPr>
        <p:spPr>
          <a:xfrm>
            <a:off x="4315206" y="3214562"/>
            <a:ext cx="3561588" cy="98704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US" sz="5000" b="1" dirty="0">
                <a:solidFill>
                  <a:srgbClr val="213163"/>
                </a:solidFill>
              </a:rPr>
              <a:t>Thank You</a:t>
            </a:r>
            <a:endParaRPr lang="en-US" sz="5000" dirty="0"/>
          </a:p>
        </p:txBody>
      </p:sp>
    </p:spTree>
    <p:extLst>
      <p:ext uri="{BB962C8B-B14F-4D97-AF65-F5344CB8AC3E}">
        <p14:creationId xmlns:p14="http://schemas.microsoft.com/office/powerpoint/2010/main" val="35443651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9" name="TextBox 8">
            <a:extLst>
              <a:ext uri="{FF2B5EF4-FFF2-40B4-BE49-F238E27FC236}">
                <a16:creationId xmlns:a16="http://schemas.microsoft.com/office/drawing/2014/main" id="{091B843F-6928-3290-2287-5FA1F531B685}"/>
              </a:ext>
            </a:extLst>
          </p:cNvPr>
          <p:cNvSpPr txBox="1"/>
          <p:nvPr/>
        </p:nvSpPr>
        <p:spPr>
          <a:xfrm>
            <a:off x="515115" y="1402184"/>
            <a:ext cx="10435915" cy="4483279"/>
          </a:xfrm>
          <a:prstGeom prst="rect">
            <a:avLst/>
          </a:prstGeom>
          <a:noFill/>
        </p:spPr>
        <p:txBody>
          <a:bodyPr wrap="square" rtlCol="0">
            <a:spAutoFit/>
          </a:bodyPr>
          <a:lstStyle/>
          <a:p>
            <a:pPr marL="231642" indent="-231642">
              <a:spcAft>
                <a:spcPts val="800"/>
              </a:spcAft>
              <a:buFont typeface="Arial" panose="020B0604020202020204" pitchFamily="34" charset="0"/>
              <a:buChar char="•"/>
            </a:pPr>
            <a:r>
              <a:rPr lang="en-US" sz="1800" dirty="0">
                <a:latin typeface="+mn-lt"/>
              </a:rPr>
              <a:t>Brief Overview:</a:t>
            </a:r>
          </a:p>
          <a:p>
            <a:pPr>
              <a:spcAft>
                <a:spcPts val="800"/>
              </a:spcAft>
            </a:pPr>
            <a:r>
              <a:rPr lang="en-US" sz="1600" dirty="0"/>
              <a:t>Waste management is a crucial component of environmental sustainability. The improper sorting of waste at recycling facilities reduces the efficiency of recycling processes, leading to increased landfill waste and environmental harm. Traditional manual sorting methods are labor-intensive, costly, and prone to human error. To address this issue, artificial intelligence (AI) and machine learning, particularly computer vision, can be leveraged to automate and enhance the accuracy of waste classification.</a:t>
            </a:r>
          </a:p>
          <a:p>
            <a:pPr>
              <a:spcAft>
                <a:spcPts val="800"/>
              </a:spcAft>
            </a:pPr>
            <a:endParaRPr lang="en-US" sz="1800" dirty="0">
              <a:latin typeface="+mn-lt"/>
            </a:endParaRPr>
          </a:p>
          <a:p>
            <a:pPr marL="231642" indent="-231642">
              <a:spcAft>
                <a:spcPts val="800"/>
              </a:spcAft>
              <a:buFont typeface="Arial" panose="020B0604020202020204" pitchFamily="34" charset="0"/>
              <a:buChar char="•"/>
            </a:pPr>
            <a:endParaRPr lang="en-US" sz="1800" dirty="0">
              <a:latin typeface="+mn-lt"/>
            </a:endParaRPr>
          </a:p>
          <a:p>
            <a:pPr marL="231642" indent="-231642">
              <a:spcAft>
                <a:spcPts val="800"/>
              </a:spcAft>
              <a:buFont typeface="Arial" panose="020B0604020202020204" pitchFamily="34" charset="0"/>
              <a:buChar char="•"/>
            </a:pPr>
            <a:endParaRPr lang="en-US" sz="1800" dirty="0">
              <a:latin typeface="+mn-lt"/>
            </a:endParaRPr>
          </a:p>
          <a:p>
            <a:pPr marL="285750" indent="-285750">
              <a:buFont typeface="Arial" panose="020B0604020202020204" pitchFamily="34" charset="0"/>
              <a:buChar char="•"/>
            </a:pPr>
            <a:r>
              <a:rPr lang="en-US" sz="1800" dirty="0">
                <a:latin typeface="+mn-lt"/>
              </a:rPr>
              <a:t>Key Objectives:</a:t>
            </a:r>
          </a:p>
          <a:p>
            <a:pPr marL="285750" indent="-285750">
              <a:buFont typeface="Arial" panose="020B0604020202020204" pitchFamily="34" charset="0"/>
              <a:buChar char="•"/>
            </a:pPr>
            <a:r>
              <a:rPr lang="en-US" sz="1600" dirty="0"/>
              <a:t>Automate waste sorting using AI-driven computer vision.</a:t>
            </a:r>
          </a:p>
          <a:p>
            <a:pPr marL="285750" indent="-285750">
              <a:buFont typeface="Arial" panose="020B0604020202020204" pitchFamily="34" charset="0"/>
              <a:buChar char="•"/>
            </a:pPr>
            <a:r>
              <a:rPr lang="en-US" sz="1600" dirty="0"/>
              <a:t>Improve recycling efficiency and reduce errors in waste classification.</a:t>
            </a:r>
          </a:p>
          <a:p>
            <a:pPr marL="285750" indent="-285750">
              <a:buFont typeface="Arial" panose="020B0604020202020204" pitchFamily="34" charset="0"/>
              <a:buChar char="•"/>
            </a:pPr>
            <a:r>
              <a:rPr lang="en-US" sz="1600" dirty="0"/>
              <a:t>Minimize reliance on manual labor, reducing operational costs.</a:t>
            </a:r>
          </a:p>
          <a:p>
            <a:pPr marL="285750" indent="-285750">
              <a:buFont typeface="Arial" panose="020B0604020202020204" pitchFamily="34" charset="0"/>
              <a:buChar char="•"/>
            </a:pPr>
            <a:r>
              <a:rPr lang="en-US" sz="1600" dirty="0"/>
              <a:t>Enhance the differentiation of various waste types, including plastic variations.</a:t>
            </a:r>
          </a:p>
          <a:p>
            <a:pPr marL="231642" indent="-231642">
              <a:spcAft>
                <a:spcPts val="800"/>
              </a:spcAft>
              <a:buFont typeface="Arial" panose="020B0604020202020204" pitchFamily="34" charset="0"/>
              <a:buChar char="•"/>
            </a:pPr>
            <a:endParaRPr lang="en-US" sz="1800" dirty="0">
              <a:latin typeface="+mn-lt"/>
            </a:endParaRPr>
          </a:p>
        </p:txBody>
      </p:sp>
      <p:sp>
        <p:nvSpPr>
          <p:cNvPr id="2" name="TextBox 1">
            <a:extLst>
              <a:ext uri="{FF2B5EF4-FFF2-40B4-BE49-F238E27FC236}">
                <a16:creationId xmlns:a16="http://schemas.microsoft.com/office/drawing/2014/main" id="{687AFAD5-578C-DC2D-F127-90FF4287354D}"/>
              </a:ext>
            </a:extLst>
          </p:cNvPr>
          <p:cNvSpPr txBox="1"/>
          <p:nvPr/>
        </p:nvSpPr>
        <p:spPr>
          <a:xfrm>
            <a:off x="202071" y="972537"/>
            <a:ext cx="5904091" cy="400110"/>
          </a:xfrm>
          <a:prstGeom prst="rect">
            <a:avLst/>
          </a:prstGeom>
          <a:noFill/>
        </p:spPr>
        <p:txBody>
          <a:bodyPr wrap="square">
            <a:spAutoFit/>
          </a:bodyPr>
          <a:lstStyle/>
          <a:p>
            <a:r>
              <a:rPr lang="en-IN" sz="2000" b="1" dirty="0">
                <a:solidFill>
                  <a:srgbClr val="213163"/>
                </a:solidFill>
              </a:rPr>
              <a:t>Problem Statement</a:t>
            </a:r>
            <a:endParaRPr lang="en-IN" sz="2000" dirty="0">
              <a:solidFill>
                <a:srgbClr val="213163"/>
              </a:solidFill>
            </a:endParaRPr>
          </a:p>
        </p:txBody>
      </p:sp>
      <p:sp>
        <p:nvSpPr>
          <p:cNvPr id="6" name="TextBox 5">
            <a:extLst>
              <a:ext uri="{FF2B5EF4-FFF2-40B4-BE49-F238E27FC236}">
                <a16:creationId xmlns:a16="http://schemas.microsoft.com/office/drawing/2014/main" id="{8041DB6F-3EF1-B8E1-0B0C-6BB8EF6A90DC}"/>
              </a:ext>
            </a:extLst>
          </p:cNvPr>
          <p:cNvSpPr txBox="1"/>
          <p:nvPr/>
        </p:nvSpPr>
        <p:spPr>
          <a:xfrm>
            <a:off x="199809" y="6135329"/>
            <a:ext cx="795871" cy="276999"/>
          </a:xfrm>
          <a:prstGeom prst="rect">
            <a:avLst/>
          </a:prstGeom>
          <a:noFill/>
        </p:spPr>
        <p:txBody>
          <a:bodyPr wrap="square" rtlCol="0">
            <a:spAutoFit/>
          </a:bodyPr>
          <a:lstStyle/>
          <a:p>
            <a:pPr>
              <a:spcAft>
                <a:spcPts val="800"/>
              </a:spcAft>
            </a:pPr>
            <a:r>
              <a:rPr lang="en-IN" sz="1200" b="1" dirty="0">
                <a:latin typeface="+mn-lt"/>
              </a:rPr>
              <a:t>Source : </a:t>
            </a:r>
          </a:p>
        </p:txBody>
      </p:sp>
      <p:sp>
        <p:nvSpPr>
          <p:cNvPr id="7" name="TextBox 6">
            <a:extLst>
              <a:ext uri="{FF2B5EF4-FFF2-40B4-BE49-F238E27FC236}">
                <a16:creationId xmlns:a16="http://schemas.microsoft.com/office/drawing/2014/main" id="{7EA2C555-3BC3-F99C-66A0-2DF7D76A6867}"/>
              </a:ext>
            </a:extLst>
          </p:cNvPr>
          <p:cNvSpPr txBox="1"/>
          <p:nvPr/>
        </p:nvSpPr>
        <p:spPr>
          <a:xfrm>
            <a:off x="880529" y="6135329"/>
            <a:ext cx="1842351" cy="276999"/>
          </a:xfrm>
          <a:prstGeom prst="rect">
            <a:avLst/>
          </a:prstGeom>
          <a:noFill/>
        </p:spPr>
        <p:txBody>
          <a:bodyPr wrap="square" rtlCol="0">
            <a:spAutoFit/>
          </a:bodyPr>
          <a:lstStyle/>
          <a:p>
            <a:pPr>
              <a:spcAft>
                <a:spcPts val="800"/>
              </a:spcAft>
            </a:pPr>
            <a:r>
              <a:rPr lang="en-IN" sz="1200" dirty="0">
                <a:solidFill>
                  <a:srgbClr val="0000FF"/>
                </a:solidFill>
                <a:latin typeface="+mn-lt"/>
                <a:hlinkClick r:id="rId3">
                  <a:extLst>
                    <a:ext uri="{A12FA001-AC4F-418D-AE19-62706E023703}">
                      <ahyp:hlinkClr xmlns:ahyp="http://schemas.microsoft.com/office/drawing/2018/hyperlinkcolor" val="tx"/>
                    </a:ext>
                  </a:extLst>
                </a:hlinkClick>
              </a:rPr>
              <a:t>www.freepik.com/</a:t>
            </a:r>
            <a:endParaRPr lang="en-IN" sz="1200" dirty="0">
              <a:solidFill>
                <a:srgbClr val="0000FF"/>
              </a:solidFill>
              <a:latin typeface="+mn-lt"/>
            </a:endParaRPr>
          </a:p>
        </p:txBody>
      </p:sp>
      <p:cxnSp>
        <p:nvCxnSpPr>
          <p:cNvPr id="12" name="Straight Connector 11">
            <a:extLst>
              <a:ext uri="{FF2B5EF4-FFF2-40B4-BE49-F238E27FC236}">
                <a16:creationId xmlns:a16="http://schemas.microsoft.com/office/drawing/2014/main" id="{1365C893-2FDF-21FF-3B51-777D91501B7C}"/>
              </a:ext>
            </a:extLst>
          </p:cNvPr>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60435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9" name="TextBox 8">
            <a:extLst>
              <a:ext uri="{FF2B5EF4-FFF2-40B4-BE49-F238E27FC236}">
                <a16:creationId xmlns:a16="http://schemas.microsoft.com/office/drawing/2014/main" id="{091B843F-6928-3290-2287-5FA1F531B685}"/>
              </a:ext>
            </a:extLst>
          </p:cNvPr>
          <p:cNvSpPr txBox="1"/>
          <p:nvPr/>
        </p:nvSpPr>
        <p:spPr>
          <a:xfrm>
            <a:off x="210314" y="1451569"/>
            <a:ext cx="10435915" cy="2472472"/>
          </a:xfrm>
          <a:prstGeom prst="rect">
            <a:avLst/>
          </a:prstGeom>
          <a:noFill/>
        </p:spPr>
        <p:txBody>
          <a:bodyPr wrap="square" rtlCol="0">
            <a:spAutoFit/>
          </a:bodyPr>
          <a:lstStyle/>
          <a:p>
            <a:pPr marL="231642" indent="-231642">
              <a:spcAft>
                <a:spcPts val="800"/>
              </a:spcAft>
              <a:buFont typeface="Arial" panose="020B0604020202020204" pitchFamily="34" charset="0"/>
              <a:buChar char="•"/>
            </a:pPr>
            <a:r>
              <a:rPr lang="en-US" sz="1800" dirty="0">
                <a:latin typeface="+mn-lt"/>
              </a:rPr>
              <a:t>Dataset Description:</a:t>
            </a:r>
          </a:p>
          <a:p>
            <a:r>
              <a:rPr lang="en-US" sz="1600" dirty="0"/>
              <a:t>The dataset used for this AI model contains labeled images of various waste types, including:</a:t>
            </a:r>
          </a:p>
          <a:p>
            <a:pPr>
              <a:buFont typeface="Arial" panose="020B0604020202020204" pitchFamily="34" charset="0"/>
              <a:buChar char="•"/>
            </a:pPr>
            <a:r>
              <a:rPr lang="en-US" sz="1600" b="1" dirty="0"/>
              <a:t>Plastic</a:t>
            </a:r>
            <a:r>
              <a:rPr lang="en-US" sz="1600" dirty="0"/>
              <a:t> (PET, HDPE, and other types)</a:t>
            </a:r>
          </a:p>
          <a:p>
            <a:pPr>
              <a:buFont typeface="Arial" panose="020B0604020202020204" pitchFamily="34" charset="0"/>
              <a:buChar char="•"/>
            </a:pPr>
            <a:r>
              <a:rPr lang="en-US" sz="1600" b="1" dirty="0"/>
              <a:t>Glass</a:t>
            </a:r>
            <a:endParaRPr lang="en-US" sz="1600" dirty="0"/>
          </a:p>
          <a:p>
            <a:pPr>
              <a:buFont typeface="Arial" panose="020B0604020202020204" pitchFamily="34" charset="0"/>
              <a:buChar char="•"/>
            </a:pPr>
            <a:r>
              <a:rPr lang="en-US" sz="1600" b="1" dirty="0"/>
              <a:t>Metal</a:t>
            </a:r>
            <a:endParaRPr lang="en-US" sz="1600" dirty="0"/>
          </a:p>
          <a:p>
            <a:pPr>
              <a:buFont typeface="Arial" panose="020B0604020202020204" pitchFamily="34" charset="0"/>
              <a:buChar char="•"/>
            </a:pPr>
            <a:r>
              <a:rPr lang="en-US" sz="1600" b="1" dirty="0"/>
              <a:t>Paper</a:t>
            </a:r>
            <a:endParaRPr lang="en-US" sz="1600" dirty="0"/>
          </a:p>
          <a:p>
            <a:r>
              <a:rPr lang="en-US" sz="1600" dirty="0"/>
              <a:t>Each category consists of images that help train the model to distinguish between different waste types accurately.</a:t>
            </a:r>
          </a:p>
          <a:p>
            <a:pPr marL="231642" indent="-231642">
              <a:spcAft>
                <a:spcPts val="800"/>
              </a:spcAft>
              <a:buFont typeface="Arial" panose="020B0604020202020204" pitchFamily="34" charset="0"/>
              <a:buChar char="•"/>
            </a:pPr>
            <a:endParaRPr lang="en-US" sz="1800" dirty="0">
              <a:latin typeface="+mn-lt"/>
            </a:endParaRPr>
          </a:p>
        </p:txBody>
      </p:sp>
      <p:sp>
        <p:nvSpPr>
          <p:cNvPr id="2" name="TextBox 1">
            <a:extLst>
              <a:ext uri="{FF2B5EF4-FFF2-40B4-BE49-F238E27FC236}">
                <a16:creationId xmlns:a16="http://schemas.microsoft.com/office/drawing/2014/main" id="{687AFAD5-578C-DC2D-F127-90FF4287354D}"/>
              </a:ext>
            </a:extLst>
          </p:cNvPr>
          <p:cNvSpPr txBox="1"/>
          <p:nvPr/>
        </p:nvSpPr>
        <p:spPr>
          <a:xfrm>
            <a:off x="202071" y="972537"/>
            <a:ext cx="5904091" cy="400110"/>
          </a:xfrm>
          <a:prstGeom prst="rect">
            <a:avLst/>
          </a:prstGeom>
          <a:noFill/>
        </p:spPr>
        <p:txBody>
          <a:bodyPr wrap="square">
            <a:spAutoFit/>
          </a:bodyPr>
          <a:lstStyle/>
          <a:p>
            <a:r>
              <a:rPr lang="en-IN" sz="2000" b="1" dirty="0">
                <a:solidFill>
                  <a:srgbClr val="213163"/>
                </a:solidFill>
              </a:rPr>
              <a:t>Dataset Overview(Optional)</a:t>
            </a:r>
            <a:endParaRPr lang="en-IN" sz="2000" dirty="0">
              <a:solidFill>
                <a:srgbClr val="213163"/>
              </a:solidFill>
            </a:endParaRPr>
          </a:p>
        </p:txBody>
      </p:sp>
      <p:sp>
        <p:nvSpPr>
          <p:cNvPr id="6" name="TextBox 5">
            <a:extLst>
              <a:ext uri="{FF2B5EF4-FFF2-40B4-BE49-F238E27FC236}">
                <a16:creationId xmlns:a16="http://schemas.microsoft.com/office/drawing/2014/main" id="{8041DB6F-3EF1-B8E1-0B0C-6BB8EF6A90DC}"/>
              </a:ext>
            </a:extLst>
          </p:cNvPr>
          <p:cNvSpPr txBox="1"/>
          <p:nvPr/>
        </p:nvSpPr>
        <p:spPr>
          <a:xfrm>
            <a:off x="199809" y="6135329"/>
            <a:ext cx="795871" cy="276999"/>
          </a:xfrm>
          <a:prstGeom prst="rect">
            <a:avLst/>
          </a:prstGeom>
          <a:noFill/>
        </p:spPr>
        <p:txBody>
          <a:bodyPr wrap="square" rtlCol="0">
            <a:spAutoFit/>
          </a:bodyPr>
          <a:lstStyle/>
          <a:p>
            <a:pPr>
              <a:spcAft>
                <a:spcPts val="800"/>
              </a:spcAft>
            </a:pPr>
            <a:r>
              <a:rPr lang="en-IN" sz="1200" b="1" dirty="0">
                <a:latin typeface="+mn-lt"/>
              </a:rPr>
              <a:t>Source : </a:t>
            </a:r>
          </a:p>
        </p:txBody>
      </p:sp>
      <p:sp>
        <p:nvSpPr>
          <p:cNvPr id="7" name="TextBox 6">
            <a:extLst>
              <a:ext uri="{FF2B5EF4-FFF2-40B4-BE49-F238E27FC236}">
                <a16:creationId xmlns:a16="http://schemas.microsoft.com/office/drawing/2014/main" id="{7EA2C555-3BC3-F99C-66A0-2DF7D76A6867}"/>
              </a:ext>
            </a:extLst>
          </p:cNvPr>
          <p:cNvSpPr txBox="1"/>
          <p:nvPr/>
        </p:nvSpPr>
        <p:spPr>
          <a:xfrm>
            <a:off x="880529" y="6135329"/>
            <a:ext cx="1842351" cy="276999"/>
          </a:xfrm>
          <a:prstGeom prst="rect">
            <a:avLst/>
          </a:prstGeom>
          <a:noFill/>
        </p:spPr>
        <p:txBody>
          <a:bodyPr wrap="square" rtlCol="0">
            <a:spAutoFit/>
          </a:bodyPr>
          <a:lstStyle/>
          <a:p>
            <a:pPr>
              <a:spcAft>
                <a:spcPts val="800"/>
              </a:spcAft>
            </a:pPr>
            <a:r>
              <a:rPr lang="en-IN" sz="1200" dirty="0">
                <a:solidFill>
                  <a:srgbClr val="0000FF"/>
                </a:solidFill>
                <a:latin typeface="+mn-lt"/>
                <a:hlinkClick r:id="rId3">
                  <a:extLst>
                    <a:ext uri="{A12FA001-AC4F-418D-AE19-62706E023703}">
                      <ahyp:hlinkClr xmlns:ahyp="http://schemas.microsoft.com/office/drawing/2018/hyperlinkcolor" val="tx"/>
                    </a:ext>
                  </a:extLst>
                </a:hlinkClick>
              </a:rPr>
              <a:t>www.freepik.com/</a:t>
            </a:r>
            <a:endParaRPr lang="en-IN" sz="1200" dirty="0">
              <a:solidFill>
                <a:srgbClr val="0000FF"/>
              </a:solidFill>
              <a:latin typeface="+mn-lt"/>
            </a:endParaRPr>
          </a:p>
        </p:txBody>
      </p:sp>
      <p:cxnSp>
        <p:nvCxnSpPr>
          <p:cNvPr id="12" name="Straight Connector 11">
            <a:extLst>
              <a:ext uri="{FF2B5EF4-FFF2-40B4-BE49-F238E27FC236}">
                <a16:creationId xmlns:a16="http://schemas.microsoft.com/office/drawing/2014/main" id="{1365C893-2FDF-21FF-3B51-777D91501B7C}"/>
              </a:ext>
            </a:extLst>
          </p:cNvPr>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662887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9" name="TextBox 8">
            <a:extLst>
              <a:ext uri="{FF2B5EF4-FFF2-40B4-BE49-F238E27FC236}">
                <a16:creationId xmlns:a16="http://schemas.microsoft.com/office/drawing/2014/main" id="{091B843F-6928-3290-2287-5FA1F531B685}"/>
              </a:ext>
            </a:extLst>
          </p:cNvPr>
          <p:cNvSpPr txBox="1"/>
          <p:nvPr/>
        </p:nvSpPr>
        <p:spPr>
          <a:xfrm>
            <a:off x="210314" y="1451569"/>
            <a:ext cx="10435915" cy="3539430"/>
          </a:xfrm>
          <a:prstGeom prst="rect">
            <a:avLst/>
          </a:prstGeom>
          <a:noFill/>
        </p:spPr>
        <p:txBody>
          <a:bodyPr wrap="square" rtlCol="0">
            <a:spAutoFit/>
          </a:bodyPr>
          <a:lstStyle/>
          <a:p>
            <a:pPr marL="231642" indent="-231642">
              <a:spcAft>
                <a:spcPts val="800"/>
              </a:spcAft>
              <a:buFont typeface="Arial" panose="020B0604020202020204" pitchFamily="34" charset="0"/>
              <a:buChar char="•"/>
            </a:pPr>
            <a:r>
              <a:rPr lang="en-US" sz="1800" dirty="0">
                <a:latin typeface="+mn-lt"/>
              </a:rPr>
              <a:t>Approach:</a:t>
            </a:r>
          </a:p>
          <a:p>
            <a:pPr>
              <a:buFont typeface="Arial" panose="020B0604020202020204" pitchFamily="34" charset="0"/>
              <a:buChar char="•"/>
            </a:pPr>
            <a:r>
              <a:rPr lang="en-US" sz="1600" b="1" dirty="0"/>
              <a:t>Data Preprocessing:</a:t>
            </a:r>
            <a:r>
              <a:rPr lang="en-US" sz="1600" dirty="0"/>
              <a:t> Image resizing, normalization, and augmentation to improve model learning.</a:t>
            </a:r>
          </a:p>
          <a:p>
            <a:pPr>
              <a:buFont typeface="Arial" panose="020B0604020202020204" pitchFamily="34" charset="0"/>
              <a:buChar char="•"/>
            </a:pPr>
            <a:r>
              <a:rPr lang="en-US" sz="1600" b="1" dirty="0"/>
              <a:t>Model Training:</a:t>
            </a:r>
            <a:r>
              <a:rPr lang="en-US" sz="1600" dirty="0"/>
              <a:t> Using Convolutional Neural Networks (CNNs) to classify waste categories.</a:t>
            </a:r>
          </a:p>
          <a:p>
            <a:pPr>
              <a:buFont typeface="Arial" panose="020B0604020202020204" pitchFamily="34" charset="0"/>
              <a:buChar char="•"/>
            </a:pPr>
            <a:r>
              <a:rPr lang="en-US" sz="1600" b="1" dirty="0"/>
              <a:t>Evaluation &amp; Optimization:</a:t>
            </a:r>
            <a:r>
              <a:rPr lang="en-US" sz="1600" dirty="0"/>
              <a:t> Fine-tuning the model for higher accuracy and efficiency.</a:t>
            </a:r>
          </a:p>
          <a:p>
            <a:pPr marL="231642" indent="-231642">
              <a:spcAft>
                <a:spcPts val="800"/>
              </a:spcAft>
              <a:buFont typeface="Arial" panose="020B0604020202020204" pitchFamily="34" charset="0"/>
              <a:buChar char="•"/>
            </a:pPr>
            <a:endParaRPr lang="en-US" sz="1800" dirty="0">
              <a:latin typeface="+mn-lt"/>
            </a:endParaRPr>
          </a:p>
          <a:p>
            <a:pPr marL="231642" indent="-231642">
              <a:spcAft>
                <a:spcPts val="800"/>
              </a:spcAft>
              <a:buFont typeface="Arial" panose="020B0604020202020204" pitchFamily="34" charset="0"/>
              <a:buChar char="•"/>
            </a:pPr>
            <a:endParaRPr lang="en-US" sz="1800" dirty="0">
              <a:latin typeface="+mn-lt"/>
            </a:endParaRPr>
          </a:p>
          <a:p>
            <a:pPr>
              <a:buFont typeface="Arial" panose="020B0604020202020204" pitchFamily="34" charset="0"/>
              <a:buChar char="•"/>
            </a:pPr>
            <a:r>
              <a:rPr lang="en-US" sz="1800" dirty="0">
                <a:latin typeface="+mn-lt"/>
              </a:rPr>
              <a:t>Algorithms Used:</a:t>
            </a:r>
          </a:p>
          <a:p>
            <a:pPr>
              <a:buFont typeface="Arial" panose="020B0604020202020204" pitchFamily="34" charset="0"/>
              <a:buChar char="•"/>
            </a:pPr>
            <a:r>
              <a:rPr lang="en-IN" sz="1600" b="1" dirty="0"/>
              <a:t>Convolutional Neural Networks (CNNs):</a:t>
            </a:r>
            <a:r>
              <a:rPr lang="en-IN" sz="1600" dirty="0"/>
              <a:t> Extracting features for image classification.</a:t>
            </a:r>
          </a:p>
          <a:p>
            <a:pPr>
              <a:buFont typeface="Arial" panose="020B0604020202020204" pitchFamily="34" charset="0"/>
              <a:buChar char="•"/>
            </a:pPr>
            <a:r>
              <a:rPr lang="en-IN" sz="1600" b="1" dirty="0"/>
              <a:t>Spectral Imaging:</a:t>
            </a:r>
            <a:r>
              <a:rPr lang="en-IN" sz="1600" dirty="0"/>
              <a:t> </a:t>
            </a:r>
            <a:r>
              <a:rPr lang="en-IN" sz="1600" dirty="0" err="1"/>
              <a:t>Analyzing</a:t>
            </a:r>
            <a:r>
              <a:rPr lang="en-IN" sz="1600" dirty="0"/>
              <a:t> material composition to differentiate waste types.</a:t>
            </a:r>
          </a:p>
          <a:p>
            <a:pPr>
              <a:buFont typeface="Arial" panose="020B0604020202020204" pitchFamily="34" charset="0"/>
              <a:buChar char="•"/>
            </a:pPr>
            <a:r>
              <a:rPr lang="en-IN" sz="1600" b="1" dirty="0"/>
              <a:t>Multi-Modal Learning:</a:t>
            </a:r>
            <a:r>
              <a:rPr lang="en-IN" sz="1600" dirty="0"/>
              <a:t> Combining image data with additional material properties for better classification.</a:t>
            </a:r>
          </a:p>
          <a:p>
            <a:pPr marL="231642" indent="-231642">
              <a:spcAft>
                <a:spcPts val="800"/>
              </a:spcAft>
              <a:buFont typeface="Arial" panose="020B0604020202020204" pitchFamily="34" charset="0"/>
              <a:buChar char="•"/>
            </a:pPr>
            <a:br>
              <a:rPr lang="en-US" sz="1800" dirty="0">
                <a:latin typeface="+mn-lt"/>
              </a:rPr>
            </a:br>
            <a:endParaRPr lang="en-US" sz="1800" dirty="0">
              <a:latin typeface="+mn-lt"/>
            </a:endParaRPr>
          </a:p>
        </p:txBody>
      </p:sp>
      <p:sp>
        <p:nvSpPr>
          <p:cNvPr id="2" name="TextBox 1">
            <a:extLst>
              <a:ext uri="{FF2B5EF4-FFF2-40B4-BE49-F238E27FC236}">
                <a16:creationId xmlns:a16="http://schemas.microsoft.com/office/drawing/2014/main" id="{687AFAD5-578C-DC2D-F127-90FF4287354D}"/>
              </a:ext>
            </a:extLst>
          </p:cNvPr>
          <p:cNvSpPr txBox="1"/>
          <p:nvPr/>
        </p:nvSpPr>
        <p:spPr>
          <a:xfrm>
            <a:off x="202071" y="972537"/>
            <a:ext cx="5904091" cy="400110"/>
          </a:xfrm>
          <a:prstGeom prst="rect">
            <a:avLst/>
          </a:prstGeom>
          <a:noFill/>
        </p:spPr>
        <p:txBody>
          <a:bodyPr wrap="square">
            <a:spAutoFit/>
          </a:bodyPr>
          <a:lstStyle/>
          <a:p>
            <a:r>
              <a:rPr lang="en-IN" sz="2000" b="1" dirty="0">
                <a:solidFill>
                  <a:srgbClr val="213163"/>
                </a:solidFill>
              </a:rPr>
              <a:t>Methodology</a:t>
            </a:r>
            <a:endParaRPr lang="en-IN" sz="2000" dirty="0">
              <a:solidFill>
                <a:srgbClr val="213163"/>
              </a:solidFill>
            </a:endParaRPr>
          </a:p>
        </p:txBody>
      </p:sp>
      <p:sp>
        <p:nvSpPr>
          <p:cNvPr id="6" name="TextBox 5">
            <a:extLst>
              <a:ext uri="{FF2B5EF4-FFF2-40B4-BE49-F238E27FC236}">
                <a16:creationId xmlns:a16="http://schemas.microsoft.com/office/drawing/2014/main" id="{8041DB6F-3EF1-B8E1-0B0C-6BB8EF6A90DC}"/>
              </a:ext>
            </a:extLst>
          </p:cNvPr>
          <p:cNvSpPr txBox="1"/>
          <p:nvPr/>
        </p:nvSpPr>
        <p:spPr>
          <a:xfrm>
            <a:off x="199809" y="6135329"/>
            <a:ext cx="795871" cy="276999"/>
          </a:xfrm>
          <a:prstGeom prst="rect">
            <a:avLst/>
          </a:prstGeom>
          <a:noFill/>
        </p:spPr>
        <p:txBody>
          <a:bodyPr wrap="square" rtlCol="0">
            <a:spAutoFit/>
          </a:bodyPr>
          <a:lstStyle/>
          <a:p>
            <a:pPr>
              <a:spcAft>
                <a:spcPts val="800"/>
              </a:spcAft>
            </a:pPr>
            <a:r>
              <a:rPr lang="en-IN" sz="1200" b="1" dirty="0">
                <a:latin typeface="+mn-lt"/>
              </a:rPr>
              <a:t>Source : </a:t>
            </a:r>
          </a:p>
        </p:txBody>
      </p:sp>
      <p:sp>
        <p:nvSpPr>
          <p:cNvPr id="7" name="TextBox 6">
            <a:extLst>
              <a:ext uri="{FF2B5EF4-FFF2-40B4-BE49-F238E27FC236}">
                <a16:creationId xmlns:a16="http://schemas.microsoft.com/office/drawing/2014/main" id="{7EA2C555-3BC3-F99C-66A0-2DF7D76A6867}"/>
              </a:ext>
            </a:extLst>
          </p:cNvPr>
          <p:cNvSpPr txBox="1"/>
          <p:nvPr/>
        </p:nvSpPr>
        <p:spPr>
          <a:xfrm>
            <a:off x="880529" y="6135329"/>
            <a:ext cx="1842351" cy="276999"/>
          </a:xfrm>
          <a:prstGeom prst="rect">
            <a:avLst/>
          </a:prstGeom>
          <a:noFill/>
        </p:spPr>
        <p:txBody>
          <a:bodyPr wrap="square" rtlCol="0">
            <a:spAutoFit/>
          </a:bodyPr>
          <a:lstStyle/>
          <a:p>
            <a:pPr>
              <a:spcAft>
                <a:spcPts val="800"/>
              </a:spcAft>
            </a:pPr>
            <a:r>
              <a:rPr lang="en-IN" sz="1200" dirty="0">
                <a:solidFill>
                  <a:srgbClr val="0000FF"/>
                </a:solidFill>
                <a:latin typeface="+mn-lt"/>
                <a:hlinkClick r:id="rId3">
                  <a:extLst>
                    <a:ext uri="{A12FA001-AC4F-418D-AE19-62706E023703}">
                      <ahyp:hlinkClr xmlns:ahyp="http://schemas.microsoft.com/office/drawing/2018/hyperlinkcolor" val="tx"/>
                    </a:ext>
                  </a:extLst>
                </a:hlinkClick>
              </a:rPr>
              <a:t>www.freepik.com/</a:t>
            </a:r>
            <a:endParaRPr lang="en-IN" sz="1200" dirty="0">
              <a:solidFill>
                <a:srgbClr val="0000FF"/>
              </a:solidFill>
              <a:latin typeface="+mn-lt"/>
            </a:endParaRPr>
          </a:p>
        </p:txBody>
      </p:sp>
      <p:cxnSp>
        <p:nvCxnSpPr>
          <p:cNvPr id="12" name="Straight Connector 11">
            <a:extLst>
              <a:ext uri="{FF2B5EF4-FFF2-40B4-BE49-F238E27FC236}">
                <a16:creationId xmlns:a16="http://schemas.microsoft.com/office/drawing/2014/main" id="{1365C893-2FDF-21FF-3B51-777D91501B7C}"/>
              </a:ext>
            </a:extLst>
          </p:cNvPr>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254300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B922C55-81CA-438D-BC08-06E3A992BA47}"/>
              </a:ext>
            </a:extLst>
          </p:cNvPr>
          <p:cNvSpPr txBox="1"/>
          <p:nvPr/>
        </p:nvSpPr>
        <p:spPr>
          <a:xfrm>
            <a:off x="3794233" y="2466210"/>
            <a:ext cx="7504386" cy="769441"/>
          </a:xfrm>
          <a:prstGeom prst="rect">
            <a:avLst/>
          </a:prstGeom>
          <a:noFill/>
        </p:spPr>
        <p:txBody>
          <a:bodyPr wrap="square" rtlCol="0">
            <a:spAutoFit/>
          </a:bodyPr>
          <a:lstStyle/>
          <a:p>
            <a:r>
              <a:rPr lang="en-IN" sz="4400" dirty="0"/>
              <a:t>SOURCE CODE</a:t>
            </a:r>
          </a:p>
        </p:txBody>
      </p:sp>
    </p:spTree>
    <p:extLst>
      <p:ext uri="{BB962C8B-B14F-4D97-AF65-F5344CB8AC3E}">
        <p14:creationId xmlns:p14="http://schemas.microsoft.com/office/powerpoint/2010/main" val="10244987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3A2D423-EA70-46BD-B62A-2E7C57CC7DC9}"/>
              </a:ext>
            </a:extLst>
          </p:cNvPr>
          <p:cNvPicPr>
            <a:picLocks noChangeAspect="1"/>
          </p:cNvPicPr>
          <p:nvPr/>
        </p:nvPicPr>
        <p:blipFill>
          <a:blip r:embed="rId2"/>
          <a:stretch>
            <a:fillRect/>
          </a:stretch>
        </p:blipFill>
        <p:spPr>
          <a:xfrm>
            <a:off x="0" y="84084"/>
            <a:ext cx="12192000" cy="6773916"/>
          </a:xfrm>
          <a:prstGeom prst="rect">
            <a:avLst/>
          </a:prstGeom>
        </p:spPr>
      </p:pic>
    </p:spTree>
    <p:extLst>
      <p:ext uri="{BB962C8B-B14F-4D97-AF65-F5344CB8AC3E}">
        <p14:creationId xmlns:p14="http://schemas.microsoft.com/office/powerpoint/2010/main" val="21249272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4EF56AF-A939-4BFE-AB8E-D9C0CF17C8F6}"/>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23539464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8BC04D3-0D41-4E41-A5D8-54BAB7765364}"/>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15272678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3E5B794-AD34-432E-83EF-1F984C08A3E8}"/>
              </a:ext>
            </a:extLst>
          </p:cNvPr>
          <p:cNvSpPr txBox="1"/>
          <p:nvPr/>
        </p:nvSpPr>
        <p:spPr>
          <a:xfrm>
            <a:off x="4508937" y="2669627"/>
            <a:ext cx="5707117" cy="1118319"/>
          </a:xfrm>
          <a:prstGeom prst="rect">
            <a:avLst/>
          </a:prstGeom>
          <a:noFill/>
        </p:spPr>
        <p:txBody>
          <a:bodyPr wrap="square" rtlCol="0">
            <a:spAutoFit/>
          </a:bodyPr>
          <a:lstStyle/>
          <a:p>
            <a:r>
              <a:rPr lang="en-IN" sz="4800" dirty="0"/>
              <a:t>OUTPUT</a:t>
            </a:r>
          </a:p>
          <a:p>
            <a:endParaRPr lang="en-IN" dirty="0"/>
          </a:p>
        </p:txBody>
      </p:sp>
    </p:spTree>
    <p:extLst>
      <p:ext uri="{BB962C8B-B14F-4D97-AF65-F5344CB8AC3E}">
        <p14:creationId xmlns:p14="http://schemas.microsoft.com/office/powerpoint/2010/main" val="681184891"/>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2.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3711</TotalTime>
  <Words>477</Words>
  <Application>Microsoft Office PowerPoint</Application>
  <PresentationFormat>Widescreen</PresentationFormat>
  <Paragraphs>62</Paragraphs>
  <Slides>13</Slides>
  <Notes>7</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Times New Roman</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adilakshmi nandakumar</cp:lastModifiedBy>
  <cp:revision>70</cp:revision>
  <dcterms:modified xsi:type="dcterms:W3CDTF">2025-03-06T22:02:37Z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