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D38EB-D9E4-4B0A-B565-2FE14F771998}" type="datetimeFigureOut">
              <a:rPr lang="en-CA" smtClean="0"/>
              <a:t>2022-01-06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1591C-C797-4331-A656-02531CB86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47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1591C-C797-4331-A656-02531CB8618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16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1591C-C797-4331-A656-02531CB8618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23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故事閱讀器</a:t>
            </a:r>
            <a:endParaRPr lang="en-US" sz="32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目的</a:t>
            </a:r>
            <a:r>
              <a:rPr lang="en-US" altLang="zh-TW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zh-TW" alt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提供一個能夠輕易擴充故事，讓使用者能夠選擇故事種類的閱讀器</a:t>
            </a:r>
            <a:endParaRPr lang="en-US" altLang="zh-TW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b="0" strike="noStrike" spc="-1" dirty="0">
                <a:solidFill>
                  <a:srgbClr val="000000"/>
                </a:solidFill>
                <a:latin typeface="Arial"/>
              </a:rPr>
              <a:t>功能</a:t>
            </a:r>
            <a:r>
              <a:rPr lang="en-US" altLang="zh-TW" sz="24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000" b="0" strike="noStrike" spc="-1" dirty="0">
                <a:solidFill>
                  <a:srgbClr val="000000"/>
                </a:solidFill>
                <a:latin typeface="Arial"/>
              </a:rPr>
              <a:t>讓使用者選擇故事種類並閱讀</a:t>
            </a:r>
            <a:endParaRPr lang="en-CA" altLang="zh-TW" sz="2000" b="0" strike="noStrike" spc="-1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000" b="0" strike="noStrike" spc="-1" dirty="0">
                <a:solidFill>
                  <a:srgbClr val="000000"/>
                </a:solidFill>
                <a:latin typeface="Arial"/>
              </a:rPr>
              <a:t>作家能夠輕鬆在相對應的故事種類的資料夾中增加</a:t>
            </a:r>
            <a:r>
              <a:rPr lang="en-CA" altLang="zh-TW" sz="2000" b="0" strike="noStrike" spc="-1" dirty="0">
                <a:solidFill>
                  <a:srgbClr val="000000"/>
                </a:solidFill>
                <a:latin typeface="Arial"/>
              </a:rPr>
              <a:t>txt</a:t>
            </a:r>
            <a:r>
              <a:rPr lang="zh-TW" altLang="en-US" sz="2000" b="0" strike="noStrike" spc="-1" dirty="0">
                <a:solidFill>
                  <a:srgbClr val="000000"/>
                </a:solidFill>
                <a:latin typeface="Arial"/>
              </a:rPr>
              <a:t>故事檔</a:t>
            </a:r>
            <a:endParaRPr lang="en-CA" altLang="zh-TW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b="0" strike="noStrike" spc="-1" dirty="0">
                <a:solidFill>
                  <a:srgbClr val="000000"/>
                </a:solidFill>
                <a:latin typeface="Arial"/>
              </a:rPr>
              <a:t>註</a:t>
            </a:r>
            <a:r>
              <a:rPr lang="en-US" altLang="zh-TW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000" spc="-1" dirty="0">
                <a:solidFill>
                  <a:srgbClr val="000000"/>
                </a:solidFill>
                <a:latin typeface="Arial"/>
              </a:rPr>
              <a:t>本專案真正的目的是練習使用分工使用</a:t>
            </a:r>
            <a:r>
              <a:rPr lang="en-CA" altLang="zh-TW" sz="2000" spc="-1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zh-TW" altLang="en-US" sz="2000" spc="-1" dirty="0">
                <a:solidFill>
                  <a:srgbClr val="000000"/>
                </a:solidFill>
                <a:latin typeface="Arial"/>
              </a:rPr>
              <a:t>的情況下維持專案完整</a:t>
            </a:r>
            <a:r>
              <a:rPr lang="en-CA" altLang="zh-TW" sz="2000" spc="-1" dirty="0">
                <a:solidFill>
                  <a:srgbClr val="000000"/>
                </a:solidFill>
                <a:latin typeface="Arial"/>
              </a:rPr>
              <a:t>;</a:t>
            </a:r>
            <a:r>
              <a:rPr lang="zh-TW" altLang="en-US" sz="2000" spc="-1" dirty="0">
                <a:solidFill>
                  <a:srgbClr val="000000"/>
                </a:solidFill>
                <a:latin typeface="Arial"/>
              </a:rPr>
              <a:t> 不破壞別人的</a:t>
            </a:r>
            <a:r>
              <a:rPr lang="en-CA" altLang="zh-TW" sz="2000" spc="-1" dirty="0">
                <a:solidFill>
                  <a:srgbClr val="000000"/>
                </a:solidFill>
                <a:latin typeface="Arial"/>
              </a:rPr>
              <a:t>code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CA" altLang="zh-TW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5"/>
          <p:cNvSpPr/>
          <p:nvPr/>
        </p:nvSpPr>
        <p:spPr>
          <a:xfrm>
            <a:off x="1689480" y="484920"/>
            <a:ext cx="659520" cy="325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開始</a:t>
            </a:r>
            <a:endParaRPr lang="fr-CA" sz="1400" b="0" strike="noStrike" spc="-1">
              <a:latin typeface="Arial"/>
            </a:endParaRPr>
          </a:p>
        </p:txBody>
      </p:sp>
      <p:sp>
        <p:nvSpPr>
          <p:cNvPr id="79" name="Rectangle 6"/>
          <p:cNvSpPr/>
          <p:nvPr/>
        </p:nvSpPr>
        <p:spPr>
          <a:xfrm>
            <a:off x="1228320" y="1200600"/>
            <a:ext cx="1581840" cy="4449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使用者輸入指令</a:t>
            </a:r>
            <a:endParaRPr lang="fr-CA" sz="1400" b="0" strike="noStrike" spc="-1">
              <a:latin typeface="Arial"/>
            </a:endParaRPr>
          </a:p>
        </p:txBody>
      </p:sp>
      <p:sp>
        <p:nvSpPr>
          <p:cNvPr id="80" name="Rectangle 7"/>
          <p:cNvSpPr/>
          <p:nvPr/>
        </p:nvSpPr>
        <p:spPr>
          <a:xfrm>
            <a:off x="2516760" y="2035440"/>
            <a:ext cx="1581840" cy="4449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1400" b="0" strike="noStrike" spc="-1" dirty="0">
                <a:solidFill>
                  <a:schemeClr val="accent6"/>
                </a:solidFill>
                <a:latin typeface="Arial"/>
                <a:ea typeface="DejaVu Sans"/>
              </a:rPr>
              <a:t>故事類型</a:t>
            </a:r>
            <a:endParaRPr lang="fr-CA" sz="1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81" name="Rectangle 8"/>
          <p:cNvSpPr/>
          <p:nvPr/>
        </p:nvSpPr>
        <p:spPr>
          <a:xfrm>
            <a:off x="834840" y="2035440"/>
            <a:ext cx="1581840" cy="4449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離開</a:t>
            </a:r>
            <a:endParaRPr lang="fr-CA" sz="1400" b="0" strike="noStrike" spc="-1">
              <a:latin typeface="Arial"/>
            </a:endParaRPr>
          </a:p>
        </p:txBody>
      </p:sp>
      <p:sp>
        <p:nvSpPr>
          <p:cNvPr id="82" name="Rectangle 9"/>
          <p:cNvSpPr/>
          <p:nvPr/>
        </p:nvSpPr>
        <p:spPr>
          <a:xfrm>
            <a:off x="1980000" y="2786760"/>
            <a:ext cx="790920" cy="4449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1400" b="0" strike="noStrike" spc="-1" dirty="0">
                <a:solidFill>
                  <a:srgbClr val="31859C"/>
                </a:solidFill>
                <a:latin typeface="Arial"/>
                <a:ea typeface="DejaVu Sans"/>
              </a:rPr>
              <a:t>開心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83" name="Rectangle 10"/>
          <p:cNvSpPr/>
          <p:nvPr/>
        </p:nvSpPr>
        <p:spPr>
          <a:xfrm>
            <a:off x="3037320" y="2786760"/>
            <a:ext cx="655560" cy="4449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1400" b="0" strike="noStrike" spc="-1" dirty="0">
                <a:solidFill>
                  <a:srgbClr val="31859C"/>
                </a:solidFill>
                <a:latin typeface="Arial"/>
                <a:ea typeface="DejaVu Sans"/>
              </a:rPr>
              <a:t>悲傷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84" name="Rectangle 11"/>
          <p:cNvSpPr/>
          <p:nvPr/>
        </p:nvSpPr>
        <p:spPr>
          <a:xfrm>
            <a:off x="3909960" y="2786760"/>
            <a:ext cx="655560" cy="4449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暴力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85" name="Rectangle 12"/>
          <p:cNvSpPr/>
          <p:nvPr/>
        </p:nvSpPr>
        <p:spPr>
          <a:xfrm>
            <a:off x="1976760" y="3534840"/>
            <a:ext cx="2395800" cy="5522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1400" b="0" strike="noStrike" spc="-1" dirty="0">
                <a:solidFill>
                  <a:srgbClr val="F79646"/>
                </a:solidFill>
                <a:latin typeface="Arial"/>
                <a:ea typeface="DejaVu Sans"/>
              </a:rPr>
              <a:t>取得相對應的故事類型</a:t>
            </a:r>
            <a:r>
              <a:rPr lang="en-CA" sz="1400" b="0" strike="noStrike" spc="-1" dirty="0">
                <a:solidFill>
                  <a:srgbClr val="F79646"/>
                </a:solidFill>
                <a:latin typeface="Arial"/>
                <a:ea typeface="DejaVu Sans"/>
              </a:rPr>
              <a:t>txt</a:t>
            </a:r>
            <a:r>
              <a:rPr lang="zh-TW" sz="1400" b="0" strike="noStrike" spc="-1" dirty="0">
                <a:solidFill>
                  <a:srgbClr val="F79646"/>
                </a:solidFill>
                <a:latin typeface="Arial"/>
                <a:ea typeface="DejaVu Sans"/>
              </a:rPr>
              <a:t>檔列表</a:t>
            </a:r>
            <a:r>
              <a:rPr lang="en-CA" sz="1400" b="0" strike="noStrike" spc="-1" dirty="0">
                <a:solidFill>
                  <a:srgbClr val="F79646"/>
                </a:solidFill>
                <a:latin typeface="Arial"/>
                <a:ea typeface="DejaVu Sans"/>
              </a:rPr>
              <a:t>, </a:t>
            </a:r>
            <a:r>
              <a:rPr lang="zh-TW" sz="1400" b="0" strike="noStrike" spc="-1" dirty="0">
                <a:solidFill>
                  <a:srgbClr val="F79646"/>
                </a:solidFill>
                <a:latin typeface="Arial"/>
                <a:ea typeface="DejaVu Sans"/>
              </a:rPr>
              <a:t>給使用者選擇</a:t>
            </a:r>
            <a:r>
              <a:rPr lang="en-CA" sz="1400" b="0" strike="noStrike" spc="-1" dirty="0">
                <a:solidFill>
                  <a:srgbClr val="F79646"/>
                </a:solidFill>
                <a:latin typeface="Arial"/>
                <a:ea typeface="DejaVu Sans"/>
              </a:rPr>
              <a:t>, </a:t>
            </a:r>
            <a:r>
              <a:rPr lang="zh-TW" sz="1400" b="0" strike="noStrike" spc="-1" dirty="0">
                <a:solidFill>
                  <a:srgbClr val="F79646"/>
                </a:solidFill>
                <a:latin typeface="Arial"/>
                <a:ea typeface="DejaVu Sans"/>
              </a:rPr>
              <a:t>並瀏覽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86" name="Rectangle 13"/>
          <p:cNvSpPr/>
          <p:nvPr/>
        </p:nvSpPr>
        <p:spPr>
          <a:xfrm>
            <a:off x="4916880" y="2514600"/>
            <a:ext cx="1536120" cy="9896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1400" b="0" strike="noStrike" spc="-1" dirty="0">
                <a:solidFill>
                  <a:srgbClr val="31859C"/>
                </a:solidFill>
                <a:latin typeface="Arial"/>
                <a:ea typeface="DejaVu Sans"/>
              </a:rPr>
              <a:t>要檢查使用者是不是滿</a:t>
            </a:r>
            <a:r>
              <a:rPr lang="en-US" sz="1400" b="0" strike="noStrike" spc="-1" dirty="0">
                <a:solidFill>
                  <a:srgbClr val="31859C"/>
                </a:solidFill>
                <a:latin typeface="Arial"/>
                <a:ea typeface="DejaVu Sans"/>
              </a:rPr>
              <a:t>18</a:t>
            </a:r>
            <a:r>
              <a:rPr lang="zh-TW" sz="1400" b="0" strike="noStrike" spc="-1" dirty="0">
                <a:solidFill>
                  <a:srgbClr val="31859C"/>
                </a:solidFill>
                <a:latin typeface="Arial"/>
                <a:ea typeface="DejaVu Sans"/>
              </a:rPr>
              <a:t>歲</a:t>
            </a:r>
            <a:r>
              <a:rPr lang="en-CA" sz="1400" b="0" strike="noStrike" spc="-1" dirty="0">
                <a:solidFill>
                  <a:srgbClr val="31859C"/>
                </a:solidFill>
                <a:latin typeface="Arial"/>
                <a:ea typeface="DejaVu Sans"/>
              </a:rPr>
              <a:t>,</a:t>
            </a:r>
            <a:endParaRPr lang="fr-CA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TW" sz="1400" b="0" strike="noStrike" spc="-1" dirty="0">
                <a:solidFill>
                  <a:srgbClr val="31859C"/>
                </a:solidFill>
                <a:latin typeface="Arial"/>
                <a:ea typeface="DejaVu Sans"/>
              </a:rPr>
              <a:t>否則</a:t>
            </a:r>
            <a:r>
              <a:rPr lang="en-CA" sz="1400" b="0" strike="noStrike" spc="-1" dirty="0">
                <a:solidFill>
                  <a:srgbClr val="31859C"/>
                </a:solidFill>
                <a:latin typeface="Arial"/>
                <a:ea typeface="DejaVu Sans"/>
              </a:rPr>
              <a:t>throw exception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87" name="Frame 14"/>
          <p:cNvSpPr/>
          <p:nvPr/>
        </p:nvSpPr>
        <p:spPr>
          <a:xfrm>
            <a:off x="461160" y="1041480"/>
            <a:ext cx="6070320" cy="3427920"/>
          </a:xfrm>
          <a:prstGeom prst="frame">
            <a:avLst>
              <a:gd name="adj1" fmla="val 7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Box 16"/>
          <p:cNvSpPr/>
          <p:nvPr/>
        </p:nvSpPr>
        <p:spPr>
          <a:xfrm>
            <a:off x="3037320" y="684360"/>
            <a:ext cx="21384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CA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While</a:t>
            </a:r>
            <a:r>
              <a:rPr lang="zh-TW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迴圈到使用者離開為止</a:t>
            </a:r>
            <a:endParaRPr lang="fr-CA" sz="1200" b="0" strike="noStrike" spc="-1">
              <a:latin typeface="Arial"/>
            </a:endParaRPr>
          </a:p>
        </p:txBody>
      </p:sp>
      <p:sp>
        <p:nvSpPr>
          <p:cNvPr id="89" name="Rectangle 17"/>
          <p:cNvSpPr/>
          <p:nvPr/>
        </p:nvSpPr>
        <p:spPr>
          <a:xfrm>
            <a:off x="1296000" y="4671360"/>
            <a:ext cx="659520" cy="325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結束</a:t>
            </a:r>
            <a:endParaRPr lang="fr-CA" sz="1400" b="0" strike="noStrike" spc="-1">
              <a:latin typeface="Arial"/>
            </a:endParaRPr>
          </a:p>
        </p:txBody>
      </p:sp>
      <p:sp>
        <p:nvSpPr>
          <p:cNvPr id="90" name="Straight Arrow Connector 19"/>
          <p:cNvSpPr/>
          <p:nvPr/>
        </p:nvSpPr>
        <p:spPr>
          <a:xfrm>
            <a:off x="2019600" y="81108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Straight Arrow Connector 20"/>
          <p:cNvSpPr/>
          <p:nvPr/>
        </p:nvSpPr>
        <p:spPr>
          <a:xfrm flipH="1">
            <a:off x="1626120" y="1645920"/>
            <a:ext cx="39312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Straight Arrow Connector 21"/>
          <p:cNvSpPr/>
          <p:nvPr/>
        </p:nvSpPr>
        <p:spPr>
          <a:xfrm>
            <a:off x="2019600" y="1645920"/>
            <a:ext cx="128772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Straight Arrow Connector 22"/>
          <p:cNvSpPr/>
          <p:nvPr/>
        </p:nvSpPr>
        <p:spPr>
          <a:xfrm flipH="1">
            <a:off x="1625400" y="2480760"/>
            <a:ext cx="360" cy="219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Straight Arrow Connector 24"/>
          <p:cNvSpPr/>
          <p:nvPr/>
        </p:nvSpPr>
        <p:spPr>
          <a:xfrm flipH="1">
            <a:off x="2416320" y="2480760"/>
            <a:ext cx="890280" cy="30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Arrow Connector 26"/>
          <p:cNvSpPr/>
          <p:nvPr/>
        </p:nvSpPr>
        <p:spPr>
          <a:xfrm>
            <a:off x="3341520" y="2480760"/>
            <a:ext cx="23400" cy="30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6" name="Straight Arrow Connector 27"/>
          <p:cNvSpPr/>
          <p:nvPr/>
        </p:nvSpPr>
        <p:spPr>
          <a:xfrm>
            <a:off x="3456360" y="2480760"/>
            <a:ext cx="790920" cy="30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Straight Arrow Connector 28"/>
          <p:cNvSpPr/>
          <p:nvPr/>
        </p:nvSpPr>
        <p:spPr>
          <a:xfrm>
            <a:off x="2375280" y="3232080"/>
            <a:ext cx="20484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Straight Arrow Connector 29"/>
          <p:cNvSpPr/>
          <p:nvPr/>
        </p:nvSpPr>
        <p:spPr>
          <a:xfrm flipH="1">
            <a:off x="3175200" y="3232080"/>
            <a:ext cx="19008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Straight Arrow Connector 30"/>
          <p:cNvSpPr/>
          <p:nvPr/>
        </p:nvSpPr>
        <p:spPr>
          <a:xfrm flipH="1">
            <a:off x="3820320" y="3232080"/>
            <a:ext cx="416520" cy="28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Arrow Connector 31"/>
          <p:cNvSpPr/>
          <p:nvPr/>
        </p:nvSpPr>
        <p:spPr>
          <a:xfrm flipV="1">
            <a:off x="4565880" y="3008880"/>
            <a:ext cx="350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1" name="Straight Arrow Connector 32"/>
          <p:cNvSpPr/>
          <p:nvPr/>
        </p:nvSpPr>
        <p:spPr>
          <a:xfrm flipH="1">
            <a:off x="4372560" y="3504600"/>
            <a:ext cx="1311480" cy="30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57"/>
          <p:cNvSpPr/>
          <p:nvPr/>
        </p:nvSpPr>
        <p:spPr>
          <a:xfrm>
            <a:off x="2432520" y="4087800"/>
            <a:ext cx="12092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看完繼續迴圈</a:t>
            </a:r>
            <a:endParaRPr lang="fr-CA" sz="1200" b="0" strike="noStrike" spc="-1" dirty="0">
              <a:latin typeface="Arial"/>
            </a:endParaRPr>
          </a:p>
        </p:txBody>
      </p:sp>
      <p:sp>
        <p:nvSpPr>
          <p:cNvPr id="103" name="Connector: Elbow 59"/>
          <p:cNvSpPr/>
          <p:nvPr/>
        </p:nvSpPr>
        <p:spPr>
          <a:xfrm rot="5400000" flipH="1">
            <a:off x="869040" y="1782720"/>
            <a:ext cx="2664000" cy="1946160"/>
          </a:xfrm>
          <a:prstGeom prst="bentConnector4">
            <a:avLst>
              <a:gd name="adj1" fmla="val -8580"/>
              <a:gd name="adj2" fmla="val 12723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62"/>
          <p:cNvSpPr/>
          <p:nvPr/>
        </p:nvSpPr>
        <p:spPr>
          <a:xfrm>
            <a:off x="6732720" y="1005840"/>
            <a:ext cx="282240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黑色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zh-TW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已經完成的部分</a:t>
            </a:r>
            <a:endParaRPr lang="fr-CA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其他顏色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fr-CA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同一個顏色表示要分給同一個人去做</a:t>
            </a:r>
            <a:endParaRPr lang="fr-CA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altLang="en-US" sz="1200" spc="-1" dirty="0">
                <a:solidFill>
                  <a:schemeClr val="accent5"/>
                </a:solidFill>
              </a:rPr>
              <a:t>藍色</a:t>
            </a:r>
            <a:r>
              <a:rPr lang="en-US" sz="1200" spc="-1" dirty="0">
                <a:solidFill>
                  <a:schemeClr val="accent5"/>
                </a:solidFill>
              </a:rPr>
              <a:t>:</a:t>
            </a:r>
            <a:endParaRPr lang="fr-CA" sz="1200" spc="-1" dirty="0">
              <a:solidFill>
                <a:schemeClr val="accent5"/>
              </a:solidFill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TW" altLang="en-US" sz="1200" spc="-1" dirty="0">
                <a:solidFill>
                  <a:schemeClr val="accent5"/>
                </a:solidFill>
              </a:rPr>
              <a:t>暴力的故事的</a:t>
            </a:r>
            <a:r>
              <a:rPr lang="en-CA" sz="1200" spc="-1" dirty="0">
                <a:solidFill>
                  <a:schemeClr val="accent5"/>
                </a:solidFill>
              </a:rPr>
              <a:t>class</a:t>
            </a:r>
            <a:r>
              <a:rPr lang="zh-TW" altLang="en-US" sz="1200" spc="-1" dirty="0">
                <a:solidFill>
                  <a:schemeClr val="accent5"/>
                </a:solidFill>
              </a:rPr>
              <a:t>已經建立完了</a:t>
            </a:r>
            <a:r>
              <a:rPr lang="en-CA" sz="1200" spc="-1" dirty="0">
                <a:solidFill>
                  <a:schemeClr val="accent5"/>
                </a:solidFill>
              </a:rPr>
              <a:t>, </a:t>
            </a:r>
            <a:r>
              <a:rPr lang="zh-TW" altLang="en-US" sz="1200" spc="-1" dirty="0">
                <a:solidFill>
                  <a:schemeClr val="accent5"/>
                </a:solidFill>
              </a:rPr>
              <a:t>請依照該</a:t>
            </a:r>
            <a:r>
              <a:rPr lang="en-US" sz="1200" spc="-1" dirty="0">
                <a:solidFill>
                  <a:schemeClr val="accent5"/>
                </a:solidFill>
              </a:rPr>
              <a:t>class</a:t>
            </a:r>
            <a:r>
              <a:rPr lang="zh-TW" altLang="en-US" sz="1200" spc="-1" dirty="0">
                <a:solidFill>
                  <a:schemeClr val="accent5"/>
                </a:solidFill>
              </a:rPr>
              <a:t>仿寫</a:t>
            </a:r>
            <a:r>
              <a:rPr lang="en-CA" sz="1200" spc="-1" dirty="0">
                <a:solidFill>
                  <a:schemeClr val="accent5"/>
                </a:solidFill>
              </a:rPr>
              <a:t>, </a:t>
            </a:r>
            <a:r>
              <a:rPr lang="zh-TW" altLang="en-US" sz="1200" spc="-1" dirty="0">
                <a:solidFill>
                  <a:schemeClr val="accent5"/>
                </a:solidFill>
              </a:rPr>
              <a:t>並創造開心與悲傷故事的</a:t>
            </a:r>
            <a:r>
              <a:rPr lang="en-US" sz="1200" spc="-1" dirty="0">
                <a:solidFill>
                  <a:schemeClr val="accent5"/>
                </a:solidFill>
              </a:rPr>
              <a:t>class</a:t>
            </a:r>
          </a:p>
          <a:p>
            <a:pPr marL="685800" lvl="1" indent="-228600">
              <a:buClr>
                <a:srgbClr val="000000"/>
              </a:buClr>
              <a:buFont typeface="StarSymbol"/>
              <a:buAutoNum type="arabicPeriod"/>
            </a:pPr>
            <a:r>
              <a:rPr lang="zh-TW" altLang="en-US" sz="1200" spc="-1" dirty="0">
                <a:solidFill>
                  <a:schemeClr val="accent5"/>
                </a:solidFill>
              </a:rPr>
              <a:t>增加檢查是否滿十八歲的功能</a:t>
            </a:r>
            <a:r>
              <a:rPr lang="en-CA" altLang="zh-TW" sz="1200" spc="-1" dirty="0">
                <a:solidFill>
                  <a:schemeClr val="accent5"/>
                </a:solidFill>
              </a:rPr>
              <a:t>(</a:t>
            </a:r>
            <a:r>
              <a:rPr lang="zh-TW" altLang="en-US" sz="1200" spc="-1" dirty="0">
                <a:solidFill>
                  <a:schemeClr val="accent5"/>
                </a:solidFill>
              </a:rPr>
              <a:t>如果沒有，則</a:t>
            </a:r>
            <a:r>
              <a:rPr lang="en-CA" altLang="zh-TW" sz="1200" spc="-1" dirty="0" err="1">
                <a:solidFill>
                  <a:schemeClr val="accent5"/>
                </a:solidFill>
              </a:rPr>
              <a:t>TooYoungException</a:t>
            </a:r>
            <a:r>
              <a:rPr lang="en-CA" altLang="zh-TW" sz="1200" spc="-1" dirty="0">
                <a:solidFill>
                  <a:schemeClr val="accent5"/>
                </a:solidFill>
              </a:rPr>
              <a:t>)</a:t>
            </a:r>
            <a:endParaRPr lang="fr-CA" dirty="0">
              <a:solidFill>
                <a:schemeClr val="accent5"/>
              </a:solidFill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TW" altLang="en-US" sz="1200" spc="-1" dirty="0">
                <a:solidFill>
                  <a:schemeClr val="accent5"/>
                </a:solidFill>
              </a:rPr>
              <a:t>每個</a:t>
            </a:r>
            <a:r>
              <a:rPr lang="en-CA" sz="1200" spc="-1" dirty="0">
                <a:solidFill>
                  <a:schemeClr val="accent5"/>
                </a:solidFill>
              </a:rPr>
              <a:t>class</a:t>
            </a:r>
            <a:r>
              <a:rPr lang="zh-TW" altLang="en-US" sz="1200" spc="-1" dirty="0">
                <a:solidFill>
                  <a:schemeClr val="accent5"/>
                </a:solidFill>
              </a:rPr>
              <a:t>必須實現</a:t>
            </a:r>
            <a:r>
              <a:rPr lang="en-CA" sz="1200" spc="-1" dirty="0" err="1">
                <a:solidFill>
                  <a:schemeClr val="accent5"/>
                </a:solidFill>
              </a:rPr>
              <a:t>IStory</a:t>
            </a:r>
            <a:endParaRPr lang="fr-CA" sz="1200" spc="-1" dirty="0">
              <a:solidFill>
                <a:schemeClr val="accent5"/>
              </a:solidFill>
            </a:endParaRPr>
          </a:p>
          <a:p>
            <a:pPr marL="685800" lvl="1" indent="-228600">
              <a:buClr>
                <a:srgbClr val="000000"/>
              </a:buClr>
              <a:buFont typeface="StarSymbol"/>
              <a:buAutoNum type="arabicPeriod"/>
            </a:pPr>
            <a:r>
              <a:rPr lang="zh-TW" altLang="en-US" sz="1200" spc="-1" dirty="0">
                <a:solidFill>
                  <a:schemeClr val="accent5"/>
                </a:solidFill>
              </a:rPr>
              <a:t>不同的故事類型的</a:t>
            </a:r>
            <a:r>
              <a:rPr lang="en-CA" sz="1200" spc="-1" dirty="0" err="1">
                <a:solidFill>
                  <a:schemeClr val="accent5"/>
                </a:solidFill>
              </a:rPr>
              <a:t>findStory</a:t>
            </a:r>
            <a:r>
              <a:rPr lang="en-CA" sz="1200" spc="-1" dirty="0">
                <a:solidFill>
                  <a:schemeClr val="accent5"/>
                </a:solidFill>
              </a:rPr>
              <a:t>()</a:t>
            </a:r>
            <a:r>
              <a:rPr lang="zh-TW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類型之後顯示出某個一種故事所在的資料夾內所有的</a:t>
            </a:r>
            <a:r>
              <a:rPr lang="en-CA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txt</a:t>
            </a:r>
            <a:r>
              <a:rPr lang="zh-TW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檔</a:t>
            </a:r>
            <a:endParaRPr lang="en-CA" altLang="zh-TW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5800" lvl="1" indent="-228600">
              <a:buClr>
                <a:srgbClr val="000000"/>
              </a:buClr>
              <a:buFont typeface="StarSymbol"/>
              <a:buAutoNum type="arabicPeriod"/>
            </a:pPr>
            <a:r>
              <a:rPr lang="zh-TW" alt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完成</a:t>
            </a:r>
            <a:r>
              <a:rPr lang="en-CA" altLang="zh-TW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IStory</a:t>
            </a:r>
            <a:r>
              <a:rPr lang="zh-TW" alt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中</a:t>
            </a:r>
            <a:r>
              <a:rPr lang="en-CA" altLang="zh-TW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checkAge</a:t>
            </a:r>
            <a:r>
              <a:rPr lang="en-CA" altLang="zh-TW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zh-TW" alt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的</a:t>
            </a:r>
            <a:r>
              <a:rPr lang="en-CA" altLang="zh-TW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default</a:t>
            </a:r>
          </a:p>
          <a:p>
            <a:pPr marL="228600" indent="-228600">
              <a:buClr>
                <a:srgbClr val="000000"/>
              </a:buClr>
              <a:buFont typeface="StarSymbol"/>
              <a:buAutoNum type="arabicPeriod"/>
            </a:pPr>
            <a:r>
              <a:rPr lang="zh-TW" altLang="en-US" sz="1200" b="0" strike="noStrike" spc="-1" dirty="0">
                <a:solidFill>
                  <a:schemeClr val="accent5"/>
                </a:solidFill>
                <a:latin typeface="Arial"/>
              </a:rPr>
              <a:t>需要與橘色溝通關於資料夾名稱、位址的問題</a:t>
            </a:r>
            <a:endParaRPr lang="fr-CA" sz="1200" b="0" strike="noStrike" spc="-1" dirty="0">
              <a:solidFill>
                <a:schemeClr val="accent5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200" b="0" strike="noStrike" spc="-1" dirty="0">
                <a:solidFill>
                  <a:schemeClr val="accent6"/>
                </a:solidFill>
                <a:latin typeface="Arial"/>
                <a:ea typeface="DejaVu Sans"/>
              </a:rPr>
              <a:t>橘色</a:t>
            </a:r>
            <a:r>
              <a:rPr lang="en-US" sz="1200" b="0" strike="noStrike" spc="-1" dirty="0">
                <a:solidFill>
                  <a:schemeClr val="accent6"/>
                </a:solidFill>
                <a:latin typeface="Arial"/>
                <a:ea typeface="DejaVu Sans"/>
              </a:rPr>
              <a:t>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zh-TW" sz="1200" b="0" strike="noStrike" spc="-1" dirty="0">
                <a:solidFill>
                  <a:schemeClr val="accent6"/>
                </a:solidFill>
                <a:latin typeface="Arial"/>
                <a:ea typeface="DejaVu Sans"/>
              </a:rPr>
              <a:t>去相對應的資料夾</a:t>
            </a:r>
            <a:r>
              <a:rPr lang="zh-TW" altLang="en-US" sz="1200" b="0" strike="noStrike" spc="-1" dirty="0">
                <a:solidFill>
                  <a:schemeClr val="accent6"/>
                </a:solidFill>
                <a:latin typeface="Arial"/>
                <a:ea typeface="DejaVu Sans"/>
              </a:rPr>
              <a:t>增加故事</a:t>
            </a:r>
            <a:r>
              <a:rPr lang="en-CA" altLang="zh-TW" sz="1200" b="0" strike="noStrike" spc="-1" dirty="0">
                <a:solidFill>
                  <a:schemeClr val="accent6"/>
                </a:solidFill>
                <a:latin typeface="Arial"/>
                <a:ea typeface="DejaVu Sans"/>
              </a:rPr>
              <a:t>txt</a:t>
            </a:r>
            <a:r>
              <a:rPr lang="zh-TW" altLang="en-US" sz="1200" b="0" strike="noStrike" spc="-1" dirty="0">
                <a:solidFill>
                  <a:schemeClr val="accent6"/>
                </a:solidFill>
                <a:latin typeface="Arial"/>
                <a:ea typeface="DejaVu Sans"/>
              </a:rPr>
              <a:t>檔</a:t>
            </a:r>
            <a:endParaRPr lang="en-CA" altLang="zh-TW" sz="1200" b="0" strike="noStrike" spc="-1" dirty="0">
              <a:solidFill>
                <a:schemeClr val="accent6"/>
              </a:solidFill>
              <a:latin typeface="Arial"/>
              <a:ea typeface="DejaVu Sans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zh-TW" altLang="en-US" sz="1200" spc="-1" dirty="0">
                <a:solidFill>
                  <a:schemeClr val="accent6"/>
                </a:solidFill>
                <a:latin typeface="Arial"/>
              </a:rPr>
              <a:t>判斷故事類型並呼叫相對應的方法 </a:t>
            </a:r>
            <a:r>
              <a:rPr lang="en-US" altLang="zh-TW" sz="1200" spc="-1" dirty="0">
                <a:solidFill>
                  <a:schemeClr val="accent6"/>
                </a:solidFill>
                <a:latin typeface="Arial"/>
              </a:rPr>
              <a:t>(</a:t>
            </a:r>
            <a:r>
              <a:rPr lang="zh-TW" altLang="en-US" sz="1200" spc="-1" dirty="0">
                <a:solidFill>
                  <a:schemeClr val="accent6"/>
                </a:solidFill>
                <a:latin typeface="Arial"/>
              </a:rPr>
              <a:t>提示</a:t>
            </a:r>
            <a:r>
              <a:rPr lang="en-US" altLang="zh-TW" sz="1200" spc="-1" dirty="0">
                <a:solidFill>
                  <a:schemeClr val="accent6"/>
                </a:solidFill>
                <a:latin typeface="Arial"/>
              </a:rPr>
              <a:t>:</a:t>
            </a:r>
            <a:r>
              <a:rPr lang="zh-TW" altLang="en-US" sz="1200" spc="-1" dirty="0">
                <a:solidFill>
                  <a:schemeClr val="accent6"/>
                </a:solidFill>
                <a:latin typeface="Arial"/>
              </a:rPr>
              <a:t> </a:t>
            </a:r>
            <a:r>
              <a:rPr lang="en-US" altLang="zh-TW" sz="1200" spc="-1" dirty="0" err="1">
                <a:solidFill>
                  <a:schemeClr val="accent6"/>
                </a:solidFill>
                <a:latin typeface="Arial"/>
              </a:rPr>
              <a:t>IStory</a:t>
            </a:r>
            <a:r>
              <a:rPr lang="en-US" altLang="zh-TW" sz="1200" spc="-1" dirty="0">
                <a:solidFill>
                  <a:schemeClr val="accent6"/>
                </a:solidFill>
                <a:latin typeface="Arial"/>
              </a:rPr>
              <a:t>)</a:t>
            </a:r>
          </a:p>
          <a:p>
            <a:pPr marL="685800" lvl="1" indent="-228600">
              <a:buAutoNum type="arabicPeriod"/>
            </a:pPr>
            <a:r>
              <a:rPr lang="zh-TW" altLang="en-US" sz="1200" spc="-1" dirty="0">
                <a:solidFill>
                  <a:schemeClr val="accent6"/>
                </a:solidFill>
                <a:latin typeface="Arial"/>
              </a:rPr>
              <a:t>請勿</a:t>
            </a:r>
            <a:endParaRPr lang="en-CA" altLang="zh-TW" sz="1200" spc="-1" dirty="0">
              <a:solidFill>
                <a:schemeClr val="accent6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76"/>
          <p:cNvSpPr/>
          <p:nvPr/>
        </p:nvSpPr>
        <p:spPr>
          <a:xfrm>
            <a:off x="2610000" y="63000"/>
            <a:ext cx="4769640" cy="1889640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&lt;&lt;interface&gt;&gt;</a:t>
            </a:r>
            <a:endParaRPr lang="fr-CA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CA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IStory</a:t>
            </a:r>
            <a:endParaRPr lang="fr-CA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CA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----------------------------------------------</a:t>
            </a:r>
            <a:endParaRPr lang="fr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lang="fr-CA" sz="1400" b="0" strike="noStrike" spc="-1" dirty="0" err="1">
                <a:solidFill>
                  <a:schemeClr val="accent2"/>
                </a:solidFill>
                <a:latin typeface="Arial"/>
                <a:ea typeface="DejaVu Sans"/>
              </a:rPr>
              <a:t>displayStory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(String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throws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IOException</a:t>
            </a:r>
            <a:endParaRPr lang="fr-CA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+</a:t>
            </a:r>
            <a:r>
              <a:rPr lang="fr-CA" sz="1400" b="0" strike="noStrike" spc="-1" dirty="0" err="1">
                <a:solidFill>
                  <a:schemeClr val="accent2"/>
                </a:solidFill>
                <a:latin typeface="Arial"/>
                <a:ea typeface="微軟正黑體"/>
              </a:rPr>
              <a:t>listStories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()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throws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IOException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: 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endParaRPr lang="fr-CA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lang="fr-CA" sz="1400" b="0" strike="noStrike" spc="-1" dirty="0" err="1">
                <a:solidFill>
                  <a:schemeClr val="accent2"/>
                </a:solidFill>
                <a:latin typeface="Arial"/>
                <a:ea typeface="DejaVu Sans"/>
              </a:rPr>
              <a:t>getGenreLocation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: File</a:t>
            </a:r>
            <a:endParaRPr lang="fr-CA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lang="fr-CA" sz="1400" b="0" strike="noStrike" spc="-1" dirty="0" err="1">
                <a:solidFill>
                  <a:schemeClr val="accent2"/>
                </a:solidFill>
                <a:latin typeface="Arial"/>
                <a:ea typeface="DejaVu Sans"/>
              </a:rPr>
              <a:t>checkAge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throws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TooYoungException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06" name="Rectangle 77"/>
          <p:cNvSpPr/>
          <p:nvPr/>
        </p:nvSpPr>
        <p:spPr>
          <a:xfrm>
            <a:off x="0" y="3551040"/>
            <a:ext cx="2969640" cy="143964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ViolentStory</a:t>
            </a:r>
            <a:endParaRPr lang="fr-CA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CA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----------------------------------</a:t>
            </a:r>
            <a:endParaRPr lang="fr-C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CA" sz="1800" b="0" strike="noStrike" spc="-1">
              <a:latin typeface="Arial"/>
            </a:endParaRPr>
          </a:p>
        </p:txBody>
      </p:sp>
      <p:sp>
        <p:nvSpPr>
          <p:cNvPr id="107" name="Connector: Elbow 78"/>
          <p:cNvSpPr/>
          <p:nvPr/>
        </p:nvSpPr>
        <p:spPr>
          <a:xfrm rot="5400000" flipH="1" flipV="1">
            <a:off x="4196520" y="2751840"/>
            <a:ext cx="1597680" cy="122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rgbClr val="3465A4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Rectangle 79"/>
          <p:cNvSpPr/>
          <p:nvPr/>
        </p:nvSpPr>
        <p:spPr>
          <a:xfrm>
            <a:off x="3510000" y="3551040"/>
            <a:ext cx="2969640" cy="143964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HappyStory</a:t>
            </a:r>
            <a:endParaRPr lang="fr-CA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CA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----------------------------------</a:t>
            </a:r>
            <a:endParaRPr lang="fr-C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CA" sz="1800" b="0" strike="noStrike" spc="-1">
              <a:latin typeface="Arial"/>
            </a:endParaRPr>
          </a:p>
        </p:txBody>
      </p:sp>
      <p:sp>
        <p:nvSpPr>
          <p:cNvPr id="109" name="Rectangle 80"/>
          <p:cNvSpPr/>
          <p:nvPr/>
        </p:nvSpPr>
        <p:spPr>
          <a:xfrm>
            <a:off x="7002000" y="3551040"/>
            <a:ext cx="2969640" cy="143964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SadStory</a:t>
            </a:r>
            <a:endParaRPr lang="fr-CA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CA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----------------------------------</a:t>
            </a:r>
            <a:endParaRPr lang="fr-C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CA" sz="1800" b="0" strike="noStrike" spc="-1">
              <a:latin typeface="Arial"/>
            </a:endParaRPr>
          </a:p>
        </p:txBody>
      </p:sp>
      <p:sp>
        <p:nvSpPr>
          <p:cNvPr id="110" name="Straight Arrow Connector 81"/>
          <p:cNvSpPr/>
          <p:nvPr/>
        </p:nvSpPr>
        <p:spPr>
          <a:xfrm flipV="1">
            <a:off x="1485000" y="2340720"/>
            <a:ext cx="720" cy="121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Straight Arrow Connector 82"/>
          <p:cNvSpPr/>
          <p:nvPr/>
        </p:nvSpPr>
        <p:spPr>
          <a:xfrm flipH="1" flipV="1">
            <a:off x="8478360" y="2354760"/>
            <a:ext cx="8640" cy="119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Straight Arrow Connector 83"/>
          <p:cNvSpPr/>
          <p:nvPr/>
        </p:nvSpPr>
        <p:spPr>
          <a:xfrm>
            <a:off x="1485720" y="2340720"/>
            <a:ext cx="699264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465A4"/>
            </a:solidFill>
            <a:prstDash val="lg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Box 11"/>
          <p:cNvSpPr/>
          <p:nvPr/>
        </p:nvSpPr>
        <p:spPr>
          <a:xfrm>
            <a:off x="602340" y="3014472"/>
            <a:ext cx="991285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暴力故事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14" name="TextBox 12"/>
          <p:cNvSpPr/>
          <p:nvPr/>
        </p:nvSpPr>
        <p:spPr>
          <a:xfrm>
            <a:off x="4083780" y="3019988"/>
            <a:ext cx="90546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快樂故事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15" name="TextBox 13"/>
          <p:cNvSpPr/>
          <p:nvPr/>
        </p:nvSpPr>
        <p:spPr>
          <a:xfrm>
            <a:off x="7587300" y="3065288"/>
            <a:ext cx="956005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悲傷故事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1012380" y="165057"/>
            <a:ext cx="17079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把</a:t>
            </a:r>
            <a:r>
              <a:rPr lang="en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txt</a:t>
            </a:r>
            <a:r>
              <a:rPr 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故事讀出來並且</a:t>
            </a:r>
            <a:r>
              <a:rPr lang="en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sout</a:t>
            </a:r>
            <a:r>
              <a:rPr 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給使用者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17" name="TextBox 15"/>
          <p:cNvSpPr/>
          <p:nvPr/>
        </p:nvSpPr>
        <p:spPr>
          <a:xfrm>
            <a:off x="755100" y="1295340"/>
            <a:ext cx="15454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找相對應的資料夾並回傳</a:t>
            </a:r>
            <a:r>
              <a:rPr lang="en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物件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18" name="TextBox 16"/>
          <p:cNvSpPr/>
          <p:nvPr/>
        </p:nvSpPr>
        <p:spPr>
          <a:xfrm>
            <a:off x="7475700" y="669598"/>
            <a:ext cx="2495940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問並且檢查使用者年齡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TW" sz="1400" b="0" strike="noStrike" spc="-1" dirty="0">
                <a:solidFill>
                  <a:schemeClr val="accent5"/>
                </a:solidFill>
                <a:latin typeface="Arial"/>
                <a:ea typeface="DejaVu Sans"/>
              </a:rPr>
              <a:t>只有暴力類別</a:t>
            </a:r>
            <a:r>
              <a:rPr lang="zh-TW" altLang="en-US" sz="1400" b="0" strike="noStrike" spc="-1" dirty="0">
                <a:solidFill>
                  <a:schemeClr val="accent5"/>
                </a:solidFill>
                <a:latin typeface="Arial"/>
                <a:ea typeface="DejaVu Sans"/>
              </a:rPr>
              <a:t>一定</a:t>
            </a:r>
            <a:r>
              <a:rPr lang="zh-TW" sz="1400" b="0" strike="noStrike" spc="-1" dirty="0">
                <a:solidFill>
                  <a:schemeClr val="accent5"/>
                </a:solidFill>
                <a:latin typeface="Arial"/>
                <a:ea typeface="DejaVu Sans"/>
              </a:rPr>
              <a:t>需要</a:t>
            </a:r>
            <a:r>
              <a:rPr lang="zh-TW" altLang="en-US" sz="1400" b="0" strike="noStrike" spc="-1" dirty="0">
                <a:solidFill>
                  <a:schemeClr val="accent5"/>
                </a:solidFill>
                <a:latin typeface="Arial"/>
                <a:ea typeface="DejaVu Sans"/>
              </a:rPr>
              <a:t>實作該方法</a:t>
            </a:r>
            <a:r>
              <a:rPr lang="en-CA" altLang="zh-TW" sz="1400" spc="-1" dirty="0">
                <a:solidFill>
                  <a:schemeClr val="accent5"/>
                </a:solidFill>
                <a:latin typeface="Arial"/>
                <a:ea typeface="DejaVu Sans"/>
              </a:rPr>
              <a:t>; </a:t>
            </a:r>
            <a:r>
              <a:rPr lang="zh-TW" altLang="en-US" sz="1400" spc="-1" dirty="0">
                <a:solidFill>
                  <a:schemeClr val="accent5"/>
                </a:solidFill>
                <a:latin typeface="Arial"/>
                <a:ea typeface="DejaVu Sans"/>
              </a:rPr>
              <a:t>其</a:t>
            </a:r>
            <a:r>
              <a:rPr lang="zh-TW" sz="1400" b="0" strike="noStrike" spc="-1" dirty="0">
                <a:solidFill>
                  <a:schemeClr val="accent5"/>
                </a:solidFill>
                <a:latin typeface="Arial"/>
                <a:ea typeface="DejaVu Sans"/>
              </a:rPr>
              <a:t>他類別</a:t>
            </a:r>
            <a:r>
              <a:rPr lang="zh-TW" altLang="en-US" sz="1400" spc="-1" dirty="0">
                <a:solidFill>
                  <a:schemeClr val="accent5"/>
                </a:solidFill>
                <a:latin typeface="Arial"/>
                <a:ea typeface="DejaVu Sans"/>
              </a:rPr>
              <a:t>不一定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fr-CA" sz="1400" b="0" strike="noStrike" spc="-1" dirty="0">
              <a:latin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17FF5C-E9F7-4F98-B872-CF5367EE7DE6}"/>
              </a:ext>
            </a:extLst>
          </p:cNvPr>
          <p:cNvCxnSpPr>
            <a:cxnSpLocks/>
          </p:cNvCxnSpPr>
          <p:nvPr/>
        </p:nvCxnSpPr>
        <p:spPr>
          <a:xfrm>
            <a:off x="2171700" y="1569720"/>
            <a:ext cx="518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15246D-8636-45C8-829A-E06905E83B37}"/>
              </a:ext>
            </a:extLst>
          </p:cNvPr>
          <p:cNvCxnSpPr>
            <a:cxnSpLocks/>
          </p:cNvCxnSpPr>
          <p:nvPr/>
        </p:nvCxnSpPr>
        <p:spPr>
          <a:xfrm>
            <a:off x="2300520" y="619980"/>
            <a:ext cx="427440" cy="436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A49616-99DD-47E0-B891-5B3D4D807E42}"/>
              </a:ext>
            </a:extLst>
          </p:cNvPr>
          <p:cNvCxnSpPr>
            <a:endCxn id="118" idx="1"/>
          </p:cNvCxnSpPr>
          <p:nvPr/>
        </p:nvCxnSpPr>
        <p:spPr>
          <a:xfrm flipV="1">
            <a:off x="6720840" y="1038203"/>
            <a:ext cx="754860" cy="691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方法的寫作執行邏輯請參考後面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58B746-FAE8-4D85-9494-65AF8B8B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7" y="129540"/>
            <a:ext cx="7300463" cy="52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84"/>
          <p:cNvSpPr/>
          <p:nvPr/>
        </p:nvSpPr>
        <p:spPr>
          <a:xfrm>
            <a:off x="5483160" y="403200"/>
            <a:ext cx="216612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CA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 Method:</a:t>
            </a:r>
            <a:endParaRPr lang="fr-CA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getStoryRoot</a:t>
            </a:r>
            <a:endParaRPr lang="fr-CA" sz="1800" b="0" strike="noStrike" spc="-1">
              <a:latin typeface="Arial"/>
            </a:endParaRPr>
          </a:p>
        </p:txBody>
      </p:sp>
      <p:sp>
        <p:nvSpPr>
          <p:cNvPr id="158" name="Oval 85"/>
          <p:cNvSpPr/>
          <p:nvPr/>
        </p:nvSpPr>
        <p:spPr>
          <a:xfrm>
            <a:off x="7474358" y="317710"/>
            <a:ext cx="2249640" cy="8996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fr-CA" sz="1600" b="0" strike="noStrike" spc="-1">
              <a:latin typeface="Arial"/>
            </a:endParaRPr>
          </a:p>
        </p:txBody>
      </p:sp>
      <p:sp>
        <p:nvSpPr>
          <p:cNvPr id="159" name="Rectangle 86"/>
          <p:cNvSpPr/>
          <p:nvPr/>
        </p:nvSpPr>
        <p:spPr>
          <a:xfrm>
            <a:off x="7474358" y="1847710"/>
            <a:ext cx="2249640" cy="629640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Get the root path of the file</a:t>
            </a:r>
            <a:endParaRPr lang="fr-CA" sz="1600" b="0" strike="noStrike" spc="-1">
              <a:latin typeface="Arial"/>
            </a:endParaRPr>
          </a:p>
        </p:txBody>
      </p:sp>
      <p:sp>
        <p:nvSpPr>
          <p:cNvPr id="160" name="TextBox 87"/>
          <p:cNvSpPr/>
          <p:nvPr/>
        </p:nvSpPr>
        <p:spPr>
          <a:xfrm>
            <a:off x="76680" y="403200"/>
            <a:ext cx="216612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CA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Method:</a:t>
            </a:r>
            <a:endParaRPr lang="fr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listStories</a:t>
            </a:r>
            <a:r>
              <a:rPr lang="fr-CA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fr-CA" sz="1800" b="0" strike="noStrike" spc="-1" dirty="0">
              <a:latin typeface="Arial"/>
            </a:endParaRPr>
          </a:p>
        </p:txBody>
      </p:sp>
      <p:sp>
        <p:nvSpPr>
          <p:cNvPr id="161" name="Oval 88"/>
          <p:cNvSpPr/>
          <p:nvPr/>
        </p:nvSpPr>
        <p:spPr>
          <a:xfrm>
            <a:off x="1481447" y="456988"/>
            <a:ext cx="2026033" cy="702892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62" name="Rectangle 89"/>
          <p:cNvSpPr/>
          <p:nvPr/>
        </p:nvSpPr>
        <p:spPr>
          <a:xfrm>
            <a:off x="1481447" y="1601740"/>
            <a:ext cx="2026033" cy="491940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400" b="0" strike="noStrike" spc="-1" dirty="0">
                <a:latin typeface="Arial"/>
              </a:rPr>
              <a:t>Sout</a:t>
            </a:r>
            <a:r>
              <a:rPr lang="zh-TW" altLang="en-US" sz="1400" b="0" strike="noStrike" spc="-1" dirty="0">
                <a:latin typeface="Arial"/>
              </a:rPr>
              <a:t>出所有檔案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63" name="Rectangle 90"/>
          <p:cNvSpPr/>
          <p:nvPr/>
        </p:nvSpPr>
        <p:spPr>
          <a:xfrm>
            <a:off x="1481447" y="3987152"/>
            <a:ext cx="2026033" cy="491940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Input file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64" name="Rectangle 91"/>
          <p:cNvSpPr/>
          <p:nvPr/>
        </p:nvSpPr>
        <p:spPr>
          <a:xfrm>
            <a:off x="1515157" y="4920952"/>
            <a:ext cx="2026033" cy="491940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return file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/ End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65" name="Freeform: Shape 92"/>
          <p:cNvSpPr/>
          <p:nvPr/>
        </p:nvSpPr>
        <p:spPr>
          <a:xfrm>
            <a:off x="1397014" y="2504318"/>
            <a:ext cx="2194897" cy="112479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Code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throws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exception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66" name="Rectangle 93"/>
          <p:cNvSpPr/>
          <p:nvPr/>
        </p:nvSpPr>
        <p:spPr>
          <a:xfrm>
            <a:off x="4320481" y="2762728"/>
            <a:ext cx="1350576" cy="562257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 </a:t>
            </a: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</a:t>
            </a: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have catch block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67" name="Rectangle 94"/>
          <p:cNvSpPr/>
          <p:nvPr/>
        </p:nvSpPr>
        <p:spPr>
          <a:xfrm>
            <a:off x="4241546" y="4800890"/>
            <a:ext cx="1519440" cy="491940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Method interrupt</a:t>
            </a:r>
            <a:endParaRPr lang="fr-CA" sz="1400" b="0" strike="noStrike" spc="-1">
              <a:latin typeface="Arial"/>
            </a:endParaRPr>
          </a:p>
        </p:txBody>
      </p:sp>
      <p:sp>
        <p:nvSpPr>
          <p:cNvPr id="168" name="Rectangle 95"/>
          <p:cNvSpPr/>
          <p:nvPr/>
        </p:nvSpPr>
        <p:spPr>
          <a:xfrm>
            <a:off x="7474358" y="3287710"/>
            <a:ext cx="2249640" cy="629640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Return the root path</a:t>
            </a:r>
            <a:endParaRPr lang="fr-CA" sz="1600" b="0" strike="noStrike" spc="-1">
              <a:latin typeface="Arial"/>
            </a:endParaRPr>
          </a:p>
        </p:txBody>
      </p:sp>
      <p:sp>
        <p:nvSpPr>
          <p:cNvPr id="169" name="Rectangle 96"/>
          <p:cNvSpPr/>
          <p:nvPr/>
        </p:nvSpPr>
        <p:spPr>
          <a:xfrm>
            <a:off x="7474358" y="4727710"/>
            <a:ext cx="2249640" cy="539640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lang="fr-CA" sz="1600" b="0" strike="noStrike" spc="-1">
              <a:latin typeface="Arial"/>
            </a:endParaRPr>
          </a:p>
        </p:txBody>
      </p:sp>
      <p:sp>
        <p:nvSpPr>
          <p:cNvPr id="174" name="Connector: Elbow 101"/>
          <p:cNvSpPr/>
          <p:nvPr/>
        </p:nvSpPr>
        <p:spPr>
          <a:xfrm>
            <a:off x="3574020" y="3043857"/>
            <a:ext cx="746461" cy="45719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onnector: Elbow 102"/>
          <p:cNvSpPr/>
          <p:nvPr/>
        </p:nvSpPr>
        <p:spPr>
          <a:xfrm>
            <a:off x="5001266" y="3277518"/>
            <a:ext cx="45719" cy="1476664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onnector: Elbow 103"/>
          <p:cNvSpPr/>
          <p:nvPr/>
        </p:nvSpPr>
        <p:spPr>
          <a:xfrm>
            <a:off x="8599358" y="1217710"/>
            <a:ext cx="360" cy="630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onnector: Elbow 104"/>
          <p:cNvSpPr/>
          <p:nvPr/>
        </p:nvSpPr>
        <p:spPr>
          <a:xfrm>
            <a:off x="8599358" y="2477710"/>
            <a:ext cx="360" cy="810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onnector: Elbow 105"/>
          <p:cNvSpPr/>
          <p:nvPr/>
        </p:nvSpPr>
        <p:spPr>
          <a:xfrm>
            <a:off x="8599358" y="3917710"/>
            <a:ext cx="360" cy="810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Box 106"/>
          <p:cNvSpPr/>
          <p:nvPr/>
        </p:nvSpPr>
        <p:spPr>
          <a:xfrm>
            <a:off x="5091267" y="3907518"/>
            <a:ext cx="590687" cy="2703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CA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lang="fr-CA" sz="1400" b="0" strike="noStrike" spc="-1">
              <a:latin typeface="Arial"/>
            </a:endParaRPr>
          </a:p>
        </p:txBody>
      </p:sp>
      <p:sp>
        <p:nvSpPr>
          <p:cNvPr id="180" name="TextBox 107"/>
          <p:cNvSpPr/>
          <p:nvPr/>
        </p:nvSpPr>
        <p:spPr>
          <a:xfrm>
            <a:off x="3739344" y="2683858"/>
            <a:ext cx="502202" cy="2703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CA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lang="fr-CA" sz="1400" b="0" strike="noStrike" spc="-1">
              <a:latin typeface="Arial"/>
            </a:endParaRPr>
          </a:p>
        </p:txBody>
      </p:sp>
      <p:sp>
        <p:nvSpPr>
          <p:cNvPr id="181" name="TextBox 108"/>
          <p:cNvSpPr/>
          <p:nvPr/>
        </p:nvSpPr>
        <p:spPr>
          <a:xfrm>
            <a:off x="2573893" y="3659358"/>
            <a:ext cx="575827" cy="2703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lang="fr-CA" sz="1400" b="0" strike="noStrike" spc="-1" dirty="0">
              <a:latin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33D1CD-8217-4AD0-9F25-52E51BE4E367}"/>
              </a:ext>
            </a:extLst>
          </p:cNvPr>
          <p:cNvCxnSpPr>
            <a:stCxn id="161" idx="4"/>
            <a:endCxn id="162" idx="0"/>
          </p:cNvCxnSpPr>
          <p:nvPr/>
        </p:nvCxnSpPr>
        <p:spPr>
          <a:xfrm>
            <a:off x="2494464" y="1159880"/>
            <a:ext cx="0" cy="44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546348-AE70-4249-B675-0A36CECDB54D}"/>
              </a:ext>
            </a:extLst>
          </p:cNvPr>
          <p:cNvCxnSpPr/>
          <p:nvPr/>
        </p:nvCxnSpPr>
        <p:spPr>
          <a:xfrm>
            <a:off x="2494463" y="2079400"/>
            <a:ext cx="0" cy="44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EAD830-9428-424F-BEFC-DB30759F1CC5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2494463" y="3629114"/>
            <a:ext cx="1" cy="3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210E63-09F8-47F9-93D2-4709FE0CE483}"/>
              </a:ext>
            </a:extLst>
          </p:cNvPr>
          <p:cNvCxnSpPr/>
          <p:nvPr/>
        </p:nvCxnSpPr>
        <p:spPr>
          <a:xfrm>
            <a:off x="2494462" y="4479092"/>
            <a:ext cx="0" cy="44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09"/>
          <p:cNvSpPr/>
          <p:nvPr/>
        </p:nvSpPr>
        <p:spPr>
          <a:xfrm>
            <a:off x="533880" y="540000"/>
            <a:ext cx="216612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CA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Method:</a:t>
            </a:r>
            <a:endParaRPr lang="fr-CA" sz="1800" b="0" strike="noStrike" spc="-1" dirty="0">
              <a:latin typeface="Arial"/>
            </a:endParaRPr>
          </a:p>
          <a:p>
            <a:r>
              <a:rPr lang="fr-CA" spc="-1" dirty="0" err="1">
                <a:solidFill>
                  <a:srgbClr val="000000"/>
                </a:solidFill>
                <a:latin typeface="Arial"/>
                <a:ea typeface="DejaVu Sans"/>
              </a:rPr>
              <a:t>display</a:t>
            </a:r>
            <a:r>
              <a:rPr lang="fr-CA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Story</a:t>
            </a:r>
            <a:r>
              <a:rPr lang="fr-CA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CA" altLang="zh-TW" sz="1800" spc="-1" dirty="0">
                <a:solidFill>
                  <a:schemeClr val="accent1"/>
                </a:solidFill>
                <a:latin typeface="Arial"/>
              </a:rPr>
              <a:t>throws </a:t>
            </a:r>
            <a:r>
              <a:rPr lang="en-CA" altLang="zh-TW" sz="1800" spc="-1" dirty="0" err="1">
                <a:solidFill>
                  <a:schemeClr val="accent1"/>
                </a:solidFill>
                <a:latin typeface="Arial"/>
              </a:rPr>
              <a:t>IOException</a:t>
            </a:r>
            <a:endParaRPr lang="en-CA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fr-CA" sz="1800" b="0" strike="noStrike" spc="-1" dirty="0">
              <a:latin typeface="Arial"/>
            </a:endParaRPr>
          </a:p>
        </p:txBody>
      </p:sp>
      <p:sp>
        <p:nvSpPr>
          <p:cNvPr id="183" name="Oval 110"/>
          <p:cNvSpPr/>
          <p:nvPr/>
        </p:nvSpPr>
        <p:spPr>
          <a:xfrm>
            <a:off x="2881976" y="1251300"/>
            <a:ext cx="1928160" cy="512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fr-CA" sz="1400" b="0" strike="noStrike" spc="-1">
              <a:latin typeface="Arial"/>
            </a:endParaRPr>
          </a:p>
        </p:txBody>
      </p:sp>
      <p:sp>
        <p:nvSpPr>
          <p:cNvPr id="184" name="Rectangle 111"/>
          <p:cNvSpPr/>
          <p:nvPr/>
        </p:nvSpPr>
        <p:spPr>
          <a:xfrm>
            <a:off x="2881976" y="2094208"/>
            <a:ext cx="1928160" cy="358955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b="0" strike="noStrike" spc="-1" dirty="0">
                <a:latin typeface="Arial"/>
              </a:rPr>
              <a:t>拿故事檔案位址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86" name="Rectangle 113"/>
          <p:cNvSpPr/>
          <p:nvPr/>
        </p:nvSpPr>
        <p:spPr>
          <a:xfrm>
            <a:off x="2881976" y="2693926"/>
            <a:ext cx="1928160" cy="358954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b="0" strike="noStrike" spc="-1" dirty="0">
                <a:solidFill>
                  <a:srgbClr val="000000"/>
                </a:solidFill>
                <a:latin typeface="Arial"/>
              </a:rPr>
              <a:t>讀檔案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88" name="Rectangle 115"/>
          <p:cNvSpPr/>
          <p:nvPr/>
        </p:nvSpPr>
        <p:spPr>
          <a:xfrm>
            <a:off x="2881976" y="3483108"/>
            <a:ext cx="1928160" cy="385349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altLang="zh-TW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sout</a:t>
            </a:r>
            <a:r>
              <a:rPr lang="en-CA" alt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zh-TW" alt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檔案內容</a:t>
            </a:r>
            <a:endParaRPr lang="fr-CA" sz="1400" b="0" strike="noStrike" spc="-1" dirty="0">
              <a:latin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D197F3-91A9-44FF-9889-77C33886CDD9}"/>
              </a:ext>
            </a:extLst>
          </p:cNvPr>
          <p:cNvCxnSpPr>
            <a:stCxn id="183" idx="4"/>
            <a:endCxn id="184" idx="0"/>
          </p:cNvCxnSpPr>
          <p:nvPr/>
        </p:nvCxnSpPr>
        <p:spPr>
          <a:xfrm>
            <a:off x="3846056" y="1764180"/>
            <a:ext cx="0" cy="33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33662-05EA-47C0-84E1-31DD2DB298BA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3846056" y="2453163"/>
            <a:ext cx="0" cy="24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E4FC0-6D59-4787-A8C6-02F5472BE11B}"/>
              </a:ext>
            </a:extLst>
          </p:cNvPr>
          <p:cNvCxnSpPr>
            <a:cxnSpLocks/>
            <a:endCxn id="188" idx="0"/>
          </p:cNvCxnSpPr>
          <p:nvPr/>
        </p:nvCxnSpPr>
        <p:spPr>
          <a:xfrm flipH="1">
            <a:off x="3846056" y="3053216"/>
            <a:ext cx="3532" cy="4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811CFC-F172-48F6-99D0-73C39E303088}"/>
              </a:ext>
            </a:extLst>
          </p:cNvPr>
          <p:cNvSpPr txBox="1"/>
          <p:nvPr/>
        </p:nvSpPr>
        <p:spPr>
          <a:xfrm>
            <a:off x="3952736" y="3114105"/>
            <a:ext cx="756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成功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026A8-645A-4186-B6AD-A7475F0D5170}"/>
              </a:ext>
            </a:extLst>
          </p:cNvPr>
          <p:cNvSpPr txBox="1"/>
          <p:nvPr/>
        </p:nvSpPr>
        <p:spPr>
          <a:xfrm>
            <a:off x="5364479" y="2719514"/>
            <a:ext cx="1928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發生</a:t>
            </a:r>
            <a:r>
              <a:rPr lang="en-CA" altLang="zh-TW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CA" altLang="zh-TW" sz="1400" spc="-1" dirty="0" err="1">
                <a:solidFill>
                  <a:srgbClr val="000000"/>
                </a:solidFill>
                <a:latin typeface="Arial"/>
              </a:rPr>
              <a:t>IOException</a:t>
            </a:r>
            <a:endParaRPr lang="en-CA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4B88A0-E481-4C55-B7A1-CB6D533D9111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4810136" y="2873403"/>
            <a:ext cx="554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495370-0036-4ABC-B4DC-6E7A04993E3F}"/>
              </a:ext>
            </a:extLst>
          </p:cNvPr>
          <p:cNvSpPr txBox="1"/>
          <p:nvPr/>
        </p:nvSpPr>
        <p:spPr>
          <a:xfrm>
            <a:off x="4810136" y="2542393"/>
            <a:ext cx="756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spc="-1" dirty="0">
                <a:solidFill>
                  <a:srgbClr val="000000"/>
                </a:solidFill>
                <a:latin typeface="Arial"/>
              </a:rPr>
              <a:t>失敗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6B3984-A49D-4E7A-BD3C-A6C6A4AC7D8B}"/>
              </a:ext>
            </a:extLst>
          </p:cNvPr>
          <p:cNvSpPr txBox="1"/>
          <p:nvPr/>
        </p:nvSpPr>
        <p:spPr>
          <a:xfrm>
            <a:off x="533880" y="1570988"/>
            <a:ext cx="2030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spc="-1" dirty="0">
                <a:latin typeface="Arial"/>
              </a:rPr>
              <a:t>呼叫此方法時</a:t>
            </a:r>
            <a:r>
              <a:rPr lang="zh-TW" altLang="en-US" sz="1400" spc="-1" dirty="0">
                <a:solidFill>
                  <a:schemeClr val="accent1"/>
                </a:solidFill>
                <a:latin typeface="Arial"/>
              </a:rPr>
              <a:t>須處理例外</a:t>
            </a:r>
            <a:r>
              <a:rPr lang="en-CA" altLang="zh-TW" sz="1400" spc="-1" dirty="0">
                <a:solidFill>
                  <a:schemeClr val="accent1"/>
                </a:solidFill>
                <a:latin typeface="Arial"/>
              </a:rPr>
              <a:t>(try catch)</a:t>
            </a:r>
            <a:endParaRPr lang="en-CA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25"/>
          <p:cNvSpPr/>
          <p:nvPr/>
        </p:nvSpPr>
        <p:spPr>
          <a:xfrm>
            <a:off x="3273120" y="1508551"/>
            <a:ext cx="2038020" cy="466980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使用者輸入年紀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199" name="Rectangle 126"/>
          <p:cNvSpPr/>
          <p:nvPr/>
        </p:nvSpPr>
        <p:spPr>
          <a:xfrm>
            <a:off x="3282810" y="4457021"/>
            <a:ext cx="2038020" cy="466980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回傳 </a:t>
            </a:r>
            <a:r>
              <a:rPr lang="en-CA" alt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200" name="TextBox 127"/>
          <p:cNvSpPr/>
          <p:nvPr/>
        </p:nvSpPr>
        <p:spPr>
          <a:xfrm>
            <a:off x="533880" y="540000"/>
            <a:ext cx="216612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CA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Method:</a:t>
            </a:r>
            <a:endParaRPr lang="fr-CA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A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checkAge</a:t>
            </a:r>
            <a:endParaRPr lang="fr-CA" sz="1800" b="0" strike="noStrike" spc="-1" dirty="0">
              <a:latin typeface="Arial"/>
            </a:endParaRPr>
          </a:p>
        </p:txBody>
      </p:sp>
      <p:sp>
        <p:nvSpPr>
          <p:cNvPr id="201" name="Oval 128"/>
          <p:cNvSpPr/>
          <p:nvPr/>
        </p:nvSpPr>
        <p:spPr>
          <a:xfrm>
            <a:off x="3273120" y="479040"/>
            <a:ext cx="2038020" cy="667229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A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fr-CA" sz="1400" b="0" strike="noStrike" spc="-1">
              <a:latin typeface="Arial"/>
            </a:endParaRPr>
          </a:p>
        </p:txBody>
      </p:sp>
      <p:sp>
        <p:nvSpPr>
          <p:cNvPr id="202" name="Rectangle 129"/>
          <p:cNvSpPr/>
          <p:nvPr/>
        </p:nvSpPr>
        <p:spPr>
          <a:xfrm>
            <a:off x="3282810" y="3549522"/>
            <a:ext cx="2038020" cy="466980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b="0" strike="noStrike" spc="-1" dirty="0">
                <a:latin typeface="Arial"/>
              </a:rPr>
              <a:t>顯示成功訊息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203" name="Rectangle 130"/>
          <p:cNvSpPr/>
          <p:nvPr/>
        </p:nvSpPr>
        <p:spPr>
          <a:xfrm>
            <a:off x="6828840" y="2652250"/>
            <a:ext cx="2038020" cy="561452"/>
          </a:xfrm>
          <a:prstGeom prst="rect">
            <a:avLst/>
          </a:prstGeom>
          <a:solidFill>
            <a:srgbClr val="DDDDDD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>
                <a:latin typeface="Arial"/>
              </a:rPr>
              <a:t>自行拋出</a:t>
            </a:r>
            <a:r>
              <a:rPr lang="en-CA" altLang="zh-TW" sz="1400" spc="-1" dirty="0" err="1">
                <a:latin typeface="Arial"/>
              </a:rPr>
              <a:t>TooYoungException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204" name="Freeform: Shape 131"/>
          <p:cNvSpPr/>
          <p:nvPr/>
        </p:nvSpPr>
        <p:spPr>
          <a:xfrm>
            <a:off x="2994661" y="2442511"/>
            <a:ext cx="2591102" cy="6289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檢查使用者歲數是否 </a:t>
            </a:r>
            <a:r>
              <a:rPr lang="en-CA" altLang="zh-TW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&gt;18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209" name="Connector: Elbow 136"/>
          <p:cNvSpPr/>
          <p:nvPr/>
        </p:nvSpPr>
        <p:spPr>
          <a:xfrm>
            <a:off x="5585762" y="2750820"/>
            <a:ext cx="1243077" cy="1752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Box 137"/>
          <p:cNvSpPr/>
          <p:nvPr/>
        </p:nvSpPr>
        <p:spPr>
          <a:xfrm>
            <a:off x="6207300" y="2622527"/>
            <a:ext cx="599763" cy="2565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CA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lang="fr-CA" sz="1400" b="0" strike="noStrike" spc="-1" dirty="0">
              <a:latin typeface="Arial"/>
            </a:endParaRPr>
          </a:p>
        </p:txBody>
      </p:sp>
      <p:sp>
        <p:nvSpPr>
          <p:cNvPr id="211" name="TextBox 138"/>
          <p:cNvSpPr/>
          <p:nvPr/>
        </p:nvSpPr>
        <p:spPr>
          <a:xfrm>
            <a:off x="4363711" y="3100883"/>
            <a:ext cx="519534" cy="2565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CA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lang="fr-CA" sz="1400" b="0" strike="noStrike" spc="-1" dirty="0">
              <a:latin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736D2B-4ABB-405A-BB5A-FAB8D7C08A42}"/>
              </a:ext>
            </a:extLst>
          </p:cNvPr>
          <p:cNvCxnSpPr>
            <a:cxnSpLocks/>
            <a:stCxn id="201" idx="4"/>
            <a:endCxn id="198" idx="0"/>
          </p:cNvCxnSpPr>
          <p:nvPr/>
        </p:nvCxnSpPr>
        <p:spPr>
          <a:xfrm>
            <a:off x="4292130" y="1146269"/>
            <a:ext cx="0" cy="36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E1B768-80D2-4AB7-920C-ABA151741563}"/>
              </a:ext>
            </a:extLst>
          </p:cNvPr>
          <p:cNvCxnSpPr>
            <a:cxnSpLocks/>
            <a:stCxn id="198" idx="2"/>
          </p:cNvCxnSpPr>
          <p:nvPr/>
        </p:nvCxnSpPr>
        <p:spPr>
          <a:xfrm>
            <a:off x="4292130" y="1975531"/>
            <a:ext cx="0" cy="48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F8DB09-73AF-4C03-BAB4-1488EA3A2F36}"/>
              </a:ext>
            </a:extLst>
          </p:cNvPr>
          <p:cNvCxnSpPr>
            <a:cxnSpLocks/>
          </p:cNvCxnSpPr>
          <p:nvPr/>
        </p:nvCxnSpPr>
        <p:spPr>
          <a:xfrm>
            <a:off x="4301820" y="3071476"/>
            <a:ext cx="0" cy="50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CA3BE8-12BC-4BC6-9EBF-8E3ADCE9E02C}"/>
              </a:ext>
            </a:extLst>
          </p:cNvPr>
          <p:cNvCxnSpPr>
            <a:cxnSpLocks/>
            <a:stCxn id="202" idx="2"/>
            <a:endCxn id="199" idx="0"/>
          </p:cNvCxnSpPr>
          <p:nvPr/>
        </p:nvCxnSpPr>
        <p:spPr>
          <a:xfrm>
            <a:off x="4301820" y="4016502"/>
            <a:ext cx="0" cy="44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454</Words>
  <Application>Microsoft Office PowerPoint</Application>
  <PresentationFormat>Custom</PresentationFormat>
  <Paragraphs>94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StarSymbol</vt:lpstr>
      <vt:lpstr>Arial</vt:lpstr>
      <vt:lpstr>Calibri</vt:lpstr>
      <vt:lpstr>Symbol</vt:lpstr>
      <vt:lpstr>Wingdings</vt:lpstr>
      <vt:lpstr>Office Theme</vt:lpstr>
      <vt:lpstr>Office Theme</vt:lpstr>
      <vt:lpstr>故事閱讀器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Shunfu Hu</dc:creator>
  <dc:description/>
  <cp:lastModifiedBy>SF H</cp:lastModifiedBy>
  <cp:revision>17</cp:revision>
  <dcterms:created xsi:type="dcterms:W3CDTF">2022-01-06T11:51:14Z</dcterms:created>
  <dcterms:modified xsi:type="dcterms:W3CDTF">2022-01-06T09:45:14Z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8</vt:i4>
  </property>
</Properties>
</file>