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Making Sense of Images on Twitter via Contextual Text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Independent Research Project by </a:t>
            </a:r>
            <a:r>
              <a:rPr lang="en-US" altLang="zh-CN" dirty="0" smtClean="0"/>
              <a:t>Chen </a:t>
            </a:r>
            <a:r>
              <a:rPr lang="en-US" altLang="zh-CN" dirty="0" err="1" smtClean="0"/>
              <a:t>Xiaochen</a:t>
            </a:r>
            <a:endParaRPr lang="en-US" altLang="zh-CN" dirty="0" smtClean="0"/>
          </a:p>
          <a:p>
            <a:r>
              <a:rPr lang="en-US" altLang="zh-CN" dirty="0" smtClean="0"/>
              <a:t>Supervisor</a:t>
            </a:r>
            <a:r>
              <a:rPr lang="en-US" altLang="zh-CN" dirty="0"/>
              <a:t>: Dr. Wilfred Siu-Hung 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57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058" y="2492895"/>
            <a:ext cx="646505" cy="840129"/>
          </a:xfrm>
          <a:prstGeom prst="rect">
            <a:avLst/>
          </a:prstGeom>
        </p:spPr>
      </p:pic>
      <p:sp>
        <p:nvSpPr>
          <p:cNvPr id="5" name="TextBox 7"/>
          <p:cNvSpPr txBox="1"/>
          <p:nvPr/>
        </p:nvSpPr>
        <p:spPr>
          <a:xfrm>
            <a:off x="4118016" y="1988840"/>
            <a:ext cx="84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Entity1</a:t>
            </a:r>
            <a:endParaRPr lang="en-US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500" y="4029031"/>
            <a:ext cx="646505" cy="840129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159458" y="3524976"/>
            <a:ext cx="84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Entity2</a:t>
            </a:r>
            <a:endParaRPr lang="en-US" dirty="0"/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500" y="5517231"/>
            <a:ext cx="646505" cy="840129"/>
          </a:xfrm>
          <a:prstGeom prst="rect">
            <a:avLst/>
          </a:prstGeom>
        </p:spPr>
      </p:pic>
      <p:sp>
        <p:nvSpPr>
          <p:cNvPr id="9" name="TextBox 7"/>
          <p:cNvSpPr txBox="1"/>
          <p:nvPr/>
        </p:nvSpPr>
        <p:spPr>
          <a:xfrm>
            <a:off x="4159458" y="5013176"/>
            <a:ext cx="84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Entity3</a:t>
            </a:r>
            <a:endParaRPr lang="en-US" dirty="0"/>
          </a:p>
        </p:txBody>
      </p:sp>
      <p:pic>
        <p:nvPicPr>
          <p:cNvPr id="10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236943"/>
            <a:ext cx="646505" cy="840129"/>
          </a:xfrm>
          <a:prstGeom prst="rect">
            <a:avLst/>
          </a:prstGeom>
        </p:spPr>
      </p:pic>
      <p:cxnSp>
        <p:nvCxnSpPr>
          <p:cNvPr id="12" name="直接箭头连接符 11"/>
          <p:cNvCxnSpPr>
            <a:stCxn id="10" idx="3"/>
            <a:endCxn id="4" idx="1"/>
          </p:cNvCxnSpPr>
          <p:nvPr/>
        </p:nvCxnSpPr>
        <p:spPr>
          <a:xfrm flipV="1">
            <a:off x="1546097" y="2912960"/>
            <a:ext cx="2670961" cy="74404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0" idx="3"/>
            <a:endCxn id="6" idx="1"/>
          </p:cNvCxnSpPr>
          <p:nvPr/>
        </p:nvCxnSpPr>
        <p:spPr>
          <a:xfrm>
            <a:off x="1546097" y="3657008"/>
            <a:ext cx="2712403" cy="79208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5037143"/>
            <a:ext cx="646505" cy="840129"/>
          </a:xfrm>
          <a:prstGeom prst="rect">
            <a:avLst/>
          </a:prstGeom>
        </p:spPr>
      </p:pic>
      <p:cxnSp>
        <p:nvCxnSpPr>
          <p:cNvPr id="18" name="直接箭头连接符 17"/>
          <p:cNvCxnSpPr>
            <a:stCxn id="16" idx="3"/>
            <a:endCxn id="4" idx="1"/>
          </p:cNvCxnSpPr>
          <p:nvPr/>
        </p:nvCxnSpPr>
        <p:spPr>
          <a:xfrm flipV="1">
            <a:off x="1474089" y="2912960"/>
            <a:ext cx="2742969" cy="254424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6" idx="3"/>
            <a:endCxn id="8" idx="1"/>
          </p:cNvCxnSpPr>
          <p:nvPr/>
        </p:nvCxnSpPr>
        <p:spPr>
          <a:xfrm>
            <a:off x="1474089" y="5457208"/>
            <a:ext cx="2784411" cy="48008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7"/>
          <p:cNvSpPr txBox="1"/>
          <p:nvPr/>
        </p:nvSpPr>
        <p:spPr>
          <a:xfrm>
            <a:off x="827584" y="2708920"/>
            <a:ext cx="91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Entity A</a:t>
            </a:r>
            <a:endParaRPr lang="en-US" dirty="0"/>
          </a:p>
        </p:txBody>
      </p:sp>
      <p:sp>
        <p:nvSpPr>
          <p:cNvPr id="23" name="TextBox 7"/>
          <p:cNvSpPr txBox="1"/>
          <p:nvPr/>
        </p:nvSpPr>
        <p:spPr>
          <a:xfrm>
            <a:off x="683568" y="4571836"/>
            <a:ext cx="9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Entity B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83568" y="2173506"/>
            <a:ext cx="14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Expand Entity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23921" y="1556792"/>
            <a:ext cx="112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ESA Entity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14957" y="1556792"/>
            <a:ext cx="399593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Entity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is the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th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esa</a:t>
            </a:r>
            <a:r>
              <a:rPr lang="en-US" altLang="zh-CN" sz="2000" dirty="0" smtClean="0"/>
              <a:t> ranking entity</a:t>
            </a:r>
          </a:p>
          <a:p>
            <a:r>
              <a:rPr lang="en-US" altLang="zh-CN" sz="2000" dirty="0" smtClean="0"/>
              <a:t>E(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 = 1/</a:t>
            </a:r>
            <a:r>
              <a:rPr lang="en-US" altLang="zh-CN" sz="2000" dirty="0" err="1" smtClean="0"/>
              <a:t>i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I</a:t>
            </a:r>
            <a:r>
              <a:rPr lang="en-US" altLang="zh-CN" sz="2000" dirty="0" smtClean="0"/>
              <a:t>n wiki graph, if entity j links to </a:t>
            </a:r>
            <a:r>
              <a:rPr lang="en-US" altLang="zh-CN" sz="2000" dirty="0" err="1" smtClean="0"/>
              <a:t>esa</a:t>
            </a:r>
            <a:r>
              <a:rPr lang="en-US" altLang="zh-CN" sz="2000" dirty="0" smtClean="0"/>
              <a:t> result entity </a:t>
            </a:r>
            <a:r>
              <a:rPr lang="en-US" altLang="zh-CN" sz="2000" dirty="0" err="1" smtClean="0"/>
              <a:t>i</a:t>
            </a:r>
            <a:endParaRPr lang="en-US" altLang="zh-CN" sz="2000" dirty="0" smtClean="0"/>
          </a:p>
          <a:p>
            <a:r>
              <a:rPr lang="en-US" altLang="zh-CN" sz="2000" dirty="0" smtClean="0"/>
              <a:t>O(</a:t>
            </a:r>
            <a:r>
              <a:rPr lang="en-US" altLang="zh-CN" sz="2000" dirty="0" err="1" smtClean="0"/>
              <a:t>i,j</a:t>
            </a:r>
            <a:r>
              <a:rPr lang="en-US" altLang="zh-CN" sz="2000" dirty="0" smtClean="0"/>
              <a:t>) = </a:t>
            </a:r>
            <a:r>
              <a:rPr lang="en-US" altLang="zh-CN" sz="2000" dirty="0" err="1" smtClean="0"/>
              <a:t>occurance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of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in j article.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LW(j</a:t>
            </a:r>
            <a:r>
              <a:rPr lang="en-US" altLang="zh-CN" sz="2000" dirty="0"/>
              <a:t>) = </a:t>
            </a:r>
            <a:r>
              <a:rPr lang="en-US" altLang="zh-CN" sz="2000" dirty="0" smtClean="0"/>
              <a:t>∑ E(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)O(</a:t>
            </a:r>
            <a:r>
              <a:rPr lang="en-US" altLang="zh-CN" sz="2000" dirty="0" err="1"/>
              <a:t>i</a:t>
            </a:r>
            <a:r>
              <a:rPr lang="en-US" altLang="zh-CN" sz="2000" dirty="0" err="1" smtClean="0"/>
              <a:t>,j</a:t>
            </a:r>
            <a:r>
              <a:rPr lang="en-US" altLang="zh-CN" sz="2000" dirty="0" smtClean="0"/>
              <a:t>)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Entity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and Entity j generation distance is</a:t>
            </a:r>
          </a:p>
          <a:p>
            <a:r>
              <a:rPr lang="en-US" altLang="zh-CN" sz="2000" dirty="0" smtClean="0"/>
              <a:t>D(</a:t>
            </a:r>
            <a:r>
              <a:rPr lang="en-US" altLang="zh-CN" sz="2000" dirty="0" err="1" smtClean="0"/>
              <a:t>i,j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DW(j</a:t>
            </a:r>
            <a:r>
              <a:rPr lang="en-US" altLang="zh-CN" sz="2000" dirty="0"/>
              <a:t>) = </a:t>
            </a:r>
            <a:r>
              <a:rPr lang="en-US" altLang="zh-CN" sz="2000" dirty="0" smtClean="0"/>
              <a:t>∑D(</a:t>
            </a:r>
            <a:r>
              <a:rPr lang="en-US" altLang="zh-CN" sz="2000" dirty="0" err="1"/>
              <a:t>i</a:t>
            </a:r>
            <a:r>
              <a:rPr lang="en-US" altLang="zh-CN" sz="2000" dirty="0" err="1" smtClean="0"/>
              <a:t>,j</a:t>
            </a:r>
            <a:r>
              <a:rPr lang="en-US" altLang="zh-CN" sz="2000" dirty="0" smtClean="0"/>
              <a:t>)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Select j with Max(LW(j)) , if LW(j) is the same, then</a:t>
            </a:r>
            <a:endParaRPr lang="en-US" altLang="zh-CN" sz="2000" dirty="0"/>
          </a:p>
          <a:p>
            <a:r>
              <a:rPr lang="en-US" altLang="zh-CN" sz="2000" dirty="0" smtClean="0"/>
              <a:t>Compare DW(j),chose Min(DW(j))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661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2170" y="1600201"/>
            <a:ext cx="5634630" cy="4421088"/>
          </a:xfrm>
        </p:spPr>
        <p:txBody>
          <a:bodyPr/>
          <a:lstStyle/>
          <a:p>
            <a:r>
              <a:rPr lang="en-US" altLang="zh-CN" dirty="0"/>
              <a:t>List of U.S. presidential campaign </a:t>
            </a:r>
            <a:r>
              <a:rPr lang="en-US" altLang="zh-CN" dirty="0" smtClean="0"/>
              <a:t>slogans</a:t>
            </a:r>
          </a:p>
          <a:p>
            <a:r>
              <a:rPr lang="en-US" altLang="zh-CN" dirty="0"/>
              <a:t>The Trump </a:t>
            </a:r>
            <a:r>
              <a:rPr lang="en-US" altLang="zh-CN" dirty="0" smtClean="0"/>
              <a:t>Organization</a:t>
            </a:r>
          </a:p>
          <a:p>
            <a:r>
              <a:rPr lang="en-US" altLang="zh-CN" dirty="0"/>
              <a:t>Fred </a:t>
            </a:r>
            <a:r>
              <a:rPr lang="en-US" altLang="zh-CN" dirty="0" smtClean="0"/>
              <a:t>Trump</a:t>
            </a:r>
          </a:p>
          <a:p>
            <a:r>
              <a:rPr lang="en-US" altLang="zh-CN" dirty="0"/>
              <a:t>Jared </a:t>
            </a:r>
            <a:r>
              <a:rPr lang="en-US" altLang="zh-CN" dirty="0" smtClean="0"/>
              <a:t>Kushner</a:t>
            </a:r>
          </a:p>
          <a:p>
            <a:r>
              <a:rPr lang="en-US" altLang="zh-CN" dirty="0"/>
              <a:t>Roger </a:t>
            </a:r>
            <a:r>
              <a:rPr lang="en-US" altLang="zh-CN" dirty="0" smtClean="0"/>
              <a:t>Stone</a:t>
            </a:r>
          </a:p>
          <a:p>
            <a:r>
              <a:rPr lang="en-US" altLang="zh-CN" dirty="0"/>
              <a:t>American Independent Party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56792"/>
            <a:ext cx="2656634" cy="207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388" y="1600200"/>
            <a:ext cx="5770411" cy="4525963"/>
          </a:xfrm>
        </p:spPr>
        <p:txBody>
          <a:bodyPr/>
          <a:lstStyle/>
          <a:p>
            <a:r>
              <a:rPr lang="en-US" altLang="zh-CN" dirty="0"/>
              <a:t>Democratic Party (Italy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Italy</a:t>
            </a:r>
          </a:p>
          <a:p>
            <a:r>
              <a:rPr lang="en-US" altLang="zh-CN" dirty="0"/>
              <a:t>Paolo </a:t>
            </a:r>
            <a:r>
              <a:rPr lang="en-US" altLang="zh-CN" dirty="0" err="1" smtClean="0"/>
              <a:t>Gentiloni</a:t>
            </a:r>
            <a:endParaRPr lang="en-US" altLang="zh-CN" dirty="0" smtClean="0"/>
          </a:p>
          <a:p>
            <a:r>
              <a:rPr lang="en-US" altLang="zh-CN" dirty="0"/>
              <a:t>Enrico </a:t>
            </a:r>
            <a:r>
              <a:rPr lang="en-US" altLang="zh-CN" dirty="0" smtClean="0"/>
              <a:t>Letta</a:t>
            </a:r>
          </a:p>
          <a:p>
            <a:r>
              <a:rPr lang="en-US" altLang="zh-CN" dirty="0"/>
              <a:t>List of mayors of </a:t>
            </a:r>
            <a:r>
              <a:rPr lang="en-US" altLang="zh-CN" dirty="0" smtClean="0"/>
              <a:t>Florence</a:t>
            </a:r>
          </a:p>
          <a:p>
            <a:r>
              <a:rPr lang="en-US" altLang="zh-CN" dirty="0"/>
              <a:t>List of Prime Ministers of </a:t>
            </a:r>
            <a:r>
              <a:rPr lang="en-US" altLang="zh-CN" dirty="0" smtClean="0"/>
              <a:t>Italy</a:t>
            </a:r>
          </a:p>
          <a:p>
            <a:r>
              <a:rPr lang="en-US" altLang="zh-CN"/>
              <a:t>Politics of Italy</a:t>
            </a:r>
            <a:endParaRPr lang="zh-CN" altLang="en-US" dirty="0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96377"/>
            <a:ext cx="2664869" cy="200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7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bg2">
              <a:lumMod val="10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154</Words>
  <Application>Microsoft Office PowerPoint</Application>
  <PresentationFormat>全屏显示(4:3)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Making Sense of Images on Twitter via Contextual Text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陈晓辰</dc:creator>
  <cp:lastModifiedBy>chenxiaochen</cp:lastModifiedBy>
  <cp:revision>6</cp:revision>
  <dcterms:created xsi:type="dcterms:W3CDTF">2016-12-08T12:01:38Z</dcterms:created>
  <dcterms:modified xsi:type="dcterms:W3CDTF">2016-12-08T12:37:51Z</dcterms:modified>
</cp:coreProperties>
</file>