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77" r:id="rId2"/>
    <p:sldId id="276" r:id="rId3"/>
    <p:sldId id="262" r:id="rId4"/>
    <p:sldId id="259" r:id="rId5"/>
    <p:sldId id="258" r:id="rId6"/>
    <p:sldId id="257" r:id="rId7"/>
    <p:sldId id="260" r:id="rId8"/>
    <p:sldId id="266" r:id="rId9"/>
    <p:sldId id="270" r:id="rId10"/>
    <p:sldId id="271" r:id="rId11"/>
    <p:sldId id="272" r:id="rId12"/>
    <p:sldId id="267" r:id="rId13"/>
    <p:sldId id="269" r:id="rId14"/>
    <p:sldId id="268" r:id="rId15"/>
    <p:sldId id="273" r:id="rId16"/>
    <p:sldId id="274" r:id="rId17"/>
    <p:sldId id="275" r:id="rId18"/>
    <p:sldId id="263" r:id="rId19"/>
    <p:sldId id="264" r:id="rId20"/>
    <p:sldId id="261" r:id="rId21"/>
    <p:sldId id="280" r:id="rId22"/>
    <p:sldId id="281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A2068-275B-4419-AC4B-3B92F9A35E38}" type="datetimeFigureOut">
              <a:rPr lang="en-US" smtClean="0"/>
              <a:t>05-Aug-25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86ACB-9909-4CC6-A541-29B0ADB5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80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70473-E31B-4AE0-9E5A-75BA5FE7BBD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00F002E-AA9B-40C5-AB2B-ABC984C6B509}" type="datetime1">
              <a:rPr lang="en-US" smtClean="0"/>
              <a:t>05-Aug-25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06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6264-E4C2-DD59-FD9B-D985C2D81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7B69D-58DB-BB28-099C-F3DA370DE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A14DA-ADBD-290E-9CDF-9B9F0098D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C7CA-7034-4113-B15E-373A461A2CA6}" type="datetime1">
              <a:rPr lang="en-US" smtClean="0"/>
              <a:t>05-Aug-25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F2130-3690-8161-B9BE-637FB72A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3749-5E96-B6F6-1B77-06B16923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EDB1-538B-49BA-BD8F-BD385014C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6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7AF9-8BAC-846D-03F3-B43E9D143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E1F5E-1924-F08B-A43A-A921B0207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5498B-2A88-DE6A-6BDF-D0B67BB9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4B44-7D1C-42B5-98BC-2882A8FA35A3}" type="datetime1">
              <a:rPr lang="en-US" smtClean="0"/>
              <a:t>05-Aug-25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696A7-5025-0F9C-4E7E-140C1D7C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2FB38-B047-9A6B-A181-64BA3248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EDB1-538B-49BA-BD8F-BD385014C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3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4BA39-A852-52A6-743A-83EA7C865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F5479-424E-D89D-3F54-4013A0879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839FB-8642-4115-BDD9-5DD46332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842C-ABD5-4F0A-AB71-ED37DF46CB06}" type="datetime1">
              <a:rPr lang="en-US" smtClean="0"/>
              <a:t>05-Aug-25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BBBF5-F57A-3AD1-B7F8-A52E4C6C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8D96A-6D5F-DEDF-8BC0-A8710009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EDB1-538B-49BA-BD8F-BD385014C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3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6248-4F6B-1A1F-16D9-1A5BC01B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03FE3-8319-D063-4D53-F245B9207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B9FC0-735C-8551-E4CA-A37EA0887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C70D-E59E-4234-AC4D-68963A315E5F}" type="datetime1">
              <a:rPr lang="en-US" smtClean="0"/>
              <a:t>05-Aug-25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D4567-96B3-BABB-91D8-D903E608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7D7C1-CBD6-E767-EDA2-DEE2E8B2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EDB1-538B-49BA-BD8F-BD385014C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3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B925-CA4B-B40F-110B-979E656BF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E5360-BC27-72C2-E0D9-3E67B73B3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1B0E2-6567-922F-DD7A-48B4FBFA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3278-88A5-4BAE-97AC-777CCEA06716}" type="datetime1">
              <a:rPr lang="en-US" smtClean="0"/>
              <a:t>05-Aug-25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3D5E7-FA5C-2A75-348F-4DD989A4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23AAF-3061-F967-EE43-807FFCF0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EDB1-538B-49BA-BD8F-BD385014C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6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A8A7-9406-E992-A01C-300F2D29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2436F-34E4-18C1-FB30-0ADA2B9AD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AF25B-9C0A-AC05-1CBB-D783742F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E9A7F-ABCE-E6ED-D8A4-235A52C13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81EF-7B7A-4D67-9FA1-73F827AFD96B}" type="datetime1">
              <a:rPr lang="en-US" smtClean="0"/>
              <a:t>05-Aug-25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92A94-B486-906E-82EA-5422AF27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8E2AE-6643-9D16-6697-F43CA268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EDB1-538B-49BA-BD8F-BD385014C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F8BD-474F-4147-6412-9F289CC8A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3FDF0-D4BE-BF17-4632-F08DBECC9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CFCC6-D8C1-7487-EC50-403A654CD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77F84-1586-E6FF-4FAB-6A1DCA706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9C7F0-6C02-0833-4263-E9D4BE4711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A798B-C41D-0395-38FC-5E3D44243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567-9693-4919-94AD-BEEB8BBD865E}" type="datetime1">
              <a:rPr lang="en-US" smtClean="0"/>
              <a:t>05-Aug-25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1C2C9-5AC0-D6D4-39F7-26968E80D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0EC9B-89C7-F0C5-379E-0D246488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EDB1-538B-49BA-BD8F-BD385014C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2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3186-4458-81C4-8A56-65C85A0D4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AA8657-AFF3-8A0A-9491-5D2FE807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4060-F0F6-4444-938C-4DE058FCF0AC}" type="datetime1">
              <a:rPr lang="en-US" smtClean="0"/>
              <a:t>05-Aug-25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F3C9D-15D8-2733-692A-E1DD264A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857D0-D6C9-2116-C16A-E77AE35C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EDB1-538B-49BA-BD8F-BD385014C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7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4C90A-BA69-EB33-6D26-D9497C22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016E-D8DA-490C-BFE2-F6E6C4EA45AC}" type="datetime1">
              <a:rPr lang="en-US" smtClean="0"/>
              <a:t>05-Aug-25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4AC8BB-6FE5-8EE0-76B3-A926EAF1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437B0-0304-FF0B-A2BE-60C68A65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EDB1-538B-49BA-BD8F-BD385014C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817E8-753A-FDD3-12A7-B34FC1834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2E81C-647F-BFFC-3BC9-ADDBA5BF1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F7878-4861-E29E-B5FB-12C4D639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54057-23F1-30D5-719E-725674A2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B1A90-0203-407B-8051-81642CE8E7F1}" type="datetime1">
              <a:rPr lang="en-US" smtClean="0"/>
              <a:t>05-Aug-25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8CF98-9C37-2B4B-5F35-C07DF55E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1744E-9D39-3BDC-AC46-134F9A45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EDB1-538B-49BA-BD8F-BD385014C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3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925A6-D510-E690-BD30-8C85839BA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A60C39-3301-4ADF-A1E6-759C09185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BEAFB-2536-3C16-161E-797DDC618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CE743-2E88-F2DA-C015-E1F6F4E9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855C-1093-4DA8-BA59-78F0413CD557}" type="datetime1">
              <a:rPr lang="en-US" smtClean="0"/>
              <a:t>05-Aug-25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0CC96-309C-0C48-087C-D7D2E83A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E29AD-B685-5128-E969-A4A01647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EDB1-538B-49BA-BD8F-BD385014C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5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4940E-1362-4B2D-6E44-364016CC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3CF58-BE08-6542-AA12-F65A5EAC9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6995D-9CEC-5B0B-40C6-E942068A5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8DD7E-FCC2-496E-9A4C-FC99891B400A}" type="datetime1">
              <a:rPr lang="en-US" smtClean="0"/>
              <a:t>05-Aug-25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753D9-2C7F-4477-DE4E-EB0675C80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9D6A9-BA96-E3B3-043D-0C697BA4C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9EDB1-538B-49BA-BD8F-BD385014C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2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jferdous_cse@jkkniu.edu.b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client=firefox-b-d&amp;sca_esv=564079696&amp;bih=587&amp;biw=1280&amp;hl=en&amp;q=morality&amp;si=ACFMAn-fuhiZynqzEWN5DhRvBVhttRTUpvhJPnwyU_-XliPOBw26Gn0lvwC48qa8RLOP-VefL_bh_MblQqBREoPDRcE0mtQD-A%3D%3D&amp;expnd=1" TargetMode="External"/><Relationship Id="rId2" Type="http://schemas.openxmlformats.org/officeDocument/2006/relationships/hyperlink" Target="https://www.google.com/search?client=firefox-b-d&amp;sca_esv=564079696&amp;bih=587&amp;biw=1280&amp;hl=en&amp;q=doctrine&amp;si=ACFMAn-fuhiZynqzEWN5DhRvBVhtAll25J9wsmj70JGTFFLs3eIN_EXmJFRZEe04otbAfJJkEXqDYguEF-ndHZRAg4r4PcfYkA%3D%3D&amp;expnd=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search?client=firefox-b-d&amp;sca_esv=564079696&amp;bih=587&amp;biw=1280&amp;hl=en&amp;q=judged&amp;si=ACFMAn8Vh8Mk37drt2pTIRWqgL6eAC9j05H_Rjr9I0tNgzfzPihmZfER8jBygSQGh8GNeNDqTVYjV7ocsOn4Wbz7h7j0pONVFg%3D%3D&amp;expnd=1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client=firefox-b-d&amp;sca_esv=564079696&amp;q=phenomena&amp;si=ACFMAn8hzZSJQsgXIYlkGc-z1vmpmhu1sMKFw8dhlOsTUqVTdc7ChM2fHfOsArJOh3OoexljPFQvvg8kNi2nqLa-57E-hqTmhw%3D%3D&amp;expnd=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riam-webster.com/dictionary/ethical" TargetMode="External"/><Relationship Id="rId2" Type="http://schemas.openxmlformats.org/officeDocument/2006/relationships/hyperlink" Target="https://www.britannica.com/topic/philosoph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ritannica.com/topic/human-being" TargetMode="External"/><Relationship Id="rId4" Type="http://schemas.openxmlformats.org/officeDocument/2006/relationships/hyperlink" Target="https://www.britannica.com/topic/morality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bhipedia.abhimanu.com/Article/IAS/Mzc4MgEEQQVVEEQQVV/Psychological-Issues-in-Metaethics-Ethics--Integrity-and-Aptitude-IA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i.org/10.11647/OBP.008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069778"/>
            <a:ext cx="8382000" cy="1368623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rgbClr val="7030A0"/>
                </a:solidFill>
              </a:rPr>
              <a:t> 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2667000"/>
            <a:ext cx="7239000" cy="3505200"/>
          </a:xfrm>
        </p:spPr>
        <p:txBody>
          <a:bodyPr>
            <a:normAutofit fontScale="70000" lnSpcReduction="20000"/>
          </a:bodyPr>
          <a:lstStyle/>
          <a:p>
            <a:r>
              <a:rPr lang="en-US" sz="1800" dirty="0"/>
              <a:t> </a:t>
            </a:r>
          </a:p>
          <a:p>
            <a:endParaRPr lang="en-US" baseline="0" dirty="0">
              <a:solidFill>
                <a:schemeClr val="tx1"/>
              </a:solidFill>
              <a:latin typeface="+mn-lt"/>
            </a:endParaRPr>
          </a:p>
          <a:p>
            <a:endParaRPr lang="en-US" baseline="0" dirty="0">
              <a:solidFill>
                <a:schemeClr val="tx1"/>
              </a:solidFill>
              <a:latin typeface="+mn-lt"/>
            </a:endParaRPr>
          </a:p>
          <a:p>
            <a:pPr marL="1371600" indent="-1371600">
              <a:spcBef>
                <a:spcPts val="0"/>
              </a:spcBef>
              <a:tabLst>
                <a:tab pos="971550" algn="l"/>
              </a:tabLst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1371600">
              <a:spcBef>
                <a:spcPts val="0"/>
              </a:spcBef>
              <a:tabLst>
                <a:tab pos="971550" algn="l"/>
              </a:tabLst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1371600">
              <a:spcBef>
                <a:spcPts val="0"/>
              </a:spcBef>
              <a:tabLst>
                <a:tab pos="971550" algn="l"/>
              </a:tabLst>
            </a:pPr>
            <a:endParaRPr lang="en-US" sz="2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1371600">
              <a:spcBef>
                <a:spcPts val="0"/>
              </a:spcBef>
              <a:tabLst>
                <a:tab pos="971550" algn="l"/>
              </a:tabLst>
            </a:pPr>
            <a:endParaRPr lang="en-US" sz="2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1371600">
              <a:spcBef>
                <a:spcPts val="0"/>
              </a:spcBef>
              <a:tabLst>
                <a:tab pos="971550" algn="l"/>
              </a:tabLst>
            </a:pPr>
            <a:endParaRPr lang="en-US" sz="2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1371600">
              <a:spcBef>
                <a:spcPts val="0"/>
              </a:spcBef>
              <a:tabLst>
                <a:tab pos="971550" algn="l"/>
              </a:tabLst>
            </a:pP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Presented</a:t>
            </a:r>
            <a:r>
              <a:rPr lang="bn-BD" sz="2300" b="1" dirty="0">
                <a:latin typeface="Arial" panose="020B0604020202020204" pitchFamily="34" charset="0"/>
                <a:cs typeface="Arial" panose="020B0604020202020204" pitchFamily="34" charset="0"/>
              </a:rPr>
              <a:t> by:</a:t>
            </a:r>
            <a:endParaRPr lang="en-GB" sz="2300" b="1" dirty="0"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1371600" indent="-1371600">
              <a:spcBef>
                <a:spcPts val="0"/>
              </a:spcBef>
              <a:tabLst>
                <a:tab pos="971550" algn="l"/>
              </a:tabLst>
            </a:pPr>
            <a:endParaRPr lang="en-GB" sz="2800" b="1" dirty="0"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1371600" indent="-1371600">
              <a:spcBef>
                <a:spcPts val="0"/>
              </a:spcBef>
              <a:tabLst>
                <a:tab pos="971550" algn="l"/>
              </a:tabLst>
            </a:pPr>
            <a:r>
              <a:rPr lang="en-GB" sz="2800" b="1" dirty="0">
                <a:ea typeface="MS Mincho" panose="02020609040205080304" pitchFamily="49" charset="-128"/>
                <a:cs typeface="Arial" panose="020B0604020202020204" pitchFamily="34" charset="0"/>
              </a:rPr>
              <a:t>Dr. </a:t>
            </a:r>
            <a:r>
              <a:rPr lang="en-GB" sz="2800" b="1" dirty="0" err="1">
                <a:ea typeface="MS Mincho" panose="02020609040205080304" pitchFamily="49" charset="-128"/>
                <a:cs typeface="Arial" panose="020B0604020202020204" pitchFamily="34" charset="0"/>
              </a:rPr>
              <a:t>Mst</a:t>
            </a:r>
            <a:r>
              <a:rPr lang="en-GB" sz="2800" b="1" dirty="0">
                <a:ea typeface="MS Mincho" panose="02020609040205080304" pitchFamily="49" charset="-128"/>
                <a:cs typeface="Arial" panose="020B0604020202020204" pitchFamily="34" charset="0"/>
              </a:rPr>
              <a:t>. </a:t>
            </a:r>
            <a:r>
              <a:rPr lang="en-GB" sz="2800" b="1" dirty="0" err="1">
                <a:ea typeface="MS Mincho" panose="02020609040205080304" pitchFamily="49" charset="-128"/>
                <a:cs typeface="Arial" panose="020B0604020202020204" pitchFamily="34" charset="0"/>
              </a:rPr>
              <a:t>Jannatul</a:t>
            </a:r>
            <a:r>
              <a:rPr lang="en-GB" sz="2800" b="1" dirty="0">
                <a:ea typeface="MS Mincho" panose="02020609040205080304" pitchFamily="49" charset="-128"/>
                <a:cs typeface="Arial" panose="020B0604020202020204" pitchFamily="34" charset="0"/>
              </a:rPr>
              <a:t> Ferdous</a:t>
            </a:r>
            <a:endParaRPr lang="en-US" sz="2800" dirty="0">
              <a:ea typeface="MS Mincho" panose="02020609040205080304" pitchFamily="49" charset="-128"/>
            </a:endParaRPr>
          </a:p>
          <a:p>
            <a:pPr marL="1371600" indent="-1371600">
              <a:spcBef>
                <a:spcPts val="0"/>
              </a:spcBef>
              <a:tabLst>
                <a:tab pos="971550" algn="l"/>
              </a:tabLst>
            </a:pPr>
            <a:r>
              <a:rPr lang="en-GB" sz="2800" dirty="0">
                <a:ea typeface="MS Mincho" panose="02020609040205080304" pitchFamily="49" charset="-128"/>
              </a:rPr>
              <a:t>Professor</a:t>
            </a:r>
          </a:p>
          <a:p>
            <a:pPr marL="1371600" indent="-1371600">
              <a:spcBef>
                <a:spcPts val="0"/>
              </a:spcBef>
              <a:tabLst>
                <a:tab pos="971550" algn="l"/>
              </a:tabLst>
            </a:pPr>
            <a:r>
              <a:rPr lang="en-GB" sz="2800" dirty="0">
                <a:ea typeface="MS Mincho" panose="02020609040205080304" pitchFamily="49" charset="-128"/>
              </a:rPr>
              <a:t>Department of Computer Science and Engineering</a:t>
            </a:r>
            <a:endParaRPr lang="en-US" sz="2800" dirty="0">
              <a:ea typeface="MS Mincho" panose="02020609040205080304" pitchFamily="49" charset="-128"/>
            </a:endParaRPr>
          </a:p>
          <a:p>
            <a:pPr marL="1371600" indent="-1371600">
              <a:spcBef>
                <a:spcPts val="0"/>
              </a:spcBef>
              <a:tabLst>
                <a:tab pos="971550" algn="l"/>
              </a:tabLst>
            </a:pPr>
            <a:r>
              <a:rPr lang="en-GB" sz="2800" b="1" dirty="0" err="1">
                <a:ea typeface="MS PGothic" panose="020B0600070205080204" pitchFamily="34" charset="-128"/>
                <a:cs typeface="Arial" panose="020B0604020202020204" pitchFamily="34" charset="0"/>
              </a:rPr>
              <a:t>Jatiya</a:t>
            </a:r>
            <a:r>
              <a:rPr lang="en-GB" sz="2800" b="1" dirty="0"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GB" sz="2800" b="1" dirty="0" err="1">
                <a:ea typeface="MS PGothic" panose="020B0600070205080204" pitchFamily="34" charset="-128"/>
                <a:cs typeface="Arial" panose="020B0604020202020204" pitchFamily="34" charset="0"/>
              </a:rPr>
              <a:t>Kabi</a:t>
            </a:r>
            <a:r>
              <a:rPr lang="en-GB" sz="2800" b="1" dirty="0"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GB" sz="2800" b="1" dirty="0" err="1">
                <a:ea typeface="MS PGothic" panose="020B0600070205080204" pitchFamily="34" charset="-128"/>
                <a:cs typeface="Arial" panose="020B0604020202020204" pitchFamily="34" charset="0"/>
              </a:rPr>
              <a:t>Kazi</a:t>
            </a:r>
            <a:r>
              <a:rPr lang="en-GB" sz="2800" b="1" dirty="0">
                <a:ea typeface="MS PGothic" panose="020B0600070205080204" pitchFamily="34" charset="-128"/>
                <a:cs typeface="Arial" panose="020B0604020202020204" pitchFamily="34" charset="0"/>
              </a:rPr>
              <a:t> Nazrul Islam University, Bangladesh</a:t>
            </a:r>
            <a:endParaRPr lang="en-US" sz="2800" dirty="0">
              <a:ea typeface="MS Mincho" panose="02020609040205080304" pitchFamily="49" charset="-128"/>
            </a:endParaRPr>
          </a:p>
          <a:p>
            <a:pPr marL="1371600" indent="-1371600">
              <a:spcBef>
                <a:spcPts val="0"/>
              </a:spcBef>
              <a:tabLst>
                <a:tab pos="971550" algn="l"/>
              </a:tabLst>
            </a:pPr>
            <a:r>
              <a:rPr lang="en-AU" sz="2800" dirty="0">
                <a:ea typeface="MS Mincho" panose="02020609040205080304" pitchFamily="49" charset="-128"/>
              </a:rPr>
              <a:t>Email: </a:t>
            </a:r>
            <a:r>
              <a:rPr lang="en-AU" sz="2800" dirty="0">
                <a:ea typeface="MS Mincho" panose="02020609040205080304" pitchFamily="49" charset="-12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mjferdous_cse@jkkniu.edu.bd</a:t>
            </a:r>
            <a:r>
              <a:rPr lang="en-AU" sz="2800" dirty="0">
                <a:ea typeface="MS Mincho" panose="02020609040205080304" pitchFamily="49" charset="-128"/>
              </a:rPr>
              <a:t>, mjannatul@gmail.com</a:t>
            </a:r>
            <a:r>
              <a:rPr lang="en-GB" sz="2800" b="1" dirty="0">
                <a:ea typeface="MS PGothic" panose="020B0600070205080204" pitchFamily="34" charset="-128"/>
                <a:cs typeface="Arial" panose="020B0604020202020204" pitchFamily="34" charset="0"/>
              </a:rPr>
              <a:t>	</a:t>
            </a:r>
            <a:endParaRPr lang="en-US" sz="2800" dirty="0">
              <a:ea typeface="MS Mincho" panose="02020609040205080304" pitchFamily="49" charset="-128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3" descr="C:\Users\User\Desktop\jkkniu_monogram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78252" y="2023885"/>
            <a:ext cx="1765497" cy="1709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5105401" y="6400800"/>
            <a:ext cx="2262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24</a:t>
            </a:r>
            <a:r>
              <a:rPr lang="en-US" baseline="30000" dirty="0"/>
              <a:t>th</a:t>
            </a:r>
            <a:r>
              <a:rPr lang="en-US" dirty="0"/>
              <a:t> September, 2023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9C3C6-1A5D-498C-99EB-033CEDC0D64E}"/>
              </a:ext>
            </a:extLst>
          </p:cNvPr>
          <p:cNvSpPr txBox="1"/>
          <p:nvPr/>
        </p:nvSpPr>
        <p:spPr>
          <a:xfrm>
            <a:off x="2286000" y="685801"/>
            <a:ext cx="7848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CSE 229: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Engineering ethics and cyber law</a:t>
            </a:r>
          </a:p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327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A4D0DC-BB80-786D-4007-749485CFC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629920"/>
            <a:ext cx="8483600" cy="615696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7A0524-2342-84DA-8254-949B8EE4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C4A7-7F2A-4DEC-86E3-8C21CC122086}" type="datetime1">
              <a:rPr lang="en-US" smtClean="0"/>
              <a:t>05-Aug-25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0ED50D-FD49-A24F-349B-2926F540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EDB1-538B-49BA-BD8F-BD385014CE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11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C56613-F976-935E-120F-29CA08861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960" y="965200"/>
            <a:ext cx="9255759" cy="503634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70A2D2-1171-626F-8DDA-82000EF7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8A1F-3294-4470-B43F-2FC76773FFCA}" type="datetime1">
              <a:rPr lang="en-US" smtClean="0"/>
              <a:t>05-Aug-25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DBD8D4-9513-AC94-0F39-F1BE5DE8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EDB1-538B-49BA-BD8F-BD385014CE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88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6B90-70CE-6B81-F220-C18749C63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108585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7030A0"/>
                </a:solidFill>
              </a:rPr>
              <a:t>#What is cognitive learning?</a:t>
            </a:r>
          </a:p>
          <a:p>
            <a:pPr algn="just"/>
            <a:r>
              <a:rPr lang="en-US" dirty="0">
                <a:effectLst/>
                <a:highlight>
                  <a:srgbClr val="FFFF00"/>
                </a:highlight>
              </a:rPr>
              <a:t>Cognitive learning is a style of learning that encourages students to use their brains more effectively. </a:t>
            </a:r>
            <a:r>
              <a:rPr lang="en-US" dirty="0">
                <a:effectLst/>
              </a:rPr>
              <a:t>This way of learning encourages students to fully engage in the learning process so learning, thinking, and remembering get easier and easier.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A1026-93DD-E939-3EB9-CFE00F725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715" y="2183765"/>
            <a:ext cx="8096250" cy="440055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89666-0E6F-E369-9EDC-EA253AC0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1EE7-53DB-4DDF-8FD8-3F06F6DF3D3F}" type="datetime1">
              <a:rPr lang="en-US" smtClean="0"/>
              <a:t>05-Aug-25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35802-F143-8CD5-BCAE-44E6D762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EDB1-538B-49BA-BD8F-BD385014CE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15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CB0554-521B-C84C-D6DA-073A8CE5B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120" y="579120"/>
            <a:ext cx="8280400" cy="575055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52EAC9-6D67-4A94-20F5-6F378116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BA54-80EC-431F-9453-05BBF0A0E59E}" type="datetime1">
              <a:rPr lang="en-US" smtClean="0"/>
              <a:t>05-Aug-25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CC8580-C03B-2EA3-E512-E4959675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EDB1-538B-49BA-BD8F-BD385014CE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5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DD2C84-62E0-44A2-9081-E57F10907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73685"/>
            <a:ext cx="4122737" cy="3028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598B9C-1100-3A7B-2BD5-186ACD8EE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640" y="2078355"/>
            <a:ext cx="7709217" cy="4281805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9616F-0D9F-A64D-7318-5847C865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5E6C-8096-4EA2-9FC3-0F88436E9DB4}" type="datetime1">
              <a:rPr lang="en-US" smtClean="0"/>
              <a:t>05-Aug-25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5A5115-2406-B900-B5FD-B35ECC34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EDB1-538B-49BA-BD8F-BD385014CE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88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923F-C783-8F60-CDF6-A5F4DE9F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Non-cognitivism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16D1-519F-746E-68F2-5A6ACD53B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Non-cognitivism is </a:t>
            </a:r>
            <a:r>
              <a:rPr lang="en-US" b="1" dirty="0"/>
              <a:t>the meta-ethical view that ethical sentences do not express propositions (i.e., statements) and thus cannot be true or false</a:t>
            </a:r>
            <a:r>
              <a:rPr lang="en-US" dirty="0"/>
              <a:t> (they are not truth-apt).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71264-6440-189E-25A6-6F9CB689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07B5-9429-4E8E-8ACE-9BD0E68F5410}" type="datetime1">
              <a:rPr lang="en-US" smtClean="0"/>
              <a:t>05-Aug-25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0F417-BFFD-8645-7B73-67EA8B8D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EDB1-538B-49BA-BD8F-BD385014CE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09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BC620F-1195-EEB0-A0D1-A69F79EDA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235" y="1157129"/>
            <a:ext cx="8096250" cy="428625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FAE4F-11FC-1BD5-41B4-D044FAE5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2AE6-88BF-4900-B25B-71AED5B18AE3}" type="datetime1">
              <a:rPr lang="en-US" smtClean="0"/>
              <a:t>05-Aug-25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36A48-1BC4-250B-CE7B-6241A814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EDB1-538B-49BA-BD8F-BD385014CE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43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7ED70-4631-1DB4-03B7-54FDDD1CC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What is the difference between Cognitivism and non-cognitivism?</a:t>
            </a:r>
          </a:p>
          <a:p>
            <a:pPr algn="just"/>
            <a:r>
              <a:rPr lang="en-US" b="1" dirty="0">
                <a:effectLst/>
              </a:rPr>
              <a:t>Cognitivism is valued knowledge whereas non-cognitivism is verified knowledge</a:t>
            </a:r>
            <a:r>
              <a:rPr lang="en-US" dirty="0">
                <a:effectLst/>
              </a:rPr>
              <a:t>. They are not only a matter of linguistic expression but also a matter of subjective and objective expression. Cognitivism is subjective expression whereas non-cognitivism is objective expression.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3B672-A244-FF71-67BA-CEA9DA14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C795-4035-4B02-A903-6CCE0AA73D5E}" type="datetime1">
              <a:rPr lang="en-US" smtClean="0"/>
              <a:t>05-Aug-25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97189-20B9-30DF-FF38-ABBD0054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EDB1-538B-49BA-BD8F-BD385014CE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28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A3A9-3B0A-4BBD-0051-B0082C9F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Normative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C122A-4B1F-AD9F-78A5-823BC1744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highlight>
                  <a:srgbClr val="FFFF00"/>
                </a:highlight>
              </a:rPr>
              <a:t>Normative ethics is </a:t>
            </a:r>
            <a:r>
              <a:rPr lang="en-US" b="1" dirty="0">
                <a:highlight>
                  <a:srgbClr val="FFFF00"/>
                </a:highlight>
              </a:rPr>
              <a:t>the study of how we ought to act, morally speaking</a:t>
            </a:r>
            <a:r>
              <a:rPr lang="en-US" dirty="0"/>
              <a:t>. It deals with questions about what is right and wrong, good and bad. Normative ethics is also sometimes called moral philosophy. There are three main types of normative ethical theories: consequentialism, deontology, and virtue ethics.</a:t>
            </a:r>
          </a:p>
          <a:p>
            <a:pPr algn="just"/>
            <a:r>
              <a:rPr lang="en-US" dirty="0"/>
              <a:t>Consequentialism-</a:t>
            </a:r>
            <a:r>
              <a:rPr lang="as-IN" dirty="0"/>
              <a:t> ফলস্বরূপ</a:t>
            </a:r>
            <a:r>
              <a:rPr lang="en-US" dirty="0"/>
              <a:t>,</a:t>
            </a:r>
            <a:r>
              <a:rPr lang="as-IN" dirty="0"/>
              <a:t> দীর্ঘমেয়াদী পরিণতি</a:t>
            </a:r>
            <a:endParaRPr lang="en-US" dirty="0"/>
          </a:p>
          <a:p>
            <a:pPr marL="0" indent="0" algn="just">
              <a:buNone/>
            </a:pPr>
            <a:r>
              <a:rPr lang="en-US" dirty="0">
                <a:effectLst/>
              </a:rPr>
              <a:t>the </a:t>
            </a:r>
            <a:r>
              <a:rPr lang="en-US" dirty="0">
                <a:effectLst/>
                <a:hlinkClick r:id="rId2"/>
              </a:rPr>
              <a:t>doctrine</a:t>
            </a:r>
            <a:r>
              <a:rPr lang="en-US" dirty="0">
                <a:effectLst/>
              </a:rPr>
              <a:t> that the </a:t>
            </a:r>
            <a:r>
              <a:rPr lang="en-US" dirty="0">
                <a:effectLst/>
                <a:hlinkClick r:id="rId3"/>
              </a:rPr>
              <a:t>morality</a:t>
            </a:r>
            <a:r>
              <a:rPr lang="en-US" dirty="0">
                <a:effectLst/>
              </a:rPr>
              <a:t> of an action is to be </a:t>
            </a:r>
            <a:r>
              <a:rPr lang="en-US" dirty="0">
                <a:effectLst/>
                <a:hlinkClick r:id="rId4"/>
              </a:rPr>
              <a:t>judged</a:t>
            </a:r>
            <a:r>
              <a:rPr lang="en-US" dirty="0">
                <a:effectLst/>
              </a:rPr>
              <a:t> solely by its consequences.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C78A3-8CD5-CE0E-357C-D6D09D7C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0B46-593D-4AE0-BE2E-60CEA91FFD8C}" type="datetime1">
              <a:rPr lang="en-US" smtClean="0"/>
              <a:t>05-Aug-25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4A0A1-48C5-786F-91C3-B876AE2A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EDB1-538B-49BA-BD8F-BD385014CE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92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C06E1-D311-D4A1-44BF-B0B031057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178718"/>
            <a:ext cx="10515600" cy="517763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What are the 3 normative ethics?</a:t>
            </a:r>
          </a:p>
          <a:p>
            <a:pPr algn="just"/>
            <a:r>
              <a:rPr lang="en-US" dirty="0">
                <a:effectLst/>
              </a:rPr>
              <a:t>Normative ethical theories are classified into three main groups </a:t>
            </a:r>
            <a:r>
              <a:rPr lang="en-US" b="1" dirty="0">
                <a:effectLst/>
              </a:rPr>
              <a:t>teleological, deontological, and virtue ethics theories</a:t>
            </a:r>
            <a:r>
              <a:rPr lang="en-US" dirty="0">
                <a:effectLst/>
              </a:rPr>
              <a:t>. These types of theories differ in how they determine the moral worth of an action – whether an action is morally right or wrong, permissible or impermissible.</a:t>
            </a:r>
          </a:p>
          <a:p>
            <a:pPr algn="just"/>
            <a:r>
              <a:rPr lang="en-US" b="1" dirty="0">
                <a:effectLst/>
              </a:rPr>
              <a:t>Teleological-</a:t>
            </a:r>
            <a:r>
              <a:rPr lang="bn-IN" dirty="0"/>
              <a:t> পরমকারণমূলক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Philosophy-</a:t>
            </a:r>
            <a:r>
              <a:rPr lang="en-US" dirty="0">
                <a:effectLst/>
              </a:rPr>
              <a:t>relating to or involving the explanation of </a:t>
            </a:r>
            <a:r>
              <a:rPr lang="en-US" dirty="0">
                <a:effectLst/>
                <a:hlinkClick r:id="rId2"/>
              </a:rPr>
              <a:t>phenomena</a:t>
            </a:r>
            <a:r>
              <a:rPr lang="en-US" dirty="0">
                <a:effectLst/>
              </a:rPr>
              <a:t> in terms of the purpose they serve rather than of the cause by which they arise.</a:t>
            </a:r>
          </a:p>
          <a:p>
            <a:pPr marL="0" indent="0" algn="just">
              <a:buNone/>
            </a:pPr>
            <a:r>
              <a:rPr lang="en-US" dirty="0"/>
              <a:t># </a:t>
            </a: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What does teleological mean in simple terms? </a:t>
            </a:r>
          </a:p>
          <a:p>
            <a:pPr algn="just"/>
            <a:r>
              <a:rPr lang="en-US" dirty="0">
                <a:highlight>
                  <a:srgbClr val="FFFF00"/>
                </a:highlight>
              </a:rPr>
              <a:t>Teleological means </a:t>
            </a:r>
            <a:r>
              <a:rPr lang="en-US" b="1" dirty="0">
                <a:highlight>
                  <a:srgbClr val="FFFF00"/>
                </a:highlight>
              </a:rPr>
              <a:t>starting from the end and reasoning back</a:t>
            </a:r>
            <a:r>
              <a:rPr lang="en-US" b="1" dirty="0"/>
              <a:t>, explaining things based on their end purpose</a:t>
            </a:r>
            <a:r>
              <a:rPr lang="en-US" dirty="0"/>
              <a:t>. A teleological statement you've probably heard before is “Everything happens for a reason.“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 What are the main ideas of </a:t>
            </a:r>
            <a:r>
              <a:rPr lang="en-US" dirty="0" err="1">
                <a:solidFill>
                  <a:srgbClr val="7030A0"/>
                </a:solidFill>
              </a:rPr>
              <a:t>teleologicals</a:t>
            </a:r>
            <a:r>
              <a:rPr lang="en-US" dirty="0">
                <a:solidFill>
                  <a:srgbClr val="7030A0"/>
                </a:solidFill>
              </a:rPr>
              <a:t>?</a:t>
            </a:r>
          </a:p>
          <a:p>
            <a:r>
              <a:rPr lang="en-US" dirty="0">
                <a:effectLst/>
              </a:rPr>
              <a:t>The word teleological derives from the Greek word telos, which means end or goal, and logos, which means science. Therefore, teleological theories </a:t>
            </a:r>
            <a:r>
              <a:rPr lang="en-US" b="1" dirty="0">
                <a:effectLst/>
              </a:rPr>
              <a:t>concentrate on the results of actions</a:t>
            </a:r>
            <a:r>
              <a:rPr lang="en-US" dirty="0">
                <a:effectLst/>
              </a:rPr>
              <a:t>; in other words, they postulate that the ethics of our actions depend on the good or evil they produce.</a:t>
            </a:r>
          </a:p>
          <a:p>
            <a:pPr algn="just"/>
            <a:endParaRPr lang="en-US" dirty="0"/>
          </a:p>
          <a:p>
            <a:pPr algn="just"/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ACAE5-AB46-C333-1F14-7849EB71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B2BD-76DD-4D79-8286-C611D5F1C686}" type="datetime1">
              <a:rPr lang="en-US" smtClean="0"/>
              <a:t>05-Aug-25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31626-501A-FAB0-B197-A7B65668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EDB1-538B-49BA-BD8F-BD385014CE7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3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6B74000-5F82-6703-DE02-9078B82D73EB}"/>
              </a:ext>
            </a:extLst>
          </p:cNvPr>
          <p:cNvSpPr txBox="1">
            <a:spLocks/>
          </p:cNvSpPr>
          <p:nvPr/>
        </p:nvSpPr>
        <p:spPr>
          <a:xfrm>
            <a:off x="513080" y="-2082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7030A0"/>
                </a:solidFill>
                <a:latin typeface="+mn-lt"/>
              </a:rPr>
              <a:t>Ethics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C27071-2E94-ADDF-85DF-EEC102E11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640" y="1605280"/>
            <a:ext cx="7731760" cy="48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02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8AE84-5A6B-127D-AFE1-544D0E3E5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360" y="447040"/>
            <a:ext cx="10515600" cy="58061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effectLst/>
                <a:highlight>
                  <a:srgbClr val="FFFF00"/>
                </a:highlight>
              </a:rPr>
              <a:t>Deontological-</a:t>
            </a:r>
            <a:r>
              <a:rPr lang="as-IN" dirty="0">
                <a:highlight>
                  <a:srgbClr val="FFFF00"/>
                </a:highlight>
              </a:rPr>
              <a:t> নীতিশাস্ত্র; </a:t>
            </a:r>
            <a:r>
              <a:rPr lang="en-US" dirty="0">
                <a:highlight>
                  <a:srgbClr val="FFFF00"/>
                </a:highlight>
              </a:rPr>
              <a:t>Deontology is </a:t>
            </a:r>
            <a:r>
              <a:rPr lang="en-US" b="1" dirty="0">
                <a:highlight>
                  <a:srgbClr val="FFFF00"/>
                </a:highlight>
              </a:rPr>
              <a:t>an ethical theory that uses rules to distinguish right from wrong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  <a:p>
            <a:pPr marL="0" indent="0">
              <a:buNone/>
            </a:pPr>
            <a:r>
              <a:rPr lang="en-US" b="1" dirty="0"/>
              <a:t>deontological ethics</a:t>
            </a:r>
            <a:r>
              <a:rPr lang="en-US" dirty="0"/>
              <a:t>, in </a:t>
            </a:r>
            <a:r>
              <a:rPr lang="en-US" dirty="0">
                <a:hlinkClick r:id="rId2"/>
              </a:rPr>
              <a:t>philosophy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ethical</a:t>
            </a:r>
            <a:r>
              <a:rPr lang="en-US" dirty="0"/>
              <a:t> theories that place special emphasis on the relationship between duty and the </a:t>
            </a:r>
            <a:r>
              <a:rPr lang="en-US" dirty="0">
                <a:hlinkClick r:id="rId4"/>
              </a:rPr>
              <a:t>morality</a:t>
            </a:r>
            <a:r>
              <a:rPr lang="en-US" dirty="0"/>
              <a:t> of </a:t>
            </a:r>
            <a:r>
              <a:rPr lang="en-US" dirty="0">
                <a:hlinkClick r:id="rId5"/>
              </a:rPr>
              <a:t>human</a:t>
            </a:r>
            <a:r>
              <a:rPr lang="en-US" dirty="0"/>
              <a:t> actions. </a:t>
            </a:r>
            <a:r>
              <a:rPr lang="en-US" dirty="0">
                <a:solidFill>
                  <a:srgbClr val="7030A0"/>
                </a:solidFill>
              </a:rPr>
              <a:t>The term </a:t>
            </a:r>
            <a:r>
              <a:rPr lang="en-US" i="1" dirty="0">
                <a:solidFill>
                  <a:srgbClr val="7030A0"/>
                </a:solidFill>
              </a:rPr>
              <a:t>deontology</a:t>
            </a:r>
            <a:r>
              <a:rPr lang="en-US" dirty="0">
                <a:solidFill>
                  <a:srgbClr val="7030A0"/>
                </a:solidFill>
              </a:rPr>
              <a:t> is derived from the Greek </a:t>
            </a:r>
            <a:r>
              <a:rPr lang="en-US" i="1" dirty="0" err="1">
                <a:solidFill>
                  <a:srgbClr val="7030A0"/>
                </a:solidFill>
              </a:rPr>
              <a:t>deon</a:t>
            </a:r>
            <a:r>
              <a:rPr lang="en-US" dirty="0">
                <a:solidFill>
                  <a:srgbClr val="7030A0"/>
                </a:solidFill>
              </a:rPr>
              <a:t>, “duty,” and </a:t>
            </a:r>
            <a:r>
              <a:rPr lang="en-US" i="1" dirty="0">
                <a:solidFill>
                  <a:srgbClr val="7030A0"/>
                </a:solidFill>
              </a:rPr>
              <a:t>logos</a:t>
            </a:r>
            <a:r>
              <a:rPr lang="en-US" dirty="0">
                <a:solidFill>
                  <a:srgbClr val="7030A0"/>
                </a:solidFill>
              </a:rPr>
              <a:t>, “science.”</a:t>
            </a:r>
          </a:p>
          <a:p>
            <a:pPr marL="0" indent="0">
              <a:buNone/>
            </a:pPr>
            <a:r>
              <a:rPr lang="en-US" dirty="0"/>
              <a:t>Virtue ethics-</a:t>
            </a:r>
          </a:p>
          <a:p>
            <a:pPr algn="just"/>
            <a:r>
              <a:rPr lang="en-US" dirty="0">
                <a:effectLst/>
                <a:highlight>
                  <a:srgbClr val="FFFF00"/>
                </a:highlight>
              </a:rPr>
              <a:t>Virtue ethics </a:t>
            </a:r>
            <a:r>
              <a:rPr lang="en-US" b="1" dirty="0">
                <a:effectLst/>
                <a:highlight>
                  <a:srgbClr val="FFFF00"/>
                </a:highlight>
              </a:rPr>
              <a:t>mainly deals with the honesty and morality of a person</a:t>
            </a:r>
            <a:r>
              <a:rPr lang="en-US" dirty="0">
                <a:effectLst/>
                <a:highlight>
                  <a:srgbClr val="FFFF00"/>
                </a:highlight>
              </a:rPr>
              <a:t>. </a:t>
            </a:r>
            <a:r>
              <a:rPr lang="en-US" dirty="0">
                <a:effectLst/>
              </a:rPr>
              <a:t>It states that practicing good habits such as honesty, and generosity makes a moral and virtuous person. It guides a person without specific rules for resolving the ethical complexity.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 </a:t>
            </a: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What are the 8 virtues of ethics?</a:t>
            </a:r>
          </a:p>
          <a:p>
            <a:r>
              <a:rPr lang="en-US" dirty="0">
                <a:effectLst/>
              </a:rPr>
              <a:t>The Eight Virtues are </a:t>
            </a:r>
            <a:r>
              <a:rPr lang="en-US" b="1" dirty="0">
                <a:effectLst/>
              </a:rPr>
              <a:t>loyalty</a:t>
            </a:r>
            <a:r>
              <a:rPr lang="en-US" altLang="ja-JP" b="1" dirty="0">
                <a:effectLst/>
              </a:rPr>
              <a:t>, </a:t>
            </a:r>
            <a:r>
              <a:rPr lang="en-US" b="1" dirty="0">
                <a:effectLst/>
              </a:rPr>
              <a:t>filial piety (</a:t>
            </a:r>
            <a:r>
              <a:rPr lang="bn-IN" dirty="0"/>
              <a:t>মাতাপিতার সেবা</a:t>
            </a:r>
            <a:r>
              <a:rPr lang="en-US" dirty="0"/>
              <a:t>- the important virtue and primary duty of respect, obedience, and care for one's parents and elderly family members.</a:t>
            </a:r>
            <a:r>
              <a:rPr lang="en-US" b="1" dirty="0">
                <a:effectLst/>
              </a:rPr>
              <a:t>)</a:t>
            </a:r>
            <a:r>
              <a:rPr lang="en-US" altLang="ja-JP" b="1" dirty="0">
                <a:effectLst/>
              </a:rPr>
              <a:t>, </a:t>
            </a:r>
            <a:r>
              <a:rPr lang="en-US" b="1" dirty="0">
                <a:effectLst/>
              </a:rPr>
              <a:t>benevolence (kindness), love</a:t>
            </a:r>
            <a:r>
              <a:rPr lang="en-US" altLang="ja-JP" b="1" dirty="0">
                <a:effectLst/>
              </a:rPr>
              <a:t>, </a:t>
            </a:r>
            <a:r>
              <a:rPr lang="en-US" b="1" dirty="0">
                <a:effectLst/>
              </a:rPr>
              <a:t>honesty,</a:t>
            </a:r>
            <a:r>
              <a:rPr lang="en-US" altLang="ja-JP" b="1" dirty="0">
                <a:effectLst/>
              </a:rPr>
              <a:t> </a:t>
            </a:r>
            <a:r>
              <a:rPr lang="en-US" b="1" dirty="0">
                <a:effectLst/>
              </a:rPr>
              <a:t>justice</a:t>
            </a:r>
            <a:r>
              <a:rPr lang="en-US" altLang="ja-JP" b="1" dirty="0">
                <a:effectLst/>
              </a:rPr>
              <a:t>, </a:t>
            </a:r>
            <a:r>
              <a:rPr lang="en-US" b="1" dirty="0">
                <a:effectLst/>
              </a:rPr>
              <a:t>harmony</a:t>
            </a:r>
            <a:r>
              <a:rPr lang="en-US" altLang="ja-JP" b="1" dirty="0">
                <a:effectLst/>
              </a:rPr>
              <a:t>, </a:t>
            </a:r>
            <a:r>
              <a:rPr lang="en-US" b="1" dirty="0">
                <a:effectLst/>
              </a:rPr>
              <a:t>and peace</a:t>
            </a:r>
            <a:r>
              <a:rPr lang="en-US" altLang="ja-JP" dirty="0">
                <a:effectLst/>
              </a:rPr>
              <a:t>.</a:t>
            </a:r>
          </a:p>
          <a:p>
            <a:endParaRPr lang="ja-JP" alt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90D4618-3F53-682D-85D9-C0B0D9C17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280" y="2695099"/>
            <a:ext cx="95571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Vrinda" panose="020B0502040204020203" pitchFamily="34" charset="0"/>
              </a:rPr>
              <a:t>পুণ্য নীতিশাস্ত্র</a:t>
            </a:r>
            <a:r>
              <a:rPr kumimoji="0" lang="bn-I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Vrinda" panose="020B0502040204020203" pitchFamily="34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Vrinda" panose="020B0502040204020203" pitchFamily="34" charset="0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1D4C3-EAB7-F0C2-E8DF-006622C3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BA30-7E50-4020-BEDD-B7B3909618AE}" type="datetime1">
              <a:rPr lang="en-US" smtClean="0"/>
              <a:t>05-Aug-25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97D18-3F58-45AF-DB8A-6B442641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EDB1-538B-49BA-BD8F-BD385014CE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86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F76F0-AFDB-7D66-960E-3B481172F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sz="3200" dirty="0">
                <a:solidFill>
                  <a:srgbClr val="7030A0"/>
                </a:solidFill>
                <a:highlight>
                  <a:srgbClr val="FFFF00"/>
                </a:highlight>
              </a:rPr>
              <a:t>Cross-cultural differences and similarities:</a:t>
            </a:r>
          </a:p>
          <a:p>
            <a:pPr algn="just"/>
            <a:r>
              <a:rPr lang="en-US" dirty="0"/>
              <a:t>What are cultural differences and similarities?</a:t>
            </a:r>
          </a:p>
          <a:p>
            <a:pPr algn="just"/>
            <a:r>
              <a:rPr lang="en-US" dirty="0"/>
              <a:t>Cultural differences are </a:t>
            </a:r>
            <a:r>
              <a:rPr lang="en-US" b="1" dirty="0"/>
              <a:t>the various ways of life of people that are considered unique to different people, ethnicity, race, or national origin</a:t>
            </a:r>
            <a:r>
              <a:rPr lang="en-US" dirty="0"/>
              <a:t>. These differences are beliefs, behaviors, languages, practices, and expressions., etc.</a:t>
            </a:r>
          </a:p>
          <a:p>
            <a:pPr algn="just"/>
            <a:r>
              <a:rPr lang="en-US" dirty="0">
                <a:solidFill>
                  <a:srgbClr val="7030A0"/>
                </a:solidFill>
              </a:rPr>
              <a:t>What are the similarities and differences between cross-cultural and intercultural?</a:t>
            </a:r>
          </a:p>
          <a:p>
            <a:pPr algn="just"/>
            <a:r>
              <a:rPr lang="en-US" dirty="0"/>
              <a:t>In cross-cultural societies, one culture is often considered “the norm” and all other cultures are compared or contrasted to the dominant culture. Intercultural describes communities in which there is a deep understanding and respect for all cultures.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Cross culture is a concept that recognizes the differences among business people of different nations, backgrounds, and ethnicities, and the importance of bridging them.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With globalization, cross-cultural education has become critically important to business success in opening up and maintaining new markets.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Business people working abroad need to learn subtle differences in style and substance in order to be effective.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Employees can obtain cross-culture training from their business and educational organizations.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9F396-9C28-51F3-BCD3-320FAA30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C70D-E59E-4234-AC4D-68963A315E5F}" type="datetime1">
              <a:rPr lang="en-US" smtClean="0"/>
              <a:t>05-Aug-25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91E82-8799-8E20-E56C-248EC4A5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EDB1-538B-49BA-BD8F-BD385014CE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96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C261-B513-3604-658A-E1256EE34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kern="0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Different Psychological Issues in Meta-ethics:</a:t>
            </a:r>
            <a:endParaRPr lang="en-US" sz="3200" dirty="0">
              <a:solidFill>
                <a:srgbClr val="7030A0"/>
              </a:solidFill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FDEDA-E189-2674-C8EB-2EE058ECA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romanLcPeriod"/>
            </a:pPr>
            <a:r>
              <a:rPr lang="en-US" sz="2000" b="1" dirty="0"/>
              <a:t>Egoism and Altruism: </a:t>
            </a:r>
            <a:r>
              <a:rPr lang="en-US" sz="2000" dirty="0"/>
              <a:t>Egoism holds that all human actions are motivated by self-interest or pleasure (psychological hedonism). In contrast, altruism claims that some actions stem from genuine concern for others, showing natural benevolence.</a:t>
            </a:r>
          </a:p>
          <a:p>
            <a:pPr marL="514350" indent="-514350">
              <a:buAutoNum type="romanLcPeriod"/>
            </a:pPr>
            <a:endParaRPr lang="en-US" sz="2000" dirty="0"/>
          </a:p>
          <a:p>
            <a:pPr marL="514350" indent="-514350">
              <a:buAutoNum type="romanLcPeriod"/>
            </a:pPr>
            <a:r>
              <a:rPr lang="en-US" sz="2000" b="1" dirty="0"/>
              <a:t>Emotion and Reason: </a:t>
            </a:r>
            <a:r>
              <a:rPr lang="en-US" sz="2000" dirty="0"/>
              <a:t>David Hume argued that moral judgments stem from emotions, not reason. According to emotivism, moral statements express personal feelings and try to influence others' actions, not state facts.</a:t>
            </a:r>
          </a:p>
          <a:p>
            <a:pPr marL="514350" indent="-514350">
              <a:buAutoNum type="romanLcPeriod"/>
            </a:pPr>
            <a:endParaRPr lang="en-US" sz="2000" dirty="0"/>
          </a:p>
          <a:p>
            <a:pPr marL="514350" indent="-514350">
              <a:buAutoNum type="romanLcPeriod"/>
            </a:pPr>
            <a:r>
              <a:rPr lang="en-US" sz="2000" b="1" dirty="0"/>
              <a:t>Male and Female Morality: </a:t>
            </a:r>
            <a:r>
              <a:rPr lang="en-US" sz="2000" dirty="0"/>
              <a:t>Feminist thinkers argue that traditional morality is male-centered, focusing on rules and duties. In contrast, female morality emphasizes care and empathy, shaped by nurturing roles and emotional engagement.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https://abhipedia.abhimanu.com/Article/IAS/Mzc4MgEEQQVVEEQQVV/Psychological-Issues-in-Metaethics-Ethics--Integrity-and-Aptitude-IAS</a:t>
            </a:r>
            <a:r>
              <a:rPr lang="en-US" sz="14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D5F15-BBA8-8278-CF9C-D5DA5C3E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C70D-E59E-4234-AC4D-68963A315E5F}" type="datetime1">
              <a:rPr lang="en-US" smtClean="0"/>
              <a:t>05-Aug-25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41076-1C08-BC7A-8E56-2DC2096B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EDB1-538B-49BA-BD8F-BD385014CE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1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F0C7E-D816-847C-04A7-EC34EE0F0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249" y="467360"/>
            <a:ext cx="10515600" cy="57096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b="1" dirty="0">
              <a:highlight>
                <a:srgbClr val="FFFF00"/>
              </a:highlight>
            </a:endParaRPr>
          </a:p>
          <a:p>
            <a:pPr marL="0" indent="0" algn="just">
              <a:buNone/>
            </a:pPr>
            <a:endParaRPr lang="en-US" b="1" dirty="0">
              <a:highlight>
                <a:srgbClr val="FFFF00"/>
              </a:highlight>
            </a:endParaRPr>
          </a:p>
          <a:p>
            <a:pPr marL="0" indent="0" algn="just">
              <a:buNone/>
            </a:pPr>
            <a:r>
              <a:rPr lang="en-US" b="1" dirty="0">
                <a:highlight>
                  <a:srgbClr val="FFFF00"/>
                </a:highlight>
              </a:rPr>
              <a:t>What is the difference between Egoism and Altruism?</a:t>
            </a:r>
          </a:p>
          <a:p>
            <a:pPr marL="0" indent="0" algn="just">
              <a:buNone/>
            </a:pPr>
            <a:r>
              <a:rPr lang="en-US" dirty="0"/>
              <a:t>• Egoism can be defined as extreme self-centeredness whereas altruism can be defined as selflessness.</a:t>
            </a:r>
          </a:p>
          <a:p>
            <a:pPr marL="0" indent="0" algn="just">
              <a:buNone/>
            </a:pPr>
            <a:r>
              <a:rPr lang="en-US" dirty="0"/>
              <a:t>• These two can be considered as two extremes of human quality.</a:t>
            </a:r>
          </a:p>
          <a:p>
            <a:pPr marL="0" indent="0" algn="just">
              <a:buNone/>
            </a:pPr>
            <a:r>
              <a:rPr lang="en-US" dirty="0"/>
              <a:t>• An egoistic person only cares for himself, but an altruistic person cares for others ignoring his own self.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63655-3661-4428-5163-7BDF1B82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C70D-E59E-4234-AC4D-68963A315E5F}" type="datetime1">
              <a:rPr lang="en-US" smtClean="0"/>
              <a:t>05-Aug-25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CD642-978E-7B80-275C-38ABAB8B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EDB1-538B-49BA-BD8F-BD385014CE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1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C687-983B-57E1-9908-53E4F3F2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What are the 7 codes of ethics?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A919-B712-3AD8-3554-F6B9F1D02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ffectLst/>
              </a:rPr>
              <a:t>#7 Ethical Principles</a:t>
            </a:r>
            <a:r>
              <a:rPr lang="en-US" b="1" dirty="0"/>
              <a:t>:</a:t>
            </a: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Honesty and Integrity.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Fairness of commercial practices.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Data confidentiality.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Professional behavior.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Professional skills and added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Social respect.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Environmental care.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1CAF3-7845-77B4-E2D0-00C6B18C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9BB4-8694-4D7C-B53F-75DA7E30CE7A}" type="datetime1">
              <a:rPr lang="en-US" smtClean="0"/>
              <a:t>05-Aug-25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99CE5-56FF-ABA6-8AF0-ECFEF84C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EDB1-538B-49BA-BD8F-BD385014CE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4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DDA0FB-5F3B-521F-4DFE-8BF940BD5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880" y="1002665"/>
            <a:ext cx="8176080" cy="435133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AF8E57-36EF-CA46-A0B7-63A64CC1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FBE6-6588-47CB-8C21-3E6007302691}" type="datetime1">
              <a:rPr lang="en-US" smtClean="0"/>
              <a:t>05-Aug-25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D153F4-483D-5CF0-57B7-DA729215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EDB1-538B-49BA-BD8F-BD385014CE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5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71985D-A2AF-7114-F2B5-FC02826E2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047750"/>
            <a:ext cx="9525000" cy="47625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BBAE7-CFD2-189E-4E3A-A4225190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E42B-946B-4F99-AC62-71A8F7EC6211}" type="datetime1">
              <a:rPr lang="en-US" smtClean="0"/>
              <a:t>05-Aug-25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B8425D-F268-FFFA-C2E7-5D71D7BB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EDB1-538B-49BA-BD8F-BD385014CE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7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658A-112D-85E2-BB35-6E174C187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7680"/>
            <a:ext cx="10515600" cy="31492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highlight>
                  <a:srgbClr val="FFFF00"/>
                </a:highlight>
              </a:rPr>
              <a:t>What is the meaning of metaethics?</a:t>
            </a:r>
          </a:p>
          <a:p>
            <a:pPr algn="just"/>
            <a:r>
              <a:rPr lang="en-US" sz="2200" dirty="0">
                <a:effectLst/>
                <a:highlight>
                  <a:srgbClr val="FFFF00"/>
                </a:highlight>
              </a:rPr>
              <a:t>Metaethics is </a:t>
            </a:r>
            <a:r>
              <a:rPr lang="en-US" sz="2200" b="1" dirty="0">
                <a:effectLst/>
                <a:highlight>
                  <a:srgbClr val="FFFF00"/>
                </a:highlight>
              </a:rPr>
              <a:t>a branch of analytic philosophy that explores the status, foundations, and scope of moral values, properties, and words</a:t>
            </a:r>
            <a:r>
              <a:rPr lang="en-US" sz="2200" dirty="0">
                <a:effectLst/>
                <a:highlight>
                  <a:srgbClr val="FFFF00"/>
                </a:highlight>
              </a:rPr>
              <a:t>. </a:t>
            </a:r>
            <a:r>
              <a:rPr lang="en-US" sz="2200" dirty="0">
                <a:effectLst/>
              </a:rPr>
              <a:t>Whereas the fields of applied ethics and normative theory focus on what is moral, </a:t>
            </a:r>
            <a:r>
              <a:rPr lang="en-US" sz="2200" dirty="0">
                <a:effectLst/>
                <a:highlight>
                  <a:srgbClr val="FFFF00"/>
                </a:highlight>
              </a:rPr>
              <a:t>metaethics focuses on what morality itself is.</a:t>
            </a:r>
          </a:p>
          <a:p>
            <a:pPr algn="just"/>
            <a:r>
              <a:rPr lang="en-US" sz="2200" dirty="0">
                <a:hlinkClick r:id="rId2"/>
              </a:rPr>
              <a:t>Metaethics</a:t>
            </a:r>
            <a:r>
              <a:rPr lang="en-US" sz="2200" dirty="0"/>
              <a:t> is the study of moral thought and moral language. Rather than addressing questions about what practices are right and wrong, and what our obligations to other people or future generations are – questions of so-called ‘normative’ ethics – metaethics asks what morality actually is. The </a:t>
            </a:r>
            <a:r>
              <a:rPr lang="en-US" sz="2200" dirty="0" err="1"/>
              <a:t>metaethicist</a:t>
            </a:r>
            <a:r>
              <a:rPr lang="en-US" sz="2200" dirty="0"/>
              <a:t> is interested in whether there can be </a:t>
            </a:r>
            <a:r>
              <a:rPr lang="en-US" sz="2200" i="1" dirty="0"/>
              <a:t>knowledge</a:t>
            </a:r>
            <a:r>
              <a:rPr lang="en-US" sz="2200" dirty="0"/>
              <a:t> of moral truths, or only moral feelings and attitudes, and asks how we understand moral discourse as compared with other forms of speech and writing</a:t>
            </a:r>
            <a:r>
              <a:rPr lang="en-US" dirty="0"/>
              <a:t>.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2470FC-893F-D1BA-C121-B64B46BDA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3917"/>
            <a:ext cx="10419080" cy="13137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A08F25-4959-C227-12A8-4C5B725F2324}"/>
              </a:ext>
            </a:extLst>
          </p:cNvPr>
          <p:cNvSpPr txBox="1"/>
          <p:nvPr/>
        </p:nvSpPr>
        <p:spPr>
          <a:xfrm>
            <a:off x="838200" y="1557999"/>
            <a:ext cx="102768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Ethics can be categorized as</a:t>
            </a:r>
            <a:r>
              <a:rPr lang="en-US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Metaethics: This looks at the origins of ethics and tries to understand what makes an action ethical or not.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Normative Ethics: This is concerned with setting out guidelines for behaving.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Descriptive Ethics: This applies to the study of what people believe is right.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3DFF9-73E5-ABA3-D48B-79150184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83C7-279E-443F-9675-985CACAACFEB}" type="datetime1">
              <a:rPr lang="en-US" smtClean="0"/>
              <a:t>05-Aug-25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84952-328E-4B9C-EB03-30B7E4BC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EDB1-538B-49BA-BD8F-BD385014CE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0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BA6B2D-11D8-3245-BABB-45BD7C8D8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711" y="599440"/>
            <a:ext cx="9469120" cy="604519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AA8E8-9028-FC47-8D20-788D7FB0E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B2E0-2338-4BBC-AEFC-B70CECD24A09}" type="datetime1">
              <a:rPr lang="en-US" smtClean="0"/>
              <a:t>05-Aug-25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85D2A6-241D-2849-D28D-FFD90704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EDB1-538B-49BA-BD8F-BD385014CE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7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5412-EEDD-46B0-CDC9-838961C8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Cognitivism</a:t>
            </a:r>
            <a:br>
              <a:rPr kumimoji="0" lang="en-US" altLang="en-US" sz="8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31D07-791E-3902-9A1D-4619E66CE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Cognitive-</a:t>
            </a:r>
            <a:r>
              <a:rPr kumimoji="0" lang="bn-I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Vrinda" panose="020B0502040204020203" pitchFamily="34" charset="0"/>
              </a:rPr>
              <a:t>জ্ঞান ভিত্তিক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cs typeface="Vrinda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What is the meaning of cognitivism?</a:t>
            </a:r>
          </a:p>
          <a:p>
            <a:pPr marL="0" indent="0" algn="just">
              <a:buNone/>
            </a:pPr>
            <a:r>
              <a:rPr lang="en-US" dirty="0">
                <a:highlight>
                  <a:srgbClr val="FFFF00"/>
                </a:highlight>
              </a:rPr>
              <a:t>Cognitivism is a learning theory that focuses on how information is received, organized, stored, and retrieved by the mind</a:t>
            </a:r>
            <a:r>
              <a:rPr lang="en-US" dirty="0"/>
              <a:t>. It uses the mind as an information processor, like a computer. Therefore, cognitivism looks beyond observable behavior, viewing learning as an internal mental process.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What is the theory of cognitivism?</a:t>
            </a:r>
          </a:p>
          <a:p>
            <a:r>
              <a:rPr lang="en-US" dirty="0">
                <a:effectLst/>
              </a:rPr>
              <a:t>Psychologist </a:t>
            </a:r>
            <a:r>
              <a:rPr lang="en-US" b="1" dirty="0">
                <a:effectLst/>
              </a:rPr>
              <a:t>Jean Piaget</a:t>
            </a:r>
            <a:r>
              <a:rPr lang="en-US" dirty="0">
                <a:effectLst/>
              </a:rPr>
              <a:t> developed the first cognitive psychology theories in the 1930s from his work with infants and young children.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AA845-595C-B8C2-D407-C52E269BE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4C1-1102-4BE5-8812-08C419BEFFA8}" type="datetime1">
              <a:rPr lang="en-US" smtClean="0"/>
              <a:t>05-Aug-25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B5CA0-E3A2-CA05-BF9F-3214F266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EDB1-538B-49BA-BD8F-BD385014CE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0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CBE663-6363-45E3-0D61-237116B33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280" y="731520"/>
            <a:ext cx="8717280" cy="5445443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8396A4-65C5-778A-6A22-06A8A450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2CF7-9B49-4B97-8155-83F85A5CA04C}" type="datetime1">
              <a:rPr lang="en-US" smtClean="0"/>
              <a:t>05-Aug-25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2E22BF-E3A9-D153-A067-063B3A08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EDB1-538B-49BA-BD8F-BD385014CE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1378</Words>
  <Application>Microsoft Office PowerPoint</Application>
  <PresentationFormat>Widescreen</PresentationFormat>
  <Paragraphs>134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MS Mincho</vt:lpstr>
      <vt:lpstr>MS PGothic</vt:lpstr>
      <vt:lpstr>Arial</vt:lpstr>
      <vt:lpstr>Arial Unicode MS</vt:lpstr>
      <vt:lpstr>Calibri</vt:lpstr>
      <vt:lpstr>Calibri Light</vt:lpstr>
      <vt:lpstr>Times New Roman</vt:lpstr>
      <vt:lpstr>Vrinda</vt:lpstr>
      <vt:lpstr>Office Theme</vt:lpstr>
      <vt:lpstr> </vt:lpstr>
      <vt:lpstr>PowerPoint Presentation</vt:lpstr>
      <vt:lpstr>What are the 7 codes of ethics? </vt:lpstr>
      <vt:lpstr>PowerPoint Presentation</vt:lpstr>
      <vt:lpstr>PowerPoint Presentation</vt:lpstr>
      <vt:lpstr>PowerPoint Presentation</vt:lpstr>
      <vt:lpstr>PowerPoint Presentation</vt:lpstr>
      <vt:lpstr>Cognitivism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Non-cognitivism</vt:lpstr>
      <vt:lpstr>PowerPoint Presentation</vt:lpstr>
      <vt:lpstr>PowerPoint Presentation</vt:lpstr>
      <vt:lpstr>Normative ethics</vt:lpstr>
      <vt:lpstr>PowerPoint Presentation</vt:lpstr>
      <vt:lpstr>PowerPoint Presentation</vt:lpstr>
      <vt:lpstr>PowerPoint Presentation</vt:lpstr>
      <vt:lpstr>Different Psychological Issues in Meta-ethics: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Sheikh Jazib Janan</dc:creator>
  <cp:lastModifiedBy>Hussain Anjum Ratul</cp:lastModifiedBy>
  <cp:revision>105</cp:revision>
  <dcterms:created xsi:type="dcterms:W3CDTF">2023-09-10T01:47:39Z</dcterms:created>
  <dcterms:modified xsi:type="dcterms:W3CDTF">2025-08-05T11:41:37Z</dcterms:modified>
</cp:coreProperties>
</file>