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60" r:id="rId6"/>
    <p:sldId id="259" r:id="rId7"/>
    <p:sldId id="261" r:id="rId8"/>
    <p:sldId id="262" r:id="rId9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0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380"/>
    <p:restoredTop sz="94660"/>
  </p:normalViewPr>
  <p:slideViewPr>
    <p:cSldViewPr>
      <p:cViewPr>
        <p:scale>
          <a:sx n="76" d="100"/>
          <a:sy n="76" d="100"/>
        </p:scale>
        <p:origin x="-1206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14/03/1442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14/03/1442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14/03/1442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ar-SA" smtClean="0"/>
              <a:t>انقر لتحرير نمط العنوان الثانوي الرئيسي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>
                <a:solidFill>
                  <a:srgbClr val="DBF5F9">
                    <a:shade val="90000"/>
                  </a:srgbClr>
                </a:solidFill>
              </a:rPr>
              <a:pPr/>
              <a:t>14/03/1442</a:t>
            </a:fld>
            <a:endParaRPr lang="ar-SA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ar-SA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8731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>
                <a:solidFill>
                  <a:srgbClr val="04617B">
                    <a:shade val="90000"/>
                  </a:srgbClr>
                </a:solidFill>
              </a:rPr>
              <a:pPr/>
              <a:t>14/03/1442</a:t>
            </a:fld>
            <a:endParaRPr lang="ar-SA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ar-SA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23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>
                <a:solidFill>
                  <a:srgbClr val="DBF5F9">
                    <a:shade val="90000"/>
                  </a:srgbClr>
                </a:solidFill>
              </a:rPr>
              <a:pPr/>
              <a:t>14/03/1442</a:t>
            </a:fld>
            <a:endParaRPr lang="ar-SA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ar-SA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033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>
                <a:solidFill>
                  <a:srgbClr val="04617B">
                    <a:shade val="90000"/>
                  </a:srgbClr>
                </a:solidFill>
              </a:rPr>
              <a:pPr/>
              <a:t>14/03/1442</a:t>
            </a:fld>
            <a:endParaRPr lang="ar-SA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ar-SA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888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>
                <a:solidFill>
                  <a:srgbClr val="04617B">
                    <a:shade val="90000"/>
                  </a:srgbClr>
                </a:solidFill>
              </a:rPr>
              <a:pPr/>
              <a:t>14/03/1442</a:t>
            </a:fld>
            <a:endParaRPr lang="ar-SA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ar-SA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9902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>
                <a:solidFill>
                  <a:srgbClr val="04617B">
                    <a:shade val="90000"/>
                  </a:srgbClr>
                </a:solidFill>
              </a:rPr>
              <a:pPr/>
              <a:t>14/03/1442</a:t>
            </a:fld>
            <a:endParaRPr lang="ar-SA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ar-SA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701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>
                <a:solidFill>
                  <a:srgbClr val="04617B">
                    <a:shade val="90000"/>
                  </a:srgbClr>
                </a:solidFill>
              </a:rPr>
              <a:pPr/>
              <a:t>14/03/1442</a:t>
            </a:fld>
            <a:endParaRPr lang="ar-SA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ar-SA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7052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>
                <a:solidFill>
                  <a:srgbClr val="04617B">
                    <a:shade val="90000"/>
                  </a:srgbClr>
                </a:solidFill>
              </a:rPr>
              <a:pPr/>
              <a:t>14/03/1442</a:t>
            </a:fld>
            <a:endParaRPr lang="ar-SA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ar-SA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897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14/03/1442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>
                <a:solidFill>
                  <a:srgbClr val="04617B">
                    <a:shade val="90000"/>
                  </a:srgbClr>
                </a:solidFill>
              </a:rPr>
              <a:pPr/>
              <a:t>14/03/1442</a:t>
            </a:fld>
            <a:endParaRPr lang="ar-SA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B34F065-1154-456A-91E3-76DE8E75E17B}" type="slidenum">
              <a:rPr lang="ar-SA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ar-SA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ar-SA" smtClean="0"/>
              <a:t>انقر فوق الأيقونة لإضافة صورة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l" rtl="0"/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l" rtl="0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0109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>
                <a:solidFill>
                  <a:srgbClr val="04617B">
                    <a:shade val="90000"/>
                  </a:srgbClr>
                </a:solidFill>
              </a:rPr>
              <a:pPr/>
              <a:t>14/03/1442</a:t>
            </a:fld>
            <a:endParaRPr lang="ar-SA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ar-SA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2404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>
                <a:solidFill>
                  <a:srgbClr val="04617B">
                    <a:shade val="90000"/>
                  </a:srgbClr>
                </a:solidFill>
              </a:rPr>
              <a:pPr/>
              <a:t>14/03/1442</a:t>
            </a:fld>
            <a:endParaRPr lang="ar-SA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ar-SA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747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14/03/1442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14/03/1442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14/03/1442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14/03/1442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14/03/1442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14/03/1442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14/03/1442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ABB09-4A1D-463E-8065-109CC2B7EFAA}" type="datetimeFigureOut">
              <a:rPr lang="ar-SA" smtClean="0"/>
              <a:t>14/03/1442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l" rtl="0"/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l" rtl="0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  <a:p>
            <a:pPr lvl="1" eaLnBrk="1" latinLnBrk="0" hangingPunct="1"/>
            <a:r>
              <a:rPr kumimoji="0" lang="ar-SA" smtClean="0"/>
              <a:t>المستوى الثاني</a:t>
            </a:r>
          </a:p>
          <a:p>
            <a:pPr lvl="2" eaLnBrk="1" latinLnBrk="0" hangingPunct="1"/>
            <a:r>
              <a:rPr kumimoji="0" lang="ar-SA" smtClean="0"/>
              <a:t>المستوى الثالث</a:t>
            </a:r>
          </a:p>
          <a:p>
            <a:pPr lvl="3" eaLnBrk="1" latinLnBrk="0" hangingPunct="1"/>
            <a:r>
              <a:rPr kumimoji="0" lang="ar-SA" smtClean="0"/>
              <a:t>المستوى الرابع</a:t>
            </a:r>
          </a:p>
          <a:p>
            <a:pPr lvl="4" eaLnBrk="1" latinLnBrk="0" hangingPunct="1"/>
            <a:r>
              <a:rPr kumimoji="0" lang="ar-SA" smtClean="0"/>
              <a:t>المستوى الخامس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B8ABB09-4A1D-463E-8065-109CC2B7EFAA}" type="datetimeFigureOut">
              <a:rPr lang="ar-SA" smtClean="0">
                <a:solidFill>
                  <a:srgbClr val="04617B">
                    <a:shade val="90000"/>
                  </a:srgbClr>
                </a:solidFill>
              </a:rPr>
              <a:pPr/>
              <a:t>14/03/1442</a:t>
            </a:fld>
            <a:endParaRPr lang="ar-SA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ar-SA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B34F065-1154-456A-91E3-76DE8E75E17B}" type="slidenum">
              <a:rPr lang="ar-SA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ar-SA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11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0" y="22860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9pPr>
          </a:lstStyle>
          <a:p>
            <a:pPr algn="ctr" rtl="1" fontAlgn="auto">
              <a:spcAft>
                <a:spcPts val="0"/>
              </a:spcAft>
              <a:defRPr/>
            </a:pPr>
            <a:r>
              <a:rPr lang="ar-SA" sz="7200" dirty="0" smtClean="0">
                <a:solidFill>
                  <a:srgbClr val="DBF5F9"/>
                </a:solidFill>
              </a:rPr>
              <a:t> تراكيب البيانات</a:t>
            </a:r>
            <a:endParaRPr lang="en-US" sz="7200" dirty="0">
              <a:solidFill>
                <a:srgbClr val="DBF5F9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533400" y="3228975"/>
            <a:ext cx="785495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marL="0" indent="0" algn="l" rtl="0" fontAlgn="base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defRPr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ts val="400"/>
              </a:spcBef>
              <a:spcAft>
                <a:spcPct val="0"/>
              </a:spcAft>
              <a:buClr>
                <a:srgbClr val="1B587C"/>
              </a:buClr>
              <a:buSzPct val="7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ts val="400"/>
              </a:spcBef>
              <a:spcAft>
                <a:spcPct val="0"/>
              </a:spcAft>
              <a:buClr>
                <a:srgbClr val="4E8542"/>
              </a:buClr>
              <a:buSzPct val="6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>
              <a:buClr>
                <a:srgbClr val="009DD9"/>
              </a:buClr>
              <a:defRPr/>
            </a:pPr>
            <a:r>
              <a:rPr lang="ar-SA" altLang="en-US" sz="18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Majalla UI"/>
              </a:rPr>
              <a:t>مدرس المساق/أ. م. رائد خضير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286000" y="5221288"/>
            <a:ext cx="4572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ar-SA" altLang="en-US" sz="1800" dirty="0">
                <a:solidFill>
                  <a:prstClr val="white"/>
                </a:solidFill>
                <a:latin typeface="Tw Cen MT" pitchFamily="34" charset="0"/>
              </a:rPr>
              <a:t>المادة العلمية إعداد</a:t>
            </a:r>
            <a:endParaRPr lang="en-US" altLang="en-US" sz="1800" dirty="0">
              <a:solidFill>
                <a:prstClr val="white"/>
              </a:solidFill>
              <a:latin typeface="Tw Cen MT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ar-SA" altLang="en-US" sz="1800" dirty="0">
                <a:solidFill>
                  <a:prstClr val="white"/>
                </a:solidFill>
                <a:latin typeface="Tw Cen MT" pitchFamily="34" charset="0"/>
              </a:rPr>
              <a:t>أ. </a:t>
            </a:r>
            <a:r>
              <a:rPr lang="ar-SA" altLang="en-US" sz="1800" dirty="0" smtClean="0">
                <a:solidFill>
                  <a:prstClr val="white"/>
                </a:solidFill>
                <a:latin typeface="Tw Cen MT" pitchFamily="34" charset="0"/>
              </a:rPr>
              <a:t>م. رائد خضير</a:t>
            </a:r>
            <a:endParaRPr lang="ar-SA" altLang="en-US" sz="1800" dirty="0">
              <a:solidFill>
                <a:prstClr val="white"/>
              </a:solidFill>
              <a:latin typeface="Tw Cen MT" pitchFamily="34" charset="0"/>
            </a:endParaRPr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 flipH="1">
            <a:off x="304800" y="6259513"/>
            <a:ext cx="1600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ar-SA" altLang="en-US" sz="1800" dirty="0" smtClean="0">
                <a:solidFill>
                  <a:prstClr val="white"/>
                </a:solidFill>
                <a:latin typeface="Tw Cen MT" pitchFamily="34" charset="0"/>
              </a:rPr>
              <a:t>2020 - 2021</a:t>
            </a:r>
            <a:endParaRPr lang="en-US" altLang="en-US" sz="1800" dirty="0">
              <a:solidFill>
                <a:prstClr val="white"/>
              </a:solidFill>
              <a:latin typeface="Tw Cen MT" pitchFamily="34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86000" y="4230688"/>
            <a:ext cx="457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ar-SA" altLang="en-US" sz="1800" dirty="0" smtClean="0">
                <a:solidFill>
                  <a:prstClr val="white"/>
                </a:solidFill>
                <a:latin typeface="Tw Cen MT" pitchFamily="34" charset="0"/>
              </a:rPr>
              <a:t>القوائم </a:t>
            </a:r>
            <a:r>
              <a:rPr lang="ar-SA" altLang="en-US" sz="1800" dirty="0" smtClean="0">
                <a:solidFill>
                  <a:prstClr val="white"/>
                </a:solidFill>
                <a:latin typeface="Tw Cen MT" pitchFamily="34" charset="0"/>
              </a:rPr>
              <a:t>- </a:t>
            </a:r>
            <a:r>
              <a:rPr lang="en-US" sz="1800" b="1" dirty="0" err="1" smtClean="0"/>
              <a:t>HashMap</a:t>
            </a:r>
            <a:endParaRPr lang="en-US" sz="1800" b="1" dirty="0"/>
          </a:p>
        </p:txBody>
      </p:sp>
      <p:pic>
        <p:nvPicPr>
          <p:cNvPr id="9" name="صورة 3"/>
          <p:cNvPicPr>
            <a:picLocks noChangeAspect="1"/>
          </p:cNvPicPr>
          <p:nvPr/>
        </p:nvPicPr>
        <p:blipFill>
          <a:blip r:embed="rId2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695325"/>
            <a:ext cx="4592638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807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56016"/>
            <a:ext cx="8229600" cy="924712"/>
          </a:xfrm>
        </p:spPr>
        <p:txBody>
          <a:bodyPr/>
          <a:lstStyle/>
          <a:p>
            <a:pPr algn="r"/>
            <a:r>
              <a:rPr lang="en-US" dirty="0" err="1"/>
              <a:t>HashMap</a:t>
            </a:r>
            <a:r>
              <a:rPr lang="en-US" dirty="0"/>
              <a:t> </a:t>
            </a:r>
            <a:r>
              <a:rPr lang="ar-SA" dirty="0" smtClean="0"/>
              <a:t>مفهوم الـ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83832"/>
          </a:xfrm>
        </p:spPr>
        <p:txBody>
          <a:bodyPr/>
          <a:lstStyle/>
          <a:p>
            <a:pPr algn="r" rtl="1"/>
            <a:r>
              <a:rPr lang="en-US" dirty="0" err="1" smtClean="0"/>
              <a:t>HashMap</a:t>
            </a:r>
            <a:r>
              <a:rPr lang="ar-SA" dirty="0"/>
              <a:t> </a:t>
            </a:r>
            <a:r>
              <a:rPr lang="ar-SA" dirty="0" smtClean="0"/>
              <a:t>مبنية على كلاس القوائم وهي تستخدم لتخزين زوج من المعلومات المفتاح والقيمة (</a:t>
            </a:r>
            <a:r>
              <a:rPr lang="en-US" dirty="0" smtClean="0"/>
              <a:t>Key, Value</a:t>
            </a:r>
            <a:r>
              <a:rPr lang="ar-SA" dirty="0" smtClean="0"/>
              <a:t>).</a:t>
            </a:r>
            <a:r>
              <a:rPr lang="en-US" dirty="0" smtClean="0"/>
              <a:t>  </a:t>
            </a:r>
            <a:endParaRPr lang="ar-SA" dirty="0" smtClean="0"/>
          </a:p>
          <a:p>
            <a:pPr algn="r" rtl="1"/>
            <a:r>
              <a:rPr lang="en-US" dirty="0" err="1" smtClean="0"/>
              <a:t>HashMap</a:t>
            </a:r>
            <a:r>
              <a:rPr lang="ar-SA" dirty="0"/>
              <a:t> </a:t>
            </a:r>
            <a:r>
              <a:rPr lang="ar-SA" dirty="0" smtClean="0"/>
              <a:t>تعرف </a:t>
            </a:r>
            <a:r>
              <a:rPr lang="ar-SA" dirty="0" err="1" smtClean="0"/>
              <a:t>تعرف</a:t>
            </a:r>
            <a:r>
              <a:rPr lang="ar-SA" dirty="0" smtClean="0"/>
              <a:t> بالشكل التالي </a:t>
            </a:r>
            <a:r>
              <a:rPr lang="en-US" dirty="0" err="1"/>
              <a:t>HashMap</a:t>
            </a:r>
            <a:r>
              <a:rPr lang="en-US" dirty="0"/>
              <a:t>&lt;Key, Value&gt; or </a:t>
            </a:r>
            <a:r>
              <a:rPr lang="en-US" dirty="0" err="1"/>
              <a:t>HashMap</a:t>
            </a:r>
            <a:r>
              <a:rPr lang="en-US" dirty="0"/>
              <a:t>&lt;K, V&gt;</a:t>
            </a:r>
          </a:p>
          <a:p>
            <a:pPr algn="r" rtl="1"/>
            <a:r>
              <a:rPr lang="ar-SA" dirty="0" smtClean="0"/>
              <a:t>خاصية الترتيب غير معتمد في قوائم </a:t>
            </a:r>
            <a:r>
              <a:rPr lang="en-US" dirty="0" err="1" smtClean="0"/>
              <a:t>HashMap</a:t>
            </a:r>
            <a:r>
              <a:rPr lang="ar-SA" dirty="0" smtClean="0"/>
              <a:t>.</a:t>
            </a:r>
          </a:p>
          <a:p>
            <a:pPr algn="r" rtl="1"/>
            <a:r>
              <a:rPr lang="en-US" dirty="0" err="1" smtClean="0"/>
              <a:t>HashMap</a:t>
            </a:r>
            <a:r>
              <a:rPr lang="ar-SA" dirty="0" smtClean="0"/>
              <a:t> تسمح </a:t>
            </a:r>
            <a:r>
              <a:rPr lang="ar-SA" dirty="0" err="1" smtClean="0"/>
              <a:t>بإدخل</a:t>
            </a:r>
            <a:r>
              <a:rPr lang="ar-SA" dirty="0" smtClean="0"/>
              <a:t> قيم فارغة </a:t>
            </a:r>
            <a:r>
              <a:rPr lang="en-US" dirty="0"/>
              <a:t>(null values and null </a:t>
            </a:r>
            <a:r>
              <a:rPr lang="en-US" dirty="0" smtClean="0"/>
              <a:t>key)</a:t>
            </a:r>
            <a:r>
              <a:rPr lang="ar-SA" dirty="0" smtClean="0"/>
              <a:t>.</a:t>
            </a:r>
          </a:p>
          <a:p>
            <a:pPr algn="r" rtl="1"/>
            <a:r>
              <a:rPr lang="ar-SA" dirty="0" smtClean="0"/>
              <a:t>القيم المدخلة على </a:t>
            </a:r>
            <a:r>
              <a:rPr lang="en-US" dirty="0" err="1"/>
              <a:t>HashMap</a:t>
            </a:r>
            <a:r>
              <a:rPr lang="ar-SA" dirty="0"/>
              <a:t> </a:t>
            </a:r>
            <a:r>
              <a:rPr lang="ar-SA" dirty="0" smtClean="0"/>
              <a:t>لا تكون بنفس ترتيب الادخال.</a:t>
            </a:r>
          </a:p>
          <a:p>
            <a:pPr algn="justLow" rtl="1"/>
            <a:r>
              <a:rPr lang="ar-SA" altLang="en-US" dirty="0"/>
              <a:t>تعتبر الـ </a:t>
            </a:r>
            <a:r>
              <a:rPr lang="en-US" dirty="0" err="1"/>
              <a:t>HashMap</a:t>
            </a:r>
            <a:r>
              <a:rPr lang="ar-SA" dirty="0"/>
              <a:t> </a:t>
            </a:r>
            <a:r>
              <a:rPr lang="ar-SA" altLang="en-US" dirty="0" smtClean="0"/>
              <a:t>من </a:t>
            </a:r>
            <a:r>
              <a:rPr lang="ar-SA" altLang="en-US" dirty="0"/>
              <a:t>تراكيب البيانات المبنيـة سلفـا في لغة الجافا, و لكي يمكننا التعامل معها نحتاج لتضمين المكتبـة </a:t>
            </a:r>
            <a:r>
              <a:rPr lang="en-US" altLang="en-US" sz="1600" b="1" dirty="0">
                <a:solidFill>
                  <a:srgbClr val="000099"/>
                </a:solidFill>
              </a:rPr>
              <a:t>Collections</a:t>
            </a:r>
            <a:endParaRPr lang="ar-SA" altLang="en-US" b="1" dirty="0">
              <a:solidFill>
                <a:srgbClr val="000099"/>
              </a:solidFill>
            </a:endParaRPr>
          </a:p>
          <a:p>
            <a:pPr algn="justLow">
              <a:buFont typeface="Wingdings" pitchFamily="2" charset="2"/>
              <a:buNone/>
            </a:pPr>
            <a:r>
              <a:rPr lang="en-US" dirty="0">
                <a:solidFill>
                  <a:srgbClr val="02046A"/>
                </a:solidFill>
              </a:rPr>
              <a:t> </a:t>
            </a:r>
            <a:r>
              <a:rPr lang="en-US" dirty="0" smtClean="0">
                <a:solidFill>
                  <a:srgbClr val="02046A"/>
                </a:solidFill>
              </a:rPr>
              <a:t>import </a:t>
            </a:r>
            <a:r>
              <a:rPr lang="en-US" dirty="0" err="1" smtClean="0">
                <a:solidFill>
                  <a:srgbClr val="02046A"/>
                </a:solidFill>
              </a:rPr>
              <a:t>java.util.HashMap</a:t>
            </a:r>
            <a:r>
              <a:rPr lang="en-US" altLang="en-US" dirty="0" smtClean="0">
                <a:solidFill>
                  <a:srgbClr val="02046A"/>
                </a:solidFill>
              </a:rPr>
              <a:t>;</a:t>
            </a:r>
            <a:endParaRPr lang="en-US" altLang="en-US" dirty="0">
              <a:solidFill>
                <a:srgbClr val="02046A"/>
              </a:solidFill>
            </a:endParaRPr>
          </a:p>
          <a:p>
            <a:pPr algn="r" rtl="1"/>
            <a:endParaRPr lang="ar-SA" dirty="0" smtClean="0"/>
          </a:p>
        </p:txBody>
      </p:sp>
    </p:spTree>
    <p:extLst>
      <p:ext uri="{BB962C8B-B14F-4D97-AF65-F5344CB8AC3E}">
        <p14:creationId xmlns:p14="http://schemas.microsoft.com/office/powerpoint/2010/main" val="122787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/>
          <a:p>
            <a:pPr algn="ctr"/>
            <a:r>
              <a:rPr lang="en-US" dirty="0" err="1"/>
              <a:t>HashMap</a:t>
            </a:r>
            <a:r>
              <a:rPr lang="en-US" dirty="0"/>
              <a:t> </a:t>
            </a:r>
            <a:r>
              <a:rPr lang="ar-SA" dirty="0" smtClean="0"/>
              <a:t>تعريف الـ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SA" altLang="en-US" dirty="0"/>
              <a:t>و يتم تعريف </a:t>
            </a:r>
            <a:r>
              <a:rPr lang="en-US" sz="2800" dirty="0" err="1" smtClean="0"/>
              <a:t>HashMap</a:t>
            </a:r>
            <a:r>
              <a:rPr lang="ar-SA" sz="2800" dirty="0" smtClean="0"/>
              <a:t> </a:t>
            </a:r>
            <a:r>
              <a:rPr lang="ar-SA" altLang="en-US" dirty="0" smtClean="0"/>
              <a:t>اسمها </a:t>
            </a:r>
            <a:r>
              <a:rPr lang="en-US" sz="2800" dirty="0" err="1"/>
              <a:t>hmap</a:t>
            </a:r>
            <a:r>
              <a:rPr lang="ar-SA" altLang="en-US" dirty="0" smtClean="0"/>
              <a:t> </a:t>
            </a:r>
            <a:r>
              <a:rPr lang="ar-SA" altLang="en-US" dirty="0"/>
              <a:t>من هذا النوع كما يلي:</a:t>
            </a:r>
          </a:p>
          <a:p>
            <a:pPr marL="0" indent="0" algn="l">
              <a:buNone/>
            </a:pPr>
            <a:r>
              <a:rPr lang="en-US" sz="2000" dirty="0" err="1"/>
              <a:t>HashMap</a:t>
            </a:r>
            <a:r>
              <a:rPr lang="en-US" sz="2000" dirty="0"/>
              <a:t>&lt;Integer, String&gt; </a:t>
            </a:r>
            <a:r>
              <a:rPr lang="en-US" sz="2000" dirty="0" err="1"/>
              <a:t>hmap</a:t>
            </a:r>
            <a:r>
              <a:rPr lang="en-US" sz="2000" dirty="0"/>
              <a:t> = new </a:t>
            </a:r>
            <a:r>
              <a:rPr lang="en-US" sz="2000" dirty="0" err="1"/>
              <a:t>HashMap</a:t>
            </a:r>
            <a:r>
              <a:rPr lang="en-US" sz="2000" dirty="0"/>
              <a:t>&lt;Integer, String</a:t>
            </a:r>
            <a:r>
              <a:rPr lang="en-US" sz="2000" dirty="0" smtClean="0"/>
              <a:t>&gt;();</a:t>
            </a:r>
            <a:endParaRPr lang="ar-SA" sz="2000" dirty="0" smtClean="0"/>
          </a:p>
          <a:p>
            <a:pPr marL="0" indent="0" algn="l">
              <a:buNone/>
            </a:pPr>
            <a:endParaRPr lang="ar-SA" sz="2000" dirty="0" smtClean="0"/>
          </a:p>
          <a:p>
            <a:pPr algn="r" rtl="1"/>
            <a:r>
              <a:rPr lang="ar-SA" altLang="en-US" dirty="0"/>
              <a:t>كما تلاحظ في تعريف الـ </a:t>
            </a:r>
            <a:r>
              <a:rPr lang="en-US" sz="2400" dirty="0" err="1"/>
              <a:t>HashMap</a:t>
            </a:r>
            <a:r>
              <a:rPr lang="ar-SA" altLang="en-US" dirty="0" smtClean="0"/>
              <a:t> </a:t>
            </a:r>
            <a:r>
              <a:rPr lang="ar-SA" altLang="en-US" dirty="0"/>
              <a:t>لم نحدد عدد العناصر, و لم نستخدم </a:t>
            </a:r>
            <a:r>
              <a:rPr lang="en-US" altLang="en-US" dirty="0"/>
              <a:t>[ ]</a:t>
            </a:r>
            <a:r>
              <a:rPr lang="ar-SA" altLang="en-US" dirty="0"/>
              <a:t> و ذلك لأنه يعتبر صنف معرف سلفا </a:t>
            </a:r>
            <a:r>
              <a:rPr lang="en-US" altLang="en-US" dirty="0"/>
              <a:t>Predefined </a:t>
            </a:r>
            <a:r>
              <a:rPr lang="en-US" altLang="en-US" dirty="0" smtClean="0"/>
              <a:t>class</a:t>
            </a:r>
            <a:r>
              <a:rPr lang="ar-SA" altLang="en-US" dirty="0" smtClean="0"/>
              <a:t>.</a:t>
            </a:r>
          </a:p>
          <a:p>
            <a:pPr algn="r" rtl="1"/>
            <a:endParaRPr lang="ar-SA" altLang="en-US" dirty="0" smtClean="0"/>
          </a:p>
          <a:p>
            <a:pPr algn="r" rtl="1"/>
            <a:r>
              <a:rPr lang="ar-SA" altLang="en-US" dirty="0"/>
              <a:t>و بالتالي فتعريف أي مصفوفة من هذا النوع يتم كأنك تشتق كائن من صنف.</a:t>
            </a:r>
          </a:p>
          <a:p>
            <a:pPr algn="r" rtl="1"/>
            <a:endParaRPr lang="ar-SA" altLang="en-US" dirty="0"/>
          </a:p>
          <a:p>
            <a:pPr marL="0" indent="0" algn="r" rtl="1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1754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/>
          <a:p>
            <a:pPr algn="ctr"/>
            <a:r>
              <a:rPr lang="en-US" dirty="0" err="1"/>
              <a:t>HashMap</a:t>
            </a:r>
            <a:r>
              <a:rPr lang="en-US" dirty="0"/>
              <a:t> </a:t>
            </a:r>
            <a:r>
              <a:rPr lang="ar-SA" dirty="0" smtClean="0"/>
              <a:t>دوال الـ</a:t>
            </a:r>
            <a:endParaRPr lang="en-US" dirty="0"/>
          </a:p>
        </p:txBody>
      </p:sp>
      <p:sp>
        <p:nvSpPr>
          <p:cNvPr id="6" name="مربع نص 5"/>
          <p:cNvSpPr txBox="1"/>
          <p:nvPr/>
        </p:nvSpPr>
        <p:spPr>
          <a:xfrm>
            <a:off x="21437" y="1385059"/>
            <a:ext cx="9036496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sz="2500" b="1" dirty="0" smtClean="0">
                <a:latin typeface="Majalla UI (النص الأساسي)"/>
              </a:rPr>
              <a:t>ا</a:t>
            </a:r>
            <a:r>
              <a:rPr lang="ar-SA" sz="2500" b="1" dirty="0" smtClean="0">
                <a:solidFill>
                  <a:srgbClr val="0070C0"/>
                </a:solidFill>
                <a:latin typeface="Majalla UI (النص الأساسي)"/>
              </a:rPr>
              <a:t>لكلاس</a:t>
            </a:r>
            <a:r>
              <a:rPr lang="ar-SA" sz="2500" dirty="0" smtClean="0">
                <a:latin typeface="Majalla UI (النص الأساسي)"/>
              </a:rPr>
              <a:t> </a:t>
            </a:r>
            <a:r>
              <a:rPr lang="en-US" sz="2500" b="1" dirty="0" err="1" smtClean="0">
                <a:solidFill>
                  <a:srgbClr val="0070C0"/>
                </a:solidFill>
                <a:latin typeface="Majalla UI (النص الأساسي)"/>
              </a:rPr>
              <a:t>HashMap</a:t>
            </a:r>
            <a:r>
              <a:rPr lang="ar-SA" sz="2500" dirty="0" smtClean="0">
                <a:solidFill>
                  <a:srgbClr val="0070C0"/>
                </a:solidFill>
                <a:latin typeface="Majalla UI (النص الأساسي)"/>
              </a:rPr>
              <a:t> </a:t>
            </a:r>
            <a:r>
              <a:rPr lang="ar-SA" sz="2500" dirty="0" smtClean="0">
                <a:latin typeface="Majalla UI (النص الأساسي)"/>
              </a:rPr>
              <a:t>يستخدم لتخزين العناصر بشكل </a:t>
            </a:r>
            <a:r>
              <a:rPr lang="en-US" sz="2500" dirty="0" smtClean="0">
                <a:latin typeface="Majalla UI (النص الأساسي)"/>
              </a:rPr>
              <a:t> </a:t>
            </a:r>
            <a:r>
              <a:rPr lang="en-US" sz="2500" dirty="0" smtClean="0">
                <a:solidFill>
                  <a:srgbClr val="C00000"/>
                </a:solidFill>
                <a:latin typeface="Majalla UI (النص الأساسي)"/>
              </a:rPr>
              <a:t>Key</a:t>
            </a:r>
            <a:r>
              <a:rPr lang="en-US" sz="2500" dirty="0" smtClean="0">
                <a:latin typeface="Majalla UI (النص الأساسي)"/>
              </a:rPr>
              <a:t> / </a:t>
            </a:r>
            <a:r>
              <a:rPr lang="en-US" sz="2500" dirty="0" smtClean="0">
                <a:solidFill>
                  <a:srgbClr val="C00000"/>
                </a:solidFill>
                <a:latin typeface="Majalla UI (النص الأساسي)"/>
              </a:rPr>
              <a:t>Value</a:t>
            </a:r>
            <a:r>
              <a:rPr lang="ar-SA" sz="2500" dirty="0" smtClean="0">
                <a:latin typeface="Majalla UI (النص الأساسي)"/>
              </a:rPr>
              <a:t> حيث يتم اعطاء مفتاح لكل قيمة يتم تخزينها بداخل الـ </a:t>
            </a:r>
            <a:r>
              <a:rPr lang="en-US" sz="2500" dirty="0" err="1" smtClean="0">
                <a:latin typeface="Majalla UI (النص الأساسي)"/>
              </a:rPr>
              <a:t>HashMap</a:t>
            </a:r>
            <a:r>
              <a:rPr lang="ar-SA" sz="2500" dirty="0" smtClean="0">
                <a:latin typeface="Majalla UI (النص الأساسي)"/>
              </a:rPr>
              <a:t>.</a:t>
            </a:r>
          </a:p>
          <a:p>
            <a:endParaRPr lang="ar-SA" sz="2500" dirty="0">
              <a:latin typeface="Majalla UI (النص الأساسي)"/>
            </a:endParaRPr>
          </a:p>
          <a:p>
            <a:r>
              <a:rPr lang="ar-SA" sz="2500" dirty="0" smtClean="0">
                <a:latin typeface="Majalla UI (النص الأساسي)"/>
              </a:rPr>
              <a:t>هنا كل قيمة يتم تخزينها في كائن الـ </a:t>
            </a:r>
            <a:r>
              <a:rPr lang="en-US" sz="2500" dirty="0" err="1" smtClean="0">
                <a:latin typeface="Majalla UI (النص الأساسي)"/>
              </a:rPr>
              <a:t>HashMap</a:t>
            </a:r>
            <a:r>
              <a:rPr lang="en-US" sz="2500" dirty="0" smtClean="0">
                <a:latin typeface="Majalla UI (النص الأساسي)"/>
              </a:rPr>
              <a:t> </a:t>
            </a:r>
            <a:r>
              <a:rPr lang="ar-SA" sz="2500" dirty="0" smtClean="0">
                <a:latin typeface="Majalla UI (النص الأساسي)"/>
              </a:rPr>
              <a:t> يجب اعطاءها </a:t>
            </a:r>
            <a:r>
              <a:rPr lang="en-US" sz="2500" dirty="0" smtClean="0">
                <a:solidFill>
                  <a:srgbClr val="C00000"/>
                </a:solidFill>
                <a:latin typeface="Majalla UI (النص الأساسي)"/>
              </a:rPr>
              <a:t>Key</a:t>
            </a:r>
            <a:r>
              <a:rPr lang="en-US" sz="2500" dirty="0" smtClean="0">
                <a:latin typeface="Majalla UI (النص الأساسي)"/>
              </a:rPr>
              <a:t> </a:t>
            </a:r>
            <a:r>
              <a:rPr lang="ar-SA" sz="2500" dirty="0" smtClean="0">
                <a:solidFill>
                  <a:srgbClr val="C00000"/>
                </a:solidFill>
                <a:latin typeface="Majalla UI (النص الأساسي)"/>
              </a:rPr>
              <a:t> </a:t>
            </a:r>
            <a:r>
              <a:rPr lang="ar-SA" sz="2500" dirty="0" smtClean="0">
                <a:latin typeface="Majalla UI (النص الأساسي)"/>
              </a:rPr>
              <a:t>غير مستخدم. لان كل </a:t>
            </a:r>
            <a:r>
              <a:rPr lang="en-US" sz="2500" dirty="0" smtClean="0">
                <a:solidFill>
                  <a:srgbClr val="C00000"/>
                </a:solidFill>
                <a:latin typeface="Majalla UI (النص الأساسي)"/>
              </a:rPr>
              <a:t>Key</a:t>
            </a:r>
            <a:r>
              <a:rPr lang="ar-SA" sz="2500" dirty="0" smtClean="0">
                <a:solidFill>
                  <a:srgbClr val="C00000"/>
                </a:solidFill>
                <a:latin typeface="Majalla UI (النص الأساسي)"/>
              </a:rPr>
              <a:t> </a:t>
            </a:r>
            <a:r>
              <a:rPr lang="ar-SA" sz="2500" dirty="0" smtClean="0">
                <a:latin typeface="Majalla UI (النص الأساسي)"/>
              </a:rPr>
              <a:t>موضوع يسمح لك بالوصول لقيمة واحدة من القيم الموجودة في كائن الـ </a:t>
            </a:r>
            <a:r>
              <a:rPr lang="en-US" sz="2500" dirty="0" err="1" smtClean="0">
                <a:latin typeface="Majalla UI (النص الأساسي)"/>
              </a:rPr>
              <a:t>HashMap</a:t>
            </a:r>
            <a:r>
              <a:rPr lang="ar-SA" sz="2500" dirty="0">
                <a:latin typeface="Majalla UI (النص الأساسي)"/>
              </a:rPr>
              <a:t> </a:t>
            </a:r>
            <a:r>
              <a:rPr lang="ar-SA" sz="2500" dirty="0" smtClean="0">
                <a:latin typeface="Majalla UI (النص الأساسي)"/>
              </a:rPr>
              <a:t>.</a:t>
            </a:r>
          </a:p>
          <a:p>
            <a:endParaRPr lang="ar-SA" sz="2500" dirty="0">
              <a:latin typeface="Majalla UI (النص الأساسي)"/>
            </a:endParaRPr>
          </a:p>
          <a:p>
            <a:r>
              <a:rPr lang="ar-SA" sz="2500" dirty="0" smtClean="0">
                <a:latin typeface="Majalla UI (النص الأساسي)"/>
              </a:rPr>
              <a:t>اذا الـ </a:t>
            </a:r>
            <a:r>
              <a:rPr lang="en-US" sz="2500" dirty="0" err="1" smtClean="0">
                <a:latin typeface="Majalla UI (النص الأساسي)"/>
              </a:rPr>
              <a:t>HashMap</a:t>
            </a:r>
            <a:r>
              <a:rPr lang="ar-SA" sz="2500" dirty="0" smtClean="0">
                <a:latin typeface="Majalla UI (النص الأساسي)"/>
              </a:rPr>
              <a:t> كانه جدول يتألف من عامودين الاول يحتوي المفتاح (</a:t>
            </a:r>
            <a:r>
              <a:rPr lang="en-US" sz="2500" dirty="0" smtClean="0">
                <a:solidFill>
                  <a:srgbClr val="C00000"/>
                </a:solidFill>
                <a:latin typeface="Majalla UI (النص الأساسي)"/>
              </a:rPr>
              <a:t>Key</a:t>
            </a:r>
            <a:r>
              <a:rPr lang="ar-SA" sz="2500" dirty="0" smtClean="0">
                <a:latin typeface="Majalla UI (النص الأساسي)"/>
              </a:rPr>
              <a:t>) والثاني يحتوي على القيم (</a:t>
            </a:r>
            <a:r>
              <a:rPr lang="en-US" sz="2500" dirty="0" smtClean="0">
                <a:solidFill>
                  <a:srgbClr val="C00000"/>
                </a:solidFill>
                <a:latin typeface="Majalla UI (النص الأساسي)"/>
              </a:rPr>
              <a:t>Values</a:t>
            </a:r>
            <a:r>
              <a:rPr lang="ar-SA" sz="2500" dirty="0" smtClean="0">
                <a:latin typeface="Majalla UI (النص الأساسي)"/>
              </a:rPr>
              <a:t>).</a:t>
            </a:r>
          </a:p>
          <a:p>
            <a:r>
              <a:rPr lang="ar-SA" sz="2500" dirty="0" smtClean="0">
                <a:latin typeface="Majalla UI (النص الأساسي)"/>
              </a:rPr>
              <a:t>خلاصة كل عنصر يضاف في الـ </a:t>
            </a:r>
            <a:r>
              <a:rPr lang="en-US" sz="2500" dirty="0" err="1" smtClean="0">
                <a:latin typeface="Majalla UI (النص الأساسي)"/>
              </a:rPr>
              <a:t>HashMap</a:t>
            </a:r>
            <a:r>
              <a:rPr lang="ar-SA" sz="2500" dirty="0" smtClean="0">
                <a:latin typeface="Majalla UI (النص الأساسي)"/>
              </a:rPr>
              <a:t> يجب ان يحتوي على كائنين. الاول يمثل المفتاح والثاني يمثل قيمته.</a:t>
            </a:r>
          </a:p>
          <a:p>
            <a:endParaRPr lang="ar-SA" sz="2500" dirty="0">
              <a:latin typeface="Majalla UI (النص الأساسي)"/>
            </a:endParaRPr>
          </a:p>
          <a:p>
            <a:r>
              <a:rPr lang="ar-SA" sz="2500" b="1" dirty="0" smtClean="0">
                <a:solidFill>
                  <a:srgbClr val="FF0000"/>
                </a:solidFill>
                <a:latin typeface="Majalla UI (النص الأساسي)"/>
              </a:rPr>
              <a:t>ملاحظة: </a:t>
            </a:r>
            <a:r>
              <a:rPr lang="ar-SA" sz="2500" dirty="0" smtClean="0">
                <a:latin typeface="Majalla UI (النص الأساسي)"/>
              </a:rPr>
              <a:t>الـ </a:t>
            </a:r>
            <a:r>
              <a:rPr lang="en-US" sz="2500" dirty="0" err="1" smtClean="0">
                <a:latin typeface="Majalla UI (النص الأساسي)"/>
              </a:rPr>
              <a:t>HashMap</a:t>
            </a:r>
            <a:r>
              <a:rPr lang="ar-SA" sz="2500" dirty="0" smtClean="0">
                <a:latin typeface="Majalla UI (النص الأساسي)"/>
              </a:rPr>
              <a:t> يمكنه امتلاك مفتاح واحد نوعه </a:t>
            </a:r>
            <a:r>
              <a:rPr lang="en-US" sz="2500" dirty="0" smtClean="0">
                <a:solidFill>
                  <a:srgbClr val="00B0F0"/>
                </a:solidFill>
                <a:latin typeface="Majalla UI (النص الأساسي)"/>
              </a:rPr>
              <a:t>null</a:t>
            </a:r>
            <a:r>
              <a:rPr lang="ar-SA" sz="2500" dirty="0" smtClean="0">
                <a:solidFill>
                  <a:srgbClr val="00B0F0"/>
                </a:solidFill>
                <a:latin typeface="Majalla UI (النص الأساسي)"/>
              </a:rPr>
              <a:t> </a:t>
            </a:r>
            <a:r>
              <a:rPr lang="ar-SA" sz="2500" dirty="0" smtClean="0">
                <a:latin typeface="Majalla UI (النص الأساسي)"/>
              </a:rPr>
              <a:t>. ويمكن وضع القيمة </a:t>
            </a:r>
            <a:r>
              <a:rPr lang="en-US" sz="2500" dirty="0" smtClean="0">
                <a:solidFill>
                  <a:srgbClr val="00B0F0"/>
                </a:solidFill>
                <a:latin typeface="Majalla UI (النص الأساسي)"/>
              </a:rPr>
              <a:t>null</a:t>
            </a:r>
            <a:r>
              <a:rPr lang="ar-SA" sz="2500" dirty="0" smtClean="0">
                <a:solidFill>
                  <a:srgbClr val="00B0F0"/>
                </a:solidFill>
                <a:latin typeface="Majalla UI (النص الأساسي)"/>
              </a:rPr>
              <a:t> </a:t>
            </a:r>
            <a:r>
              <a:rPr lang="ar-SA" sz="2500" dirty="0" smtClean="0">
                <a:latin typeface="Majalla UI (النص الأساسي)"/>
              </a:rPr>
              <a:t>كقيمة لأي مفتاح موجود فيه.</a:t>
            </a:r>
          </a:p>
          <a:p>
            <a:endParaRPr lang="ar-SA" sz="2500" dirty="0" smtClean="0">
              <a:latin typeface="Majalla UI (النص الأساسي)"/>
            </a:endParaRPr>
          </a:p>
        </p:txBody>
      </p:sp>
    </p:spTree>
    <p:extLst>
      <p:ext uri="{BB962C8B-B14F-4D97-AF65-F5344CB8AC3E}">
        <p14:creationId xmlns:p14="http://schemas.microsoft.com/office/powerpoint/2010/main" val="406354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SA" altLang="en-US" dirty="0"/>
              <a:t>و يمتلك </a:t>
            </a:r>
            <a:r>
              <a:rPr lang="ar-SA" altLang="en-US" dirty="0" smtClean="0"/>
              <a:t>صنف</a:t>
            </a:r>
            <a:r>
              <a:rPr lang="en-US" sz="2400" dirty="0" err="1" smtClean="0"/>
              <a:t>HashMap</a:t>
            </a:r>
            <a:r>
              <a:rPr lang="en-US" sz="2400" dirty="0" smtClean="0"/>
              <a:t> </a:t>
            </a:r>
            <a:r>
              <a:rPr lang="ar-SA" sz="2400" dirty="0" smtClean="0"/>
              <a:t> </a:t>
            </a:r>
            <a:r>
              <a:rPr lang="ar-SA" altLang="en-US" dirty="0" smtClean="0"/>
              <a:t>مجموعة </a:t>
            </a:r>
            <a:r>
              <a:rPr lang="ar-SA" altLang="en-US" dirty="0"/>
              <a:t>من الدوال التي يمكنك من خلالها التعامل مع عناصر المصفوفة, بعضها موضح فيما يلي.</a:t>
            </a:r>
          </a:p>
          <a:p>
            <a:pPr algn="r" rtl="1"/>
            <a:endParaRPr lang="en-US" dirty="0"/>
          </a:p>
        </p:txBody>
      </p:sp>
      <p:graphicFrame>
        <p:nvGraphicFramePr>
          <p:cNvPr id="7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323392"/>
              </p:ext>
            </p:extLst>
          </p:nvPr>
        </p:nvGraphicFramePr>
        <p:xfrm>
          <a:off x="381000" y="2996952"/>
          <a:ext cx="8305800" cy="31343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761524"/>
                <a:gridCol w="5544276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SA" dirty="0" smtClean="0"/>
                        <a:t>الدالة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dirty="0" smtClean="0"/>
                        <a:t>وظيفتها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put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(K,V)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SA" dirty="0" smtClean="0"/>
                        <a:t>من</a:t>
                      </a:r>
                      <a:r>
                        <a:rPr lang="ar-SA" baseline="0" dirty="0" smtClean="0"/>
                        <a:t> خلالها يتم إضافة العناصر.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putAll</a:t>
                      </a:r>
                      <a:r>
                        <a:rPr kumimoji="0" lang="en-US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(Map 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SA" dirty="0" smtClean="0"/>
                        <a:t>يتم</a:t>
                      </a:r>
                      <a:r>
                        <a:rPr lang="ar-SA" baseline="0" dirty="0" smtClean="0"/>
                        <a:t> من خلالها إضافة </a:t>
                      </a:r>
                      <a:r>
                        <a:rPr lang="en-US" sz="1800" dirty="0" err="1" smtClean="0"/>
                        <a:t>HashMap</a:t>
                      </a:r>
                      <a:r>
                        <a:rPr lang="ar-SA" sz="1800" dirty="0" smtClean="0"/>
                        <a:t> الى </a:t>
                      </a:r>
                      <a:r>
                        <a:rPr lang="en-US" sz="1800" dirty="0" err="1" smtClean="0"/>
                        <a:t>HashMap</a:t>
                      </a:r>
                      <a:r>
                        <a:rPr lang="ar-SA" sz="1800" dirty="0" smtClean="0"/>
                        <a:t> محددة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clear()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ar-SA" dirty="0" smtClean="0"/>
                        <a:t>تسمح بحذف كافة العناصر</a:t>
                      </a:r>
                      <a:r>
                        <a:rPr lang="ar-SA" baseline="0" dirty="0" smtClean="0"/>
                        <a:t> الموجودة داخل الهاش ماب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containsKey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(Object key)</a:t>
                      </a:r>
                      <a:endParaRPr kumimoji="0" lang="en-US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SA" dirty="0" smtClean="0"/>
                        <a:t>دالة تستخدم لفحص وجود عنصر في </a:t>
                      </a:r>
                      <a:r>
                        <a:rPr lang="en-US" sz="1800" dirty="0" err="1" smtClean="0"/>
                        <a:t>HashMap</a:t>
                      </a:r>
                      <a:r>
                        <a:rPr lang="en-US" sz="1800" dirty="0" smtClean="0"/>
                        <a:t> </a:t>
                      </a:r>
                      <a:r>
                        <a:rPr lang="ar-SA" sz="1800" dirty="0" smtClean="0"/>
                        <a:t> </a:t>
                      </a:r>
                      <a:r>
                        <a:rPr lang="ar-SA" dirty="0" smtClean="0"/>
                        <a:t>من عدمه عن طرق المفتاح و هي بالتالي</a:t>
                      </a:r>
                      <a:r>
                        <a:rPr lang="ar-SA" baseline="0" dirty="0" smtClean="0"/>
                        <a:t> تعيد القيمة الشرطيـة (</a:t>
                      </a:r>
                      <a:r>
                        <a:rPr lang="en-US" baseline="0" dirty="0" smtClean="0"/>
                        <a:t>T, F</a:t>
                      </a:r>
                      <a:r>
                        <a:rPr lang="ar-SA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containsValue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(Object Value)</a:t>
                      </a:r>
                      <a:endParaRPr kumimoji="0" lang="en-US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SA" dirty="0" smtClean="0"/>
                        <a:t>دالة تستخدم لفحص وجود عنصر في </a:t>
                      </a:r>
                      <a:r>
                        <a:rPr lang="en-US" sz="1800" dirty="0" err="1" smtClean="0"/>
                        <a:t>HashMap</a:t>
                      </a:r>
                      <a:r>
                        <a:rPr lang="en-US" sz="1800" dirty="0" smtClean="0"/>
                        <a:t> </a:t>
                      </a:r>
                      <a:r>
                        <a:rPr lang="ar-SA" sz="1800" dirty="0" smtClean="0"/>
                        <a:t> </a:t>
                      </a:r>
                      <a:r>
                        <a:rPr lang="ar-SA" dirty="0" smtClean="0"/>
                        <a:t>من عدمه عن طرق القيمة و هي بالتالي</a:t>
                      </a:r>
                      <a:r>
                        <a:rPr lang="ar-SA" baseline="0" dirty="0" smtClean="0"/>
                        <a:t> تعيد القيمة الشرطيـة (</a:t>
                      </a:r>
                      <a:r>
                        <a:rPr lang="en-US" baseline="0" dirty="0" smtClean="0"/>
                        <a:t>T, F</a:t>
                      </a:r>
                      <a:r>
                        <a:rPr lang="ar-SA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get(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Object key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SA" dirty="0" smtClean="0"/>
                        <a:t>تعيد القيمة التي تخص المفتاح المطلوب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عنوان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/>
          <a:p>
            <a:pPr algn="ctr"/>
            <a:r>
              <a:rPr lang="en-US" dirty="0" err="1"/>
              <a:t>HashMap</a:t>
            </a:r>
            <a:r>
              <a:rPr lang="en-US" dirty="0"/>
              <a:t> </a:t>
            </a:r>
            <a:r>
              <a:rPr lang="ar-SA" dirty="0" smtClean="0"/>
              <a:t>دوال الـ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98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632" y="1181065"/>
            <a:ext cx="9127367" cy="563231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import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java.util.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HashMap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HashMapIsEmptyExample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static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main(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String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args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[])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// Create a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HashMap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HashMap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Integer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String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hmap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HashMap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Integer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String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&gt;(); </a:t>
            </a:r>
          </a:p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// </a:t>
            </a:r>
            <a:r>
              <a:rPr kumimoji="0" lang="ar-SA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فحص اذا</a:t>
            </a:r>
            <a:r>
              <a:rPr kumimoji="0" lang="ar-SA" altLang="en-US" b="0" i="0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 كانت </a:t>
            </a:r>
            <a:r>
              <a:rPr lang="en-US" altLang="en-US" dirty="0" err="1" smtClean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HashMap</a:t>
            </a:r>
            <a:r>
              <a:rPr lang="ar-SA" altLang="en-US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ar-SA" altLang="en-US" dirty="0" smtClean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فارغة ام لا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/*</a:t>
            </a:r>
            <a:r>
              <a:rPr lang="ar-SA" altLang="en-US" dirty="0" smtClean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الدالة التي تستخدم هي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isEmpty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() – </a:t>
            </a:r>
            <a:r>
              <a:rPr kumimoji="0" lang="ar-SA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وتعرف كالتالي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public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boolean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isEmpty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(): Returns true if this map 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* contains no key-value mappings. */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System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out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.println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cs typeface="Consolas" pitchFamily="49" charset="0"/>
              </a:rPr>
              <a:t>"Is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cs typeface="Consolas" pitchFamily="49" charset="0"/>
              </a:rPr>
              <a:t>HashMap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cs typeface="Consolas" pitchFamily="49" charset="0"/>
              </a:rPr>
              <a:t> Empty? 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+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hmap.isEmpty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());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// Adding few elements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171450" lvl="0" indent="-17145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hmap.put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cs typeface="Consolas" pitchFamily="49" charset="0"/>
              </a:rPr>
              <a:t>11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en-US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"Maher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</a:p>
          <a:p>
            <a:pPr marL="171450" lvl="0" indent="-17145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hmap.put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cs typeface="Consolas" pitchFamily="49" charset="0"/>
              </a:rPr>
              <a:t>22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en-US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"Ahmed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</a:p>
          <a:p>
            <a:pPr marL="171450" lvl="0" indent="-17145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hmap.put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cs typeface="Consolas" pitchFamily="49" charset="0"/>
              </a:rPr>
              <a:t>33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en-US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"Ali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</a:p>
          <a:p>
            <a:pPr marL="171450" lvl="0" indent="-17145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hmap.put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cs typeface="Consolas" pitchFamily="49" charset="0"/>
              </a:rPr>
              <a:t>44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en-US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"Lama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</a:p>
          <a:p>
            <a:pPr marL="171450" lvl="0" indent="-17145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hmap.put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cs typeface="Consolas" pitchFamily="49" charset="0"/>
              </a:rPr>
              <a:t>55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en-US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en-US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Wael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// </a:t>
            </a:r>
            <a:r>
              <a:rPr kumimoji="0" lang="ar-SA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الفحص مرة اخرى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System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out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.println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cs typeface="Consolas" pitchFamily="49" charset="0"/>
              </a:rPr>
              <a:t>"Is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cs typeface="Consolas" pitchFamily="49" charset="0"/>
              </a:rPr>
              <a:t>HashMap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cs typeface="Consolas" pitchFamily="49" charset="0"/>
              </a:rPr>
              <a:t> Empty? 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+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hmap.isEmpty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());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} 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745" y="4149080"/>
            <a:ext cx="2758961" cy="873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عنوان 1"/>
          <p:cNvSpPr>
            <a:spLocks noGrp="1"/>
          </p:cNvSpPr>
          <p:nvPr>
            <p:ph type="title"/>
          </p:nvPr>
        </p:nvSpPr>
        <p:spPr>
          <a:xfrm>
            <a:off x="482405" y="260648"/>
            <a:ext cx="8229600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 </a:t>
            </a:r>
            <a:r>
              <a:rPr lang="en-US" dirty="0" err="1" smtClean="0"/>
              <a:t>HashMap</a:t>
            </a:r>
            <a:r>
              <a:rPr lang="en-US" dirty="0" smtClean="0"/>
              <a:t> </a:t>
            </a:r>
            <a:r>
              <a:rPr lang="ar-SA" dirty="0" smtClean="0"/>
              <a:t>أمثلة على الـ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91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82405" y="188640"/>
            <a:ext cx="8229600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 </a:t>
            </a:r>
            <a:r>
              <a:rPr lang="en-US" dirty="0" err="1" smtClean="0"/>
              <a:t>HashMap</a:t>
            </a:r>
            <a:r>
              <a:rPr lang="en-US" dirty="0" smtClean="0"/>
              <a:t> </a:t>
            </a:r>
            <a:r>
              <a:rPr lang="ar-SA" dirty="0" smtClean="0"/>
              <a:t>أمثلة على الـ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556" y="894808"/>
            <a:ext cx="7539243" cy="597086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package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beginnersbook.com;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import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java.util.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HashMap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import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java.util.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Map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import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java.util.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Iterator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Details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static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main(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[]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args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HashMap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Integer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hmap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HashMap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Integer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//Adding elements to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HashMap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171450" lvl="0" indent="-17145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hmap.put</a:t>
            </a:r>
            <a:r>
              <a:rPr lang="en-US" alt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11</a:t>
            </a:r>
            <a:r>
              <a:rPr lang="en-US" alt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en-US" sz="14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"Maher"</a:t>
            </a:r>
            <a:r>
              <a:rPr lang="en-US" alt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171450" lvl="0" indent="-17145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hmap.put</a:t>
            </a:r>
            <a:r>
              <a:rPr lang="en-US" alt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22</a:t>
            </a:r>
            <a:r>
              <a:rPr lang="en-US" alt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en-US" sz="14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"Ahmed"</a:t>
            </a:r>
            <a:r>
              <a:rPr lang="en-US" alt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171450" lvl="0" indent="-17145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hmap.put</a:t>
            </a:r>
            <a:r>
              <a:rPr lang="en-US" alt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33</a:t>
            </a:r>
            <a:r>
              <a:rPr lang="en-US" alt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en-US" sz="14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"Ali"</a:t>
            </a:r>
            <a:r>
              <a:rPr lang="en-US" alt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171450" lvl="0" indent="-17145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hmap.put</a:t>
            </a:r>
            <a:r>
              <a:rPr lang="en-US" alt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44</a:t>
            </a:r>
            <a:r>
              <a:rPr lang="en-US" alt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en-US" sz="14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"Lama"</a:t>
            </a:r>
            <a:r>
              <a:rPr lang="en-US" alt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171450" lvl="0" indent="-17145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hmap.put</a:t>
            </a:r>
            <a:r>
              <a:rPr lang="en-US" alt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55</a:t>
            </a:r>
            <a:r>
              <a:rPr lang="en-US" alt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en-US" sz="14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Wael</a:t>
            </a:r>
            <a:r>
              <a:rPr lang="en-US" altLang="en-US" sz="14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//FOR LOOP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System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out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.println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cs typeface="Consolas" pitchFamily="49" charset="0"/>
              </a:rPr>
              <a:t>"For Loop:"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for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Map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Entry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me :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hmap.entrySet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System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out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.println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cs typeface="Consolas" pitchFamily="49" charset="0"/>
              </a:rPr>
              <a:t>"Key: 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+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me.getKey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 +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cs typeface="Consolas" pitchFamily="49" charset="0"/>
              </a:rPr>
              <a:t>" &amp; Value: 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+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me.getValue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//WHILE LOOP &amp; ITERATOR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System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out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.println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cs typeface="Consolas" pitchFamily="49" charset="0"/>
              </a:rPr>
              <a:t>"While Loop:"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Iterator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iterator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hmap.entrySet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().iterator();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while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iterator.hasNext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Map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Entry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me2 = 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Map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Entry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iterator.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next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System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out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.println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cs typeface="Consolas" pitchFamily="49" charset="0"/>
              </a:rPr>
              <a:t>"Key: 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+me2.getKey() +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cs typeface="Consolas" pitchFamily="49" charset="0"/>
              </a:rPr>
              <a:t>" &amp; Value: 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+ me2.getValue());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}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700808"/>
            <a:ext cx="2614592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685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تدفق">
  <a:themeElements>
    <a:clrScheme name="تدفق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تدفق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تدفق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720</Words>
  <Application>Microsoft Office PowerPoint</Application>
  <PresentationFormat>عرض على الشاشة (3:4)‏</PresentationFormat>
  <Paragraphs>95</Paragraphs>
  <Slides>7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2</vt:i4>
      </vt:variant>
      <vt:variant>
        <vt:lpstr>عناوين الشرائح</vt:lpstr>
      </vt:variant>
      <vt:variant>
        <vt:i4>7</vt:i4>
      </vt:variant>
    </vt:vector>
  </HeadingPairs>
  <TitlesOfParts>
    <vt:vector size="9" baseType="lpstr">
      <vt:lpstr>سمة Office</vt:lpstr>
      <vt:lpstr>تدفق</vt:lpstr>
      <vt:lpstr>عرض تقديمي في PowerPoint</vt:lpstr>
      <vt:lpstr>HashMap مفهوم الـ</vt:lpstr>
      <vt:lpstr>HashMap تعريف الـ</vt:lpstr>
      <vt:lpstr>HashMap دوال الـ</vt:lpstr>
      <vt:lpstr>HashMap دوال الـ</vt:lpstr>
      <vt:lpstr> HashMap أمثلة على الـ</vt:lpstr>
      <vt:lpstr> HashMap أمثلة على الـ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Mahmoud Al-Halabi</dc:creator>
  <cp:lastModifiedBy>EnG-RaEd</cp:lastModifiedBy>
  <cp:revision>22</cp:revision>
  <dcterms:created xsi:type="dcterms:W3CDTF">2017-10-31T08:15:13Z</dcterms:created>
  <dcterms:modified xsi:type="dcterms:W3CDTF">2020-10-30T18:06:21Z</dcterms:modified>
</cp:coreProperties>
</file>