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CC49B-E2A0-4832-AF82-CE540292106D}">
  <a:tblStyle styleId="{D59CC49B-E2A0-4832-AF82-CE540292106D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E7E7"/>
          </a:solidFill>
        </a:fill>
      </a:tcStyle>
    </a:wholeTbl>
    <a:band1H>
      <a:tcTxStyle/>
      <a:tcStyle>
        <a:fill>
          <a:solidFill>
            <a:srgbClr val="F3CCCB"/>
          </a:solidFill>
        </a:fill>
      </a:tcStyle>
    </a:band1H>
    <a:band2H>
      <a:tcTxStyle/>
    </a:band2H>
    <a:band1V>
      <a:tcTxStyle/>
      <a:tcStyle>
        <a:fill>
          <a:solidFill>
            <a:srgbClr val="F3CCC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B31F24E-2725-45C4-ACB0-A639A4377369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entury Gothic"/>
          <a:ea typeface="Century Gothic"/>
          <a:cs typeface="Century Gothic"/>
        </a:font>
        <a:schemeClr val="dk1"/>
      </a:tcTxStyle>
    </a:seCell>
    <a:swCell>
      <a:tcTxStyle b="on" i="off">
        <a:font>
          <a:latin typeface="Century Gothic"/>
          <a:ea typeface="Century Gothic"/>
          <a:cs typeface="Century Gothic"/>
        </a:font>
        <a:schemeClr val="dk1"/>
      </a:tcTx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3" name="Google Shape;8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16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6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4" name="Google Shape;124;p16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7" name="Google Shape;127;p16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140" y="1572431"/>
            <a:ext cx="5057775" cy="64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15914" r="15913" t="0"/>
          <a:stretch/>
        </p:blipFill>
        <p:spPr>
          <a:xfrm>
            <a:off x="1285875" y="1572431"/>
            <a:ext cx="5057775" cy="4937125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type="title"/>
          </p:nvPr>
        </p:nvSpPr>
        <p:spPr>
          <a:xfrm>
            <a:off x="6343650" y="1572431"/>
            <a:ext cx="5641117" cy="2659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CAPSTONE PROJECT 2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452468" y="3056255"/>
            <a:ext cx="5641117" cy="2659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SUBHAN QURESHI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AHMED BILAL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HUSSAIN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452468" y="4784236"/>
            <a:ext cx="5641117" cy="2659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INSTRUCTOR: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HAMZA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019886" y="1159082"/>
            <a:ext cx="8610600" cy="1293028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 OF AGE, GLUCOSE LEVEL, AND BMI</a:t>
            </a:r>
            <a:endParaRPr/>
          </a:p>
        </p:txBody>
      </p:sp>
      <p:pic>
        <p:nvPicPr>
          <p:cNvPr id="205" name="Google Shape;20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581" y="2325110"/>
            <a:ext cx="6595133" cy="414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912056" y="92334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WORK TYPE VS STROKE</a:t>
            </a:r>
            <a:endParaRPr/>
          </a:p>
        </p:txBody>
      </p:sp>
      <p:pic>
        <p:nvPicPr>
          <p:cNvPr id="211" name="Google Shape;21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381" y="2153784"/>
            <a:ext cx="6681884" cy="420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193409" y="92334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MARITAL STATUS VS STROKE</a:t>
            </a:r>
            <a:endParaRPr/>
          </a:p>
        </p:txBody>
      </p:sp>
      <p:pic>
        <p:nvPicPr>
          <p:cNvPr id="217" name="Google Shape;21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772" y="2216375"/>
            <a:ext cx="6469695" cy="407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2971799" y="861587"/>
            <a:ext cx="7670801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SMOKING STATUS VS STROKE</a:t>
            </a:r>
            <a:endParaRPr/>
          </a:p>
        </p:txBody>
      </p:sp>
      <p:pic>
        <p:nvPicPr>
          <p:cNvPr id="223" name="Google Shape;22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238" y="2154615"/>
            <a:ext cx="5866667" cy="4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0" y="778020"/>
            <a:ext cx="10959152" cy="1293028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TO MINIMIZE THE STROKE WITH RESPECT TO SMOKING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047467" y="2071048"/>
            <a:ext cx="5366033" cy="3156043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Seek behavioral support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non-nicotine medications</a:t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alternative therapy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2168600" y="5258327"/>
            <a:ext cx="8610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0" lang="en-US" sz="1800" u="none" strike="noStrike">
                <a:latin typeface="Arial"/>
                <a:ea typeface="Arial"/>
                <a:cs typeface="Arial"/>
                <a:sym typeface="Arial"/>
              </a:rPr>
              <a:t>IS IT TRUE THAT THE STROKE RATE OF PEOPLE IN URBAN AREAS IS HIGHER AS COMPARED TO PEOPLE IN RURAL AREAS?</a:t>
            </a:r>
            <a:endParaRPr/>
          </a:p>
        </p:txBody>
      </p:sp>
      <p:pic>
        <p:nvPicPr>
          <p:cNvPr id="235" name="Google Shape;23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706"/>
          <a:stretch/>
        </p:blipFill>
        <p:spPr>
          <a:xfrm>
            <a:off x="2552076" y="1321326"/>
            <a:ext cx="7157614" cy="39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1876266" y="586701"/>
            <a:ext cx="8509234" cy="87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STROKE ON GENDER &amp; RESIDENCE 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0" y="901532"/>
            <a:ext cx="9225887" cy="1293028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HIGHER STROKE RATE IN URBAN AREA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122830" y="2290094"/>
            <a:ext cx="7151427" cy="4024125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Polluted environment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quality food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Taking much stress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Reduction in Physical activity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2051538" y="101759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AS MARRIED PEOPLE HIGHER GLUCOSE LEVEL THAN OTHER PEOPLE?</a:t>
            </a:r>
            <a:endParaRPr/>
          </a:p>
        </p:txBody>
      </p:sp>
      <p:pic>
        <p:nvPicPr>
          <p:cNvPr id="249" name="Google Shape;24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79" y="2310620"/>
            <a:ext cx="7039783" cy="415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2332892" y="101806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WHAT IS THE REASON BEHIND THE FACT THAT THE PEOPLE WHO USED TO SMOKE HAVE LOWER BMI LEVELS?</a:t>
            </a:r>
            <a:endParaRPr/>
          </a:p>
        </p:txBody>
      </p:sp>
      <p:pic>
        <p:nvPicPr>
          <p:cNvPr id="255" name="Google Shape;25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147" y="2158637"/>
            <a:ext cx="7271862" cy="428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924930" y="82064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 THE WORK TYPE AFFECT BMI OR NOT?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006" y="1960276"/>
            <a:ext cx="7592448" cy="447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6"/>
            <a:ext cx="7757694" cy="1288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1" lang="en-US"/>
              <a:t>BRAIN STROKE ANALYSIS</a:t>
            </a:r>
            <a:endParaRPr b="1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838198" y="1956390"/>
            <a:ext cx="7322290" cy="3907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b="1" lang="en-US" sz="1900"/>
              <a:t>Background</a:t>
            </a:r>
            <a:r>
              <a:rPr lang="en-US" sz="1900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i="0" lang="en-US" sz="1900">
                <a:latin typeface="Calibri"/>
                <a:ea typeface="Calibri"/>
                <a:cs typeface="Calibri"/>
                <a:sym typeface="Calibri"/>
              </a:rPr>
              <a:t>A stroke is a medical condition in which poor blood flow to the brain causes cell death.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i="0" lang="en-US" sz="1900">
                <a:latin typeface="Calibri"/>
                <a:ea typeface="Calibri"/>
                <a:cs typeface="Calibri"/>
                <a:sym typeface="Calibri"/>
              </a:rPr>
              <a:t>According to the WHO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0" lang="en-US" sz="1900">
                <a:latin typeface="Calibri"/>
                <a:ea typeface="Calibri"/>
                <a:cs typeface="Calibri"/>
                <a:sym typeface="Calibri"/>
              </a:rPr>
              <a:t> stroke is the 2nd leading cause of death globally, responsible for approximately 11% of total deaths. It’s a dangerous, which might greatly affect one’s living condition. Potential risk factors include age , hypertension, cholesterol ,Smoking , Diabetes and obesity.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b="0" i="0" lang="en-US" sz="1900">
                <a:latin typeface="Calibri"/>
                <a:ea typeface="Calibri"/>
                <a:cs typeface="Calibri"/>
                <a:sym typeface="Calibri"/>
              </a:rPr>
              <a:t>The main risk factor for stroke is high blood pressure. Other risk factors include high blood cholesterol, tobacco smoking, obesity, diabetes mellitus, a previous TIA, end-stage kidney disease, and atrial fibrillation.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b="0" i="0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967132" y="118924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CAN WE SAY THAT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 WHO LIVE IN URBAN AREAS HAVE A HIGHER RATIO OF HEART DISEASE THAN OTHER PEOPLE? EVEN AFTER THE AVAILABILITY OF GOOD FACILITIES, WHY IS THIS SO?</a:t>
            </a:r>
            <a:endParaRPr/>
          </a:p>
        </p:txBody>
      </p:sp>
      <p:pic>
        <p:nvPicPr>
          <p:cNvPr id="267" name="Google Shape;26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557" y="2482272"/>
            <a:ext cx="6553750" cy="38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938997" y="118924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WHAT IS THE RATE OF HEART DISEASE IN THOSE WHO NEVER SMOKED THAN IN THOSE WHO MOSTLY SMOKE? WHY THE SMOKING INCREASES THE CHANCE OF HEART DISEASE?</a:t>
            </a:r>
            <a:endParaRPr/>
          </a:p>
        </p:txBody>
      </p:sp>
      <p:pic>
        <p:nvPicPr>
          <p:cNvPr id="273" name="Google Shape;27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301" y="2482272"/>
            <a:ext cx="6717398" cy="39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2021058" y="87156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1" i="0" lang="en-US" sz="1800" u="none" strike="noStrike">
                <a:latin typeface="Arial"/>
                <a:ea typeface="Arial"/>
                <a:cs typeface="Arial"/>
                <a:sym typeface="Arial"/>
              </a:rPr>
              <a:t> THE MEN WHO ARE MARRIED HAVE GREATER BMI THAN THOSE MEN WHO ARE NOT MARRIED?</a:t>
            </a:r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802" y="2164590"/>
            <a:ext cx="7137463" cy="420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-1" y="1862828"/>
            <a:ext cx="6031113" cy="2449864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</a:t>
            </a:r>
            <a:b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PROBABILITY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5" name="Google Shape;285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898" l="1494" r="1598" t="12558"/>
          <a:stretch/>
        </p:blipFill>
        <p:spPr>
          <a:xfrm>
            <a:off x="6031113" y="0"/>
            <a:ext cx="61608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869953" y="1717675"/>
            <a:ext cx="4391024" cy="377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Stroke </a:t>
            </a:r>
            <a:r>
              <a:rPr b="1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Randomly Selected person who is male </a:t>
            </a:r>
            <a:endParaRPr/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Stroke </a:t>
            </a:r>
            <a:r>
              <a:rPr b="1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 </a:t>
            </a:r>
            <a:r>
              <a:rPr b="0" i="0" lang="en-US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Randomly Selected person who is Female ?                                                                                                                                           </a:t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6430498" y="2049608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FEFEFE"/>
                </a:solidFill>
                <a:tableStyleId>{D59CC49B-E2A0-4832-AF82-CE540292106D}</a:tableStyleId>
              </a:tblPr>
              <a:tblGrid>
                <a:gridCol w="1248375"/>
                <a:gridCol w="2330425"/>
                <a:gridCol w="1596575"/>
              </a:tblGrid>
              <a:tr h="94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cap="none">
                          <a:solidFill>
                            <a:schemeClr val="dk1"/>
                          </a:solidFill>
                        </a:rPr>
                        <a:t>                        Stroke</a:t>
                      </a:r>
                      <a:endParaRPr b="1" sz="23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52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No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7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Female </a:t>
                      </a:r>
                      <a:endParaRPr/>
                    </a:p>
                  </a:txBody>
                  <a:tcPr marT="25400" marB="190400" marR="242300" marL="888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0.55551094 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0.02810681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52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Male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0.39469986</a:t>
                      </a:r>
                      <a:endParaRPr sz="1700" cap="none">
                        <a:solidFill>
                          <a:schemeClr val="dk1"/>
                        </a:solidFill>
                      </a:endParaRPr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cap="none">
                          <a:solidFill>
                            <a:schemeClr val="dk1"/>
                          </a:solidFill>
                        </a:rPr>
                        <a:t>0.02168239</a:t>
                      </a:r>
                      <a:endParaRPr/>
                    </a:p>
                  </a:txBody>
                  <a:tcPr marT="25400" marB="190400" marR="242300" marL="8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/>
        </p:nvSpPr>
        <p:spPr>
          <a:xfrm>
            <a:off x="838200" y="1640699"/>
            <a:ext cx="4391025" cy="396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smokes formerly, then what is probability that he had a stroke?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never smokes , then what is probability that he had a stroke?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smokes , then what is probability that he had a stroke?</a:t>
            </a:r>
            <a:endParaRPr/>
          </a:p>
        </p:txBody>
      </p:sp>
      <p:graphicFrame>
        <p:nvGraphicFramePr>
          <p:cNvPr id="297" name="Google Shape;297;p43"/>
          <p:cNvGraphicFramePr/>
          <p:nvPr/>
        </p:nvGraphicFramePr>
        <p:xfrm>
          <a:off x="6134196" y="1429488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FEFEFE"/>
                </a:solidFill>
                <a:tableStyleId>{6B31F24E-2725-45C4-ACB0-A639A4377369}</a:tableStyleId>
              </a:tblPr>
              <a:tblGrid>
                <a:gridCol w="1839375"/>
                <a:gridCol w="1672600"/>
                <a:gridCol w="1672600"/>
              </a:tblGrid>
              <a:tr h="64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1"/>
                          </a:solidFill>
                        </a:rPr>
                        <a:t>Stroke</a:t>
                      </a:r>
                      <a:endParaRPr b="1" sz="24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2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cap="none">
                          <a:solidFill>
                            <a:schemeClr val="dk1"/>
                          </a:solidFill>
                        </a:rPr>
                        <a:t>Smoking Status</a:t>
                      </a:r>
                      <a:endParaRPr b="1"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Yes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8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formerly smoked 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0.160008031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0.014053403</a:t>
                      </a:r>
                      <a:endParaRPr/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55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never smoked 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0.351134310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0.017867898</a:t>
                      </a:r>
                      <a:endParaRPr/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  <a:tr h="55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smokes 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0.147359968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0.008432042</a:t>
                      </a:r>
                      <a:endParaRPr/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55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Unknown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0.291708492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cap="none">
                          <a:solidFill>
                            <a:schemeClr val="dk1"/>
                          </a:solidFill>
                        </a:rPr>
                        <a:t>0.009435856</a:t>
                      </a:r>
                      <a:endParaRPr sz="1800" cap="none">
                        <a:solidFill>
                          <a:schemeClr val="dk1"/>
                        </a:solidFill>
                      </a:endParaRPr>
                    </a:p>
                  </a:txBody>
                  <a:tcPr marT="27050" marB="202950" marR="104525" marL="94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married person randomly, then what is the probability that he had a stroke?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never married, then what is the probability that he had a stroke?</a:t>
            </a:r>
            <a:endParaRPr/>
          </a:p>
        </p:txBody>
      </p:sp>
      <p:graphicFrame>
        <p:nvGraphicFramePr>
          <p:cNvPr id="303" name="Google Shape;303;p44"/>
          <p:cNvGraphicFramePr/>
          <p:nvPr/>
        </p:nvGraphicFramePr>
        <p:xfrm>
          <a:off x="5110716" y="1546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{D59CC49B-E2A0-4832-AF82-CE540292106D}</a:tableStyleId>
              </a:tblPr>
              <a:tblGrid>
                <a:gridCol w="1721300"/>
                <a:gridCol w="2437675"/>
                <a:gridCol w="2437675"/>
              </a:tblGrid>
              <a:tr h="8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 cap="none">
                        <a:solidFill>
                          <a:srgbClr val="FFFFFF"/>
                        </a:solidFill>
                      </a:endParaRPr>
                    </a:p>
                  </a:txBody>
                  <a:tcPr marT="200500" marB="200500" marR="200500" marL="334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B68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cap="none">
                          <a:solidFill>
                            <a:srgbClr val="FFFFFF"/>
                          </a:solidFill>
                        </a:rPr>
                        <a:t>Stroke</a:t>
                      </a:r>
                      <a:endParaRPr b="1" sz="2300" cap="none">
                        <a:solidFill>
                          <a:srgbClr val="FFFFFF"/>
                        </a:solidFill>
                      </a:endParaRPr>
                    </a:p>
                  </a:txBody>
                  <a:tcPr marT="200500" marB="200500" marR="200500" marL="3341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B68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300" cap="none">
                        <a:solidFill>
                          <a:srgbClr val="FFFFFF"/>
                        </a:solidFill>
                      </a:endParaRPr>
                    </a:p>
                  </a:txBody>
                  <a:tcPr marT="200500" marB="200500" marR="200500" marL="3341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6B68">
                        <a:alpha val="69803"/>
                      </a:srgbClr>
                    </a:solidFill>
                  </a:tcPr>
                </a:tc>
              </a:tr>
              <a:tr h="116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Ever Married</a:t>
                      </a:r>
                      <a:endParaRPr sz="2300" cap="none">
                        <a:solidFill>
                          <a:srgbClr val="FEFEFE"/>
                        </a:solidFill>
                      </a:endParaRPr>
                    </a:p>
                  </a:txBody>
                  <a:tcPr marT="200500" marB="200500" marR="200500" marL="334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EFEFE"/>
                        </a:buClr>
                        <a:buSzPts val="2300"/>
                        <a:buFont typeface="Century Gothic"/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No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Yes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</a:tr>
              <a:tr h="8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No</a:t>
                      </a:r>
                      <a:endParaRPr sz="2300" cap="none">
                        <a:solidFill>
                          <a:srgbClr val="FEFEFE"/>
                        </a:solidFill>
                      </a:endParaRPr>
                    </a:p>
                  </a:txBody>
                  <a:tcPr marT="200500" marB="200500" marR="200500" marL="334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0.335675567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0.005822124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29803"/>
                      </a:srgbClr>
                    </a:solidFill>
                  </a:tcPr>
                </a:tc>
              </a:tr>
              <a:tr h="8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Yes</a:t>
                      </a:r>
                      <a:endParaRPr sz="2300" cap="none">
                        <a:solidFill>
                          <a:srgbClr val="FEFEFE"/>
                        </a:solidFill>
                      </a:endParaRPr>
                    </a:p>
                  </a:txBody>
                  <a:tcPr marT="200500" marB="200500" marR="200500" marL="334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0.614535234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cap="none">
                          <a:solidFill>
                            <a:srgbClr val="FEFEFE"/>
                          </a:solidFill>
                        </a:rPr>
                        <a:t>0.043967075</a:t>
                      </a:r>
                      <a:endParaRPr/>
                    </a:p>
                  </a:txBody>
                  <a:tcPr marT="200500" marB="200500" marR="200500" marL="33417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E8B">
                        <a:alpha val="1490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8238459" y="818707"/>
            <a:ext cx="3131288" cy="531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lives in Rural area, then what is probability that he had a stroke?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select a person randomly who lives in Urban area, then what is probability that he had a stroke?</a:t>
            </a:r>
            <a:endParaRPr/>
          </a:p>
        </p:txBody>
      </p:sp>
      <p:graphicFrame>
        <p:nvGraphicFramePr>
          <p:cNvPr id="309" name="Google Shape;309;p45"/>
          <p:cNvGraphicFramePr/>
          <p:nvPr/>
        </p:nvGraphicFramePr>
        <p:xfrm>
          <a:off x="1320207" y="2415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{6B31F24E-2725-45C4-ACB0-A639A4377369}</a:tableStyleId>
              </a:tblPr>
              <a:tblGrid>
                <a:gridCol w="1500800"/>
                <a:gridCol w="1637500"/>
                <a:gridCol w="1637500"/>
              </a:tblGrid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Stroke</a:t>
                      </a:r>
                      <a:endParaRPr sz="1900"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49200" marB="49200" marR="98425" marL="98425"/>
                </a:tc>
              </a:tr>
              <a:tr h="728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Residence type </a:t>
                      </a:r>
                      <a:endParaRPr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</a:t>
                      </a:r>
                      <a:endParaRPr sz="1900"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Yes</a:t>
                      </a:r>
                      <a:endParaRPr/>
                    </a:p>
                  </a:txBody>
                  <a:tcPr marT="49200" marB="49200" marR="98425" marL="98425"/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Rural</a:t>
                      </a:r>
                      <a:endParaRPr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0.46898213</a:t>
                      </a:r>
                      <a:endParaRPr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0.02268621</a:t>
                      </a:r>
                      <a:endParaRPr/>
                    </a:p>
                  </a:txBody>
                  <a:tcPr marT="49200" marB="49200" marR="98425" marL="98425"/>
                </a:tc>
              </a:tr>
              <a:tr h="43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Urban</a:t>
                      </a:r>
                      <a:endParaRPr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0.48122867</a:t>
                      </a:r>
                      <a:endParaRPr/>
                    </a:p>
                  </a:txBody>
                  <a:tcPr marT="49200" marB="49200" marR="98425" marL="9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0.02710299</a:t>
                      </a:r>
                      <a:endParaRPr/>
                    </a:p>
                  </a:txBody>
                  <a:tcPr marT="49200" marB="49200" marR="98425" marL="98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550692" y="2961663"/>
            <a:ext cx="5497774" cy="1293028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lang="en-US" sz="6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-1269436" y="2222086"/>
            <a:ext cx="78660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/>
              <a:t>DATASET SUMMARY</a:t>
            </a:r>
            <a:endParaRPr sz="40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712914" y="3070719"/>
            <a:ext cx="7866061" cy="2937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dataset is a recording of patient's body features and their stroke status. It contains 4891 observations with 11 attributes. It is used to predict whether a patient is likely to get stroke based on the input parameters like gender, age, various diseases, and smoking status. Each row in the data provides relevant information about the patient.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33002" y="984104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b="0" i="0" lang="en-US">
                <a:solidFill>
                  <a:srgbClr val="FFFFFF"/>
                </a:solidFill>
              </a:rPr>
              <a:t>BELOW IS THE ATTRIBUTE INFORMATION: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33002" y="1646885"/>
            <a:ext cx="10259068" cy="5088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0" i="0" sz="16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gender: “Male”, “Female” or “Other”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age: age of the patient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hypertension: 0 if the patient doesn’t have hypertension, 1 if the patient has hypertension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heart_disease: 0 if the patient doesn’t have any heart diseases, 1 if the patient has a heart disease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ever_married: “No” or “Yes”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work_type: “children”, “Govt_jov”, “Never_worked”, “Private” or “Self-employed”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Residence_type: “Rural” or “Urban”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avg_glucose_level: average glucose level in blood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bmi: body mass index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smoking_status: “formerly smoked”, “never smoked”, “smokes” or “Unknown”*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b="0" i="0" lang="en-US" sz="1600">
                <a:solidFill>
                  <a:srgbClr val="FFFFFF"/>
                </a:solidFill>
              </a:rPr>
              <a:t>stroke: 1 if the patient had a stroke or 0 if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b="0" i="0" lang="en-US" sz="1600">
                <a:solidFill>
                  <a:srgbClr val="FFFFFF"/>
                </a:solidFill>
              </a:rPr>
              <a:t>*Note: “Unknown” in smoking_status means that the information is unavailable for this patient.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i="0" lang="en-US" sz="16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 of the dataset</a:t>
            </a:r>
            <a:r>
              <a:rPr b="0" i="0"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https://www.kaggle.com/datasets/jillanisofttech/brain-stroke-dataset</a:t>
            </a:r>
            <a:endParaRPr b="1" sz="1600">
              <a:solidFill>
                <a:srgbClr val="FFFFFF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ctrTitle"/>
          </p:nvPr>
        </p:nvSpPr>
        <p:spPr>
          <a:xfrm>
            <a:off x="1833489" y="178354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032245" y="1070987"/>
            <a:ext cx="10452652" cy="1132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/>
              <a:t>GENDER, HYPERTENSION, HEART DISEASES, AND MARITAL STATUS DISTRIBUTION</a:t>
            </a:r>
            <a:endParaRPr sz="2400"/>
          </a:p>
        </p:txBody>
      </p:sp>
      <p:pic>
        <p:nvPicPr>
          <p:cNvPr id="181" name="Google Shape;18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911" y="2203358"/>
            <a:ext cx="6525060" cy="445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2208265" y="90148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/>
              <a:t>WORK TYPE, RESIDENCE TYPE, SMOKING STATUS, AND STROKE DISTRIBUTION</a:t>
            </a:r>
            <a:endParaRPr sz="2400"/>
          </a:p>
        </p:txBody>
      </p:sp>
      <p:pic>
        <p:nvPicPr>
          <p:cNvPr id="187" name="Google Shape;18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508" y="2332326"/>
            <a:ext cx="6248778" cy="426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446628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STROKE ON BMI AND AGE</a:t>
            </a:r>
            <a:endParaRPr/>
          </a:p>
        </p:txBody>
      </p:sp>
      <p:pic>
        <p:nvPicPr>
          <p:cNvPr id="193" name="Google Shape;193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055" y="2057401"/>
            <a:ext cx="7209767" cy="425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-1" y="764373"/>
            <a:ext cx="9717207" cy="1293028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TO MINIMIZE THE STROKE WITH RESPECT TO BMI</a:t>
            </a:r>
            <a:endParaRPr sz="3200"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136177" y="2057401"/>
            <a:ext cx="4118211" cy="3156043"/>
          </a:xfrm>
          <a:prstGeom prst="rect">
            <a:avLst/>
          </a:prstGeom>
          <a:gradFill>
            <a:gsLst>
              <a:gs pos="0">
                <a:srgbClr val="3D3D3D"/>
              </a:gs>
              <a:gs pos="78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Healthy BMI – 19.9 - 24.9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Consume healthy diet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Workout should be done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Medical support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