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Montserrat"/>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3becf98348_0_27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3becf98348_0_27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3becf98348_0_27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3becf98348_0_27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3becf98348_0_27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3becf98348_0_27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3becf98348_0_26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3becf98348_0_26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3becf98348_0_27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3becf98348_0_27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3becf98348_0_29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3becf98348_0_29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3becf98348_0_16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3becf98348_0_16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3becf98348_0_16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3becf98348_0_16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3becf98348_0_29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3becf98348_0_29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3becf98348_0_29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3becf98348_0_29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3becf98348_0_29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3becf98348_0_29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3becf98348_0_26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3becf98348_0_26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3becf98348_0_27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3becf98348_0_27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3becf98348_0_26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3becf98348_0_26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1"/>
                </a:solidFill>
                <a:latin typeface="Lato"/>
                <a:ea typeface="Lato"/>
                <a:cs typeface="Lato"/>
                <a:sym typeface="Lato"/>
              </a:defRPr>
            </a:lvl1pPr>
            <a:lvl2pPr lvl="1" rtl="0" algn="r">
              <a:buNone/>
              <a:defRPr sz="1000">
                <a:solidFill>
                  <a:schemeClr val="lt1"/>
                </a:solidFill>
                <a:latin typeface="Lato"/>
                <a:ea typeface="Lato"/>
                <a:cs typeface="Lato"/>
                <a:sym typeface="Lato"/>
              </a:defRPr>
            </a:lvl2pPr>
            <a:lvl3pPr lvl="2" rtl="0" algn="r">
              <a:buNone/>
              <a:defRPr sz="1000">
                <a:solidFill>
                  <a:schemeClr val="lt1"/>
                </a:solidFill>
                <a:latin typeface="Lato"/>
                <a:ea typeface="Lato"/>
                <a:cs typeface="Lato"/>
                <a:sym typeface="Lato"/>
              </a:defRPr>
            </a:lvl3pPr>
            <a:lvl4pPr lvl="3" rtl="0" algn="r">
              <a:buNone/>
              <a:defRPr sz="1000">
                <a:solidFill>
                  <a:schemeClr val="lt1"/>
                </a:solidFill>
                <a:latin typeface="Lato"/>
                <a:ea typeface="Lato"/>
                <a:cs typeface="Lato"/>
                <a:sym typeface="Lato"/>
              </a:defRPr>
            </a:lvl4pPr>
            <a:lvl5pPr lvl="4" rtl="0" algn="r">
              <a:buNone/>
              <a:defRPr sz="1000">
                <a:solidFill>
                  <a:schemeClr val="lt1"/>
                </a:solidFill>
                <a:latin typeface="Lato"/>
                <a:ea typeface="Lato"/>
                <a:cs typeface="Lato"/>
                <a:sym typeface="Lato"/>
              </a:defRPr>
            </a:lvl5pPr>
            <a:lvl6pPr lvl="5" rtl="0" algn="r">
              <a:buNone/>
              <a:defRPr sz="1000">
                <a:solidFill>
                  <a:schemeClr val="lt1"/>
                </a:solidFill>
                <a:latin typeface="Lato"/>
                <a:ea typeface="Lato"/>
                <a:cs typeface="Lato"/>
                <a:sym typeface="Lato"/>
              </a:defRPr>
            </a:lvl6pPr>
            <a:lvl7pPr lvl="6" rtl="0" algn="r">
              <a:buNone/>
              <a:defRPr sz="1000">
                <a:solidFill>
                  <a:schemeClr val="lt1"/>
                </a:solidFill>
                <a:latin typeface="Lato"/>
                <a:ea typeface="Lato"/>
                <a:cs typeface="Lato"/>
                <a:sym typeface="Lato"/>
              </a:defRPr>
            </a:lvl7pPr>
            <a:lvl8pPr lvl="7" rtl="0" algn="r">
              <a:buNone/>
              <a:defRPr sz="1000">
                <a:solidFill>
                  <a:schemeClr val="lt1"/>
                </a:solidFill>
                <a:latin typeface="Lato"/>
                <a:ea typeface="Lato"/>
                <a:cs typeface="Lato"/>
                <a:sym typeface="Lato"/>
              </a:defRPr>
            </a:lvl8pPr>
            <a:lvl9pPr lvl="8" rtl="0"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F0FF"/>
        </a:solidFill>
      </p:bgPr>
    </p:bg>
    <p:spTree>
      <p:nvGrpSpPr>
        <p:cNvPr id="133" name="Shape 133"/>
        <p:cNvGrpSpPr/>
        <p:nvPr/>
      </p:nvGrpSpPr>
      <p:grpSpPr>
        <a:xfrm>
          <a:off x="0" y="0"/>
          <a:ext cx="0" cy="0"/>
          <a:chOff x="0" y="0"/>
          <a:chExt cx="0" cy="0"/>
        </a:xfrm>
      </p:grpSpPr>
      <p:sp>
        <p:nvSpPr>
          <p:cNvPr id="134" name="Google Shape;134;p13"/>
          <p:cNvSpPr txBox="1"/>
          <p:nvPr/>
        </p:nvSpPr>
        <p:spPr>
          <a:xfrm>
            <a:off x="53100" y="3617700"/>
            <a:ext cx="225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rgbClr val="0000FF"/>
                </a:solidFill>
                <a:latin typeface="Lato"/>
                <a:ea typeface="Lato"/>
                <a:cs typeface="Lato"/>
                <a:sym typeface="Lato"/>
              </a:rPr>
              <a:t>MUHAMMAD HUSSAIN</a:t>
            </a:r>
            <a:endParaRPr b="1">
              <a:solidFill>
                <a:srgbClr val="0000FF"/>
              </a:solidFill>
              <a:latin typeface="Lato"/>
              <a:ea typeface="Lato"/>
              <a:cs typeface="Lato"/>
              <a:sym typeface="Lato"/>
            </a:endParaRPr>
          </a:p>
        </p:txBody>
      </p:sp>
      <p:sp>
        <p:nvSpPr>
          <p:cNvPr id="135" name="Google Shape;135;p13"/>
          <p:cNvSpPr/>
          <p:nvPr/>
        </p:nvSpPr>
        <p:spPr>
          <a:xfrm>
            <a:off x="0" y="1278550"/>
            <a:ext cx="5382895" cy="580034"/>
          </a:xfrm>
          <a:custGeom>
            <a:rect b="b" l="l" r="r" t="t"/>
            <a:pathLst>
              <a:path extrusionOk="0" h="439420" w="3844925">
                <a:moveTo>
                  <a:pt x="0" y="439204"/>
                </a:moveTo>
                <a:lnTo>
                  <a:pt x="3844798" y="439204"/>
                </a:lnTo>
                <a:lnTo>
                  <a:pt x="3844798" y="0"/>
                </a:lnTo>
                <a:lnTo>
                  <a:pt x="0" y="0"/>
                </a:lnTo>
                <a:lnTo>
                  <a:pt x="0" y="439204"/>
                </a:lnTo>
                <a:close/>
              </a:path>
            </a:pathLst>
          </a:custGeom>
          <a:solidFill>
            <a:srgbClr val="0073AC"/>
          </a:solidFill>
          <a:ln>
            <a:noFill/>
          </a:ln>
          <a:effectLst>
            <a:outerShdw blurRad="44450" algn="ctr" dir="5400000" dist="27940">
              <a:srgbClr val="000000">
                <a:alpha val="31760"/>
              </a:srgbClr>
            </a:outerShdw>
          </a:effectLst>
        </p:spPr>
        <p:txBody>
          <a:bodyPr anchorCtr="0" anchor="t" bIns="0" lIns="0" spcFirstLastPara="1" rIns="0" wrap="square" tIns="0">
            <a:noAutofit/>
          </a:bodyPr>
          <a:lstStyle/>
          <a:p>
            <a:pPr indent="0" lvl="0" marL="0" rtl="0" algn="l">
              <a:spcBef>
                <a:spcPts val="0"/>
              </a:spcBef>
              <a:spcAft>
                <a:spcPts val="0"/>
              </a:spcAft>
              <a:buNone/>
            </a:pPr>
            <a:r>
              <a:rPr lang="en-GB" sz="2800">
                <a:solidFill>
                  <a:schemeClr val="lt1"/>
                </a:solidFill>
              </a:rPr>
              <a:t>Capstone Project Presentation</a:t>
            </a:r>
            <a:endParaRPr sz="2800">
              <a:solidFill>
                <a:schemeClr val="lt1"/>
              </a:solidFill>
            </a:endParaRPr>
          </a:p>
          <a:p>
            <a:pPr indent="0" lvl="1" marL="457200" marR="0" rtl="0" algn="ctr">
              <a:spcBef>
                <a:spcPts val="0"/>
              </a:spcBef>
              <a:spcAft>
                <a:spcPts val="0"/>
              </a:spcAft>
              <a:buNone/>
            </a:pPr>
            <a:r>
              <a:t/>
            </a:r>
            <a:endParaRPr sz="3400">
              <a:solidFill>
                <a:schemeClr val="lt1"/>
              </a:solidFill>
              <a:latin typeface="Calibri"/>
              <a:ea typeface="Calibri"/>
              <a:cs typeface="Calibri"/>
              <a:sym typeface="Calibri"/>
            </a:endParaRPr>
          </a:p>
        </p:txBody>
      </p:sp>
      <p:grpSp>
        <p:nvGrpSpPr>
          <p:cNvPr id="136" name="Google Shape;136;p13"/>
          <p:cNvGrpSpPr/>
          <p:nvPr/>
        </p:nvGrpSpPr>
        <p:grpSpPr>
          <a:xfrm>
            <a:off x="0" y="2960500"/>
            <a:ext cx="1678340" cy="334667"/>
            <a:chOff x="662528" y="8938211"/>
            <a:chExt cx="2181078" cy="354858"/>
          </a:xfrm>
        </p:grpSpPr>
        <p:sp>
          <p:nvSpPr>
            <p:cNvPr id="137" name="Google Shape;137;p13"/>
            <p:cNvSpPr/>
            <p:nvPr/>
          </p:nvSpPr>
          <p:spPr>
            <a:xfrm>
              <a:off x="662528" y="8938238"/>
              <a:ext cx="1864789" cy="354832"/>
            </a:xfrm>
            <a:custGeom>
              <a:rect b="b" l="l" r="r" t="t"/>
              <a:pathLst>
                <a:path extrusionOk="0" h="439420" w="3844925">
                  <a:moveTo>
                    <a:pt x="0" y="439204"/>
                  </a:moveTo>
                  <a:lnTo>
                    <a:pt x="3844798" y="439204"/>
                  </a:lnTo>
                  <a:lnTo>
                    <a:pt x="3844798" y="0"/>
                  </a:lnTo>
                  <a:lnTo>
                    <a:pt x="0" y="0"/>
                  </a:lnTo>
                  <a:lnTo>
                    <a:pt x="0" y="439204"/>
                  </a:lnTo>
                  <a:close/>
                </a:path>
              </a:pathLst>
            </a:custGeom>
            <a:solidFill>
              <a:srgbClr val="C55A11"/>
            </a:solidFill>
            <a:ln>
              <a:noFill/>
            </a:ln>
            <a:effectLst>
              <a:outerShdw blurRad="44450" algn="ctr" dir="5400000" dist="27940">
                <a:srgbClr val="000000">
                  <a:alpha val="31760"/>
                </a:srgbClr>
              </a:outerShdw>
            </a:effectLst>
          </p:spPr>
          <p:txBody>
            <a:bodyPr anchorCtr="0" anchor="t" bIns="0" lIns="0" spcFirstLastPara="1" rIns="0" wrap="square" tIns="0">
              <a:noAutofit/>
            </a:bodyPr>
            <a:lstStyle/>
            <a:p>
              <a:pPr indent="0" lvl="0" marL="0" marR="0" rtl="0" algn="l">
                <a:spcBef>
                  <a:spcPts val="0"/>
                </a:spcBef>
                <a:spcAft>
                  <a:spcPts val="0"/>
                </a:spcAft>
                <a:buNone/>
              </a:pPr>
              <a:r>
                <a:rPr lang="en-GB" sz="1800">
                  <a:solidFill>
                    <a:schemeClr val="lt1"/>
                  </a:solidFill>
                  <a:latin typeface="Calibri"/>
                  <a:ea typeface="Calibri"/>
                  <a:cs typeface="Calibri"/>
                  <a:sym typeface="Calibri"/>
                </a:rPr>
                <a:t>Presented By</a:t>
              </a:r>
              <a:endParaRPr sz="1800">
                <a:solidFill>
                  <a:schemeClr val="lt1"/>
                </a:solidFill>
                <a:latin typeface="Calibri"/>
                <a:ea typeface="Calibri"/>
                <a:cs typeface="Calibri"/>
                <a:sym typeface="Calibri"/>
              </a:endParaRPr>
            </a:p>
          </p:txBody>
        </p:sp>
        <p:sp>
          <p:nvSpPr>
            <p:cNvPr id="138" name="Google Shape;138;p13"/>
            <p:cNvSpPr/>
            <p:nvPr/>
          </p:nvSpPr>
          <p:spPr>
            <a:xfrm>
              <a:off x="2252586" y="8938211"/>
              <a:ext cx="591020" cy="354832"/>
            </a:xfrm>
            <a:custGeom>
              <a:rect b="b" l="l" r="r" t="t"/>
              <a:pathLst>
                <a:path extrusionOk="0" h="439420" w="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C55A11"/>
            </a:solidFill>
            <a:ln>
              <a:noFill/>
            </a:ln>
            <a:effectLst>
              <a:outerShdw blurRad="44450" algn="ctr" dir="5400000" dist="27940">
                <a:srgbClr val="000000">
                  <a:alpha val="31760"/>
                </a:srgbClr>
              </a:outerShdw>
            </a:effectLst>
          </p:spPr>
          <p:txBody>
            <a:bodyPr anchorCtr="0" anchor="t" bIns="0" lIns="0" spcFirstLastPara="1" rIns="0" wrap="square" tIns="0">
              <a:noAutofit/>
            </a:bodyPr>
            <a:lstStyle/>
            <a:p>
              <a:pPr indent="0" lvl="0" marL="0" marR="0" rtl="0" algn="l">
                <a:spcBef>
                  <a:spcPts val="0"/>
                </a:spcBef>
                <a:spcAft>
                  <a:spcPts val="0"/>
                </a:spcAft>
                <a:buNone/>
              </a:pPr>
              <a:r>
                <a:t/>
              </a:r>
              <a:endParaRPr sz="1000">
                <a:solidFill>
                  <a:srgbClr val="C55A11"/>
                </a:solidFill>
                <a:latin typeface="Calibri"/>
                <a:ea typeface="Calibri"/>
                <a:cs typeface="Calibri"/>
                <a:sym typeface="Calibri"/>
              </a:endParaRPr>
            </a:p>
          </p:txBody>
        </p:sp>
      </p:grpSp>
      <p:pic>
        <p:nvPicPr>
          <p:cNvPr id="139" name="Google Shape;139;p13"/>
          <p:cNvPicPr preferRelativeResize="0"/>
          <p:nvPr/>
        </p:nvPicPr>
        <p:blipFill>
          <a:blip r:embed="rId3">
            <a:alphaModFix/>
          </a:blip>
          <a:stretch>
            <a:fillRect/>
          </a:stretch>
        </p:blipFill>
        <p:spPr>
          <a:xfrm>
            <a:off x="5796375" y="0"/>
            <a:ext cx="2028125" cy="1444600"/>
          </a:xfrm>
          <a:prstGeom prst="rect">
            <a:avLst/>
          </a:prstGeom>
          <a:noFill/>
          <a:ln>
            <a:noFill/>
          </a:ln>
        </p:spPr>
      </p:pic>
      <p:sp>
        <p:nvSpPr>
          <p:cNvPr id="140" name="Google Shape;140;p13"/>
          <p:cNvSpPr txBox="1"/>
          <p:nvPr/>
        </p:nvSpPr>
        <p:spPr>
          <a:xfrm>
            <a:off x="143950" y="395850"/>
            <a:ext cx="40947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900">
                <a:solidFill>
                  <a:srgbClr val="0000FF"/>
                </a:solidFill>
                <a:latin typeface="Lato"/>
                <a:ea typeface="Lato"/>
                <a:cs typeface="Lato"/>
                <a:sym typeface="Lato"/>
              </a:rPr>
              <a:t>Institute of Emerging Careers</a:t>
            </a:r>
            <a:endParaRPr b="1" sz="1900">
              <a:solidFill>
                <a:srgbClr val="0000FF"/>
              </a:solidFill>
              <a:latin typeface="Lato"/>
              <a:ea typeface="Lato"/>
              <a:cs typeface="Lato"/>
              <a:sym typeface="Lato"/>
            </a:endParaRPr>
          </a:p>
        </p:txBody>
      </p:sp>
      <p:sp>
        <p:nvSpPr>
          <p:cNvPr id="141" name="Google Shape;141;p13"/>
          <p:cNvSpPr/>
          <p:nvPr/>
        </p:nvSpPr>
        <p:spPr>
          <a:xfrm>
            <a:off x="4999025" y="1278550"/>
            <a:ext cx="866756" cy="580034"/>
          </a:xfrm>
          <a:custGeom>
            <a:rect b="b" l="l" r="r" t="t"/>
            <a:pathLst>
              <a:path extrusionOk="0" h="439420" w="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algn="ctr" dir="5400000" dist="27940">
              <a:srgbClr val="000000">
                <a:alpha val="31760"/>
              </a:srgbClr>
            </a:outerShdw>
          </a:effectLst>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42" name="Google Shape;142;p13"/>
          <p:cNvGrpSpPr/>
          <p:nvPr/>
        </p:nvGrpSpPr>
        <p:grpSpPr>
          <a:xfrm>
            <a:off x="7307700" y="2950771"/>
            <a:ext cx="2376091" cy="354153"/>
            <a:chOff x="790015" y="8878927"/>
            <a:chExt cx="3328791" cy="255965"/>
          </a:xfrm>
        </p:grpSpPr>
        <p:sp>
          <p:nvSpPr>
            <p:cNvPr id="143" name="Google Shape;143;p13"/>
            <p:cNvSpPr/>
            <p:nvPr/>
          </p:nvSpPr>
          <p:spPr>
            <a:xfrm>
              <a:off x="1119765" y="8878927"/>
              <a:ext cx="2999041" cy="241681"/>
            </a:xfrm>
            <a:custGeom>
              <a:rect b="b" l="l" r="r" t="t"/>
              <a:pathLst>
                <a:path extrusionOk="0" h="439420" w="3844925">
                  <a:moveTo>
                    <a:pt x="0" y="439204"/>
                  </a:moveTo>
                  <a:lnTo>
                    <a:pt x="3844798" y="439204"/>
                  </a:lnTo>
                  <a:lnTo>
                    <a:pt x="3844798" y="0"/>
                  </a:lnTo>
                  <a:lnTo>
                    <a:pt x="0" y="0"/>
                  </a:lnTo>
                  <a:lnTo>
                    <a:pt x="0" y="439204"/>
                  </a:lnTo>
                  <a:close/>
                </a:path>
              </a:pathLst>
            </a:custGeom>
            <a:solidFill>
              <a:srgbClr val="C55A11"/>
            </a:solidFill>
            <a:ln>
              <a:noFill/>
            </a:ln>
            <a:effectLst>
              <a:outerShdw blurRad="44450" algn="ctr" dir="5400000" dist="27940">
                <a:srgbClr val="000000">
                  <a:alpha val="31760"/>
                </a:srgbClr>
              </a:outerShdw>
            </a:effectLst>
          </p:spPr>
          <p:txBody>
            <a:bodyPr anchorCtr="0" anchor="t" bIns="0" lIns="0" spcFirstLastPara="1" rIns="0" wrap="square" tIns="0">
              <a:noAutofit/>
            </a:bodyPr>
            <a:lstStyle/>
            <a:p>
              <a:pPr indent="0" lvl="0" marL="0" marR="0" rtl="0" algn="l">
                <a:spcBef>
                  <a:spcPts val="0"/>
                </a:spcBef>
                <a:spcAft>
                  <a:spcPts val="0"/>
                </a:spcAft>
                <a:buNone/>
              </a:pPr>
              <a:r>
                <a:rPr lang="en-GB" sz="1800">
                  <a:solidFill>
                    <a:srgbClr val="FFFFFF"/>
                  </a:solidFill>
                  <a:latin typeface="Calibri"/>
                  <a:ea typeface="Calibri"/>
                  <a:cs typeface="Calibri"/>
                  <a:sym typeface="Calibri"/>
                </a:rPr>
                <a:t>          Guided By</a:t>
              </a:r>
              <a:endParaRPr sz="1800">
                <a:solidFill>
                  <a:srgbClr val="FFFFFF"/>
                </a:solidFill>
                <a:latin typeface="Calibri"/>
                <a:ea typeface="Calibri"/>
                <a:cs typeface="Calibri"/>
                <a:sym typeface="Calibri"/>
              </a:endParaRPr>
            </a:p>
          </p:txBody>
        </p:sp>
        <p:sp>
          <p:nvSpPr>
            <p:cNvPr id="144" name="Google Shape;144;p13"/>
            <p:cNvSpPr/>
            <p:nvPr/>
          </p:nvSpPr>
          <p:spPr>
            <a:xfrm>
              <a:off x="790015" y="8878930"/>
              <a:ext cx="715156" cy="255962"/>
            </a:xfrm>
            <a:custGeom>
              <a:rect b="b" l="l" r="r" t="t"/>
              <a:pathLst>
                <a:path extrusionOk="0" h="439420" w="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C55A11"/>
            </a:solidFill>
            <a:ln>
              <a:noFill/>
            </a:ln>
            <a:effectLst>
              <a:outerShdw blurRad="44450" algn="ctr" dir="5400000" dist="27940">
                <a:srgbClr val="000000">
                  <a:alpha val="31760"/>
                </a:srgbClr>
              </a:outerShdw>
            </a:effectLst>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45" name="Google Shape;145;p13"/>
          <p:cNvSpPr txBox="1"/>
          <p:nvPr/>
        </p:nvSpPr>
        <p:spPr>
          <a:xfrm>
            <a:off x="7199875" y="3617700"/>
            <a:ext cx="233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rgbClr val="0000FF"/>
                </a:solidFill>
                <a:latin typeface="Lato"/>
                <a:ea typeface="Lato"/>
                <a:cs typeface="Lato"/>
                <a:sym typeface="Lato"/>
              </a:rPr>
              <a:t>Sir Muhammad Hamza</a:t>
            </a:r>
            <a:endParaRPr b="1">
              <a:solidFill>
                <a:srgbClr val="0000FF"/>
              </a:solidFill>
              <a:latin typeface="Lato"/>
              <a:ea typeface="Lato"/>
              <a:cs typeface="Lato"/>
              <a:sym typeface="Lato"/>
            </a:endParaRPr>
          </a:p>
        </p:txBody>
      </p:sp>
      <p:sp>
        <p:nvSpPr>
          <p:cNvPr id="146" name="Google Shape;146;p13"/>
          <p:cNvSpPr txBox="1"/>
          <p:nvPr/>
        </p:nvSpPr>
        <p:spPr>
          <a:xfrm>
            <a:off x="7755100" y="354200"/>
            <a:ext cx="478200" cy="400200"/>
          </a:xfrm>
          <a:prstGeom prst="rect">
            <a:avLst/>
          </a:prstGeom>
          <a:solidFill>
            <a:srgbClr val="E8F0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47" name="Google Shape;147;p13"/>
          <p:cNvSpPr txBox="1"/>
          <p:nvPr/>
        </p:nvSpPr>
        <p:spPr>
          <a:xfrm>
            <a:off x="7677975" y="773700"/>
            <a:ext cx="755700" cy="400200"/>
          </a:xfrm>
          <a:prstGeom prst="rect">
            <a:avLst/>
          </a:prstGeom>
          <a:solidFill>
            <a:srgbClr val="E8F0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48" name="Google Shape;148;p13"/>
          <p:cNvSpPr txBox="1"/>
          <p:nvPr/>
        </p:nvSpPr>
        <p:spPr>
          <a:xfrm>
            <a:off x="7708875" y="522200"/>
            <a:ext cx="755700" cy="400200"/>
          </a:xfrm>
          <a:prstGeom prst="rect">
            <a:avLst/>
          </a:prstGeom>
          <a:solidFill>
            <a:srgbClr val="E8F0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49" name="Google Shape;149;p13"/>
          <p:cNvSpPr txBox="1"/>
          <p:nvPr/>
        </p:nvSpPr>
        <p:spPr>
          <a:xfrm>
            <a:off x="9144000" y="2927750"/>
            <a:ext cx="15414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pic>
        <p:nvPicPr>
          <p:cNvPr id="150" name="Google Shape;150;p13"/>
          <p:cNvPicPr preferRelativeResize="0"/>
          <p:nvPr/>
        </p:nvPicPr>
        <p:blipFill>
          <a:blip r:embed="rId4">
            <a:alphaModFix/>
          </a:blip>
          <a:stretch>
            <a:fillRect/>
          </a:stretch>
        </p:blipFill>
        <p:spPr>
          <a:xfrm>
            <a:off x="2460300" y="2010984"/>
            <a:ext cx="4541303" cy="2232000"/>
          </a:xfrm>
          <a:prstGeom prst="rect">
            <a:avLst/>
          </a:prstGeom>
          <a:noFill/>
          <a:ln>
            <a:noFill/>
          </a:ln>
          <a:effectLst>
            <a:outerShdw blurRad="57150" rotWithShape="0" algn="bl" dir="19800000" dist="19050">
              <a:srgbClr val="000000">
                <a:alpha val="0"/>
              </a:srgbClr>
            </a:outerShdw>
            <a:reflection blurRad="0" dir="5400000" dist="38100" endA="0" endPos="40000" fadeDir="5400012" kx="0" rotWithShape="0" algn="bl" stPos="0" sy="-100000" ky="0"/>
          </a:effectLst>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alpha val="84310"/>
          </a:srgbClr>
        </a:solidFill>
      </p:bgPr>
    </p:bg>
    <p:spTree>
      <p:nvGrpSpPr>
        <p:cNvPr id="231" name="Shape 231"/>
        <p:cNvGrpSpPr/>
        <p:nvPr/>
      </p:nvGrpSpPr>
      <p:grpSpPr>
        <a:xfrm>
          <a:off x="0" y="0"/>
          <a:ext cx="0" cy="0"/>
          <a:chOff x="0" y="0"/>
          <a:chExt cx="0" cy="0"/>
        </a:xfrm>
      </p:grpSpPr>
      <p:pic>
        <p:nvPicPr>
          <p:cNvPr id="232" name="Google Shape;232;p22"/>
          <p:cNvPicPr preferRelativeResize="0"/>
          <p:nvPr/>
        </p:nvPicPr>
        <p:blipFill>
          <a:blip r:embed="rId3">
            <a:alphaModFix/>
          </a:blip>
          <a:stretch>
            <a:fillRect/>
          </a:stretch>
        </p:blipFill>
        <p:spPr>
          <a:xfrm>
            <a:off x="1724775" y="1064925"/>
            <a:ext cx="7457801" cy="4078575"/>
          </a:xfrm>
          <a:prstGeom prst="rect">
            <a:avLst/>
          </a:prstGeom>
          <a:noFill/>
          <a:ln>
            <a:noFill/>
          </a:ln>
        </p:spPr>
      </p:pic>
      <p:sp>
        <p:nvSpPr>
          <p:cNvPr id="233" name="Google Shape;233;p22"/>
          <p:cNvSpPr txBox="1"/>
          <p:nvPr/>
        </p:nvSpPr>
        <p:spPr>
          <a:xfrm>
            <a:off x="0" y="1452325"/>
            <a:ext cx="1817400" cy="1816200"/>
          </a:xfrm>
          <a:prstGeom prst="rect">
            <a:avLst/>
          </a:prstGeom>
          <a:solidFill>
            <a:srgbClr val="43434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solidFill>
                  <a:schemeClr val="lt1"/>
                </a:solidFill>
                <a:latin typeface="Lato"/>
                <a:ea typeface="Lato"/>
                <a:cs typeface="Lato"/>
                <a:sym typeface="Lato"/>
              </a:rPr>
              <a:t>Top 5 Comp. </a:t>
            </a:r>
            <a:endParaRPr b="1" sz="1600">
              <a:solidFill>
                <a:schemeClr val="lt1"/>
              </a:solidFill>
              <a:latin typeface="Lato"/>
              <a:ea typeface="Lato"/>
              <a:cs typeface="Lato"/>
              <a:sym typeface="Lato"/>
            </a:endParaRPr>
          </a:p>
          <a:p>
            <a:pPr indent="0" lvl="0" marL="0" rtl="0" algn="l">
              <a:spcBef>
                <a:spcPts val="0"/>
              </a:spcBef>
              <a:spcAft>
                <a:spcPts val="0"/>
              </a:spcAft>
              <a:buNone/>
            </a:pPr>
            <a:r>
              <a:rPr b="1" lang="en-GB" sz="1600">
                <a:solidFill>
                  <a:schemeClr val="lt1"/>
                </a:solidFill>
                <a:latin typeface="Lato"/>
                <a:ea typeface="Lato"/>
                <a:cs typeface="Lato"/>
                <a:sym typeface="Lato"/>
              </a:rPr>
              <a:t>    </a:t>
            </a:r>
            <a:endParaRPr b="1" sz="1600">
              <a:solidFill>
                <a:schemeClr val="lt1"/>
              </a:solidFill>
              <a:latin typeface="Lato"/>
              <a:ea typeface="Lato"/>
              <a:cs typeface="Lato"/>
              <a:sym typeface="Lato"/>
            </a:endParaRPr>
          </a:p>
          <a:p>
            <a:pPr indent="0" lvl="0" marL="0" rtl="0" algn="l">
              <a:spcBef>
                <a:spcPts val="0"/>
              </a:spcBef>
              <a:spcAft>
                <a:spcPts val="0"/>
              </a:spcAft>
              <a:buNone/>
            </a:pPr>
            <a:r>
              <a:rPr b="1" lang="en-GB" sz="1600">
                <a:solidFill>
                  <a:schemeClr val="lt1"/>
                </a:solidFill>
                <a:latin typeface="Lato"/>
                <a:ea typeface="Lato"/>
                <a:cs typeface="Lato"/>
                <a:sym typeface="Lato"/>
              </a:rPr>
              <a:t>      Handling </a:t>
            </a:r>
            <a:endParaRPr b="1" sz="1600">
              <a:solidFill>
                <a:schemeClr val="lt1"/>
              </a:solidFill>
              <a:latin typeface="Lato"/>
              <a:ea typeface="Lato"/>
              <a:cs typeface="Lato"/>
              <a:sym typeface="Lato"/>
            </a:endParaRPr>
          </a:p>
          <a:p>
            <a:pPr indent="0" lvl="0" marL="0" rtl="0" algn="l">
              <a:spcBef>
                <a:spcPts val="0"/>
              </a:spcBef>
              <a:spcAft>
                <a:spcPts val="0"/>
              </a:spcAft>
              <a:buNone/>
            </a:pPr>
            <a:r>
              <a:rPr b="1" lang="en-GB" sz="1600">
                <a:solidFill>
                  <a:schemeClr val="lt1"/>
                </a:solidFill>
                <a:latin typeface="Lato"/>
                <a:ea typeface="Lato"/>
                <a:cs typeface="Lato"/>
                <a:sym typeface="Lato"/>
              </a:rPr>
              <a:t>          </a:t>
            </a:r>
            <a:endParaRPr b="1" sz="1600">
              <a:solidFill>
                <a:schemeClr val="lt1"/>
              </a:solidFill>
              <a:latin typeface="Lato"/>
              <a:ea typeface="Lato"/>
              <a:cs typeface="Lato"/>
              <a:sym typeface="Lato"/>
            </a:endParaRPr>
          </a:p>
          <a:p>
            <a:pPr indent="0" lvl="0" marL="0" rtl="0" algn="l">
              <a:spcBef>
                <a:spcPts val="0"/>
              </a:spcBef>
              <a:spcAft>
                <a:spcPts val="0"/>
              </a:spcAft>
              <a:buNone/>
            </a:pPr>
            <a:r>
              <a:rPr b="1" lang="en-GB" sz="1600">
                <a:solidFill>
                  <a:schemeClr val="lt1"/>
                </a:solidFill>
                <a:latin typeface="Lato"/>
                <a:ea typeface="Lato"/>
                <a:cs typeface="Lato"/>
                <a:sym typeface="Lato"/>
              </a:rPr>
              <a:t>             More Order</a:t>
            </a:r>
            <a:endParaRPr b="1" sz="1600">
              <a:solidFill>
                <a:schemeClr val="lt1"/>
              </a:solidFill>
              <a:latin typeface="Lato"/>
              <a:ea typeface="Lato"/>
              <a:cs typeface="Lato"/>
              <a:sym typeface="Lato"/>
            </a:endParaRPr>
          </a:p>
          <a:p>
            <a:pPr indent="0" lvl="0" marL="0" rtl="0" algn="l">
              <a:spcBef>
                <a:spcPts val="0"/>
              </a:spcBef>
              <a:spcAft>
                <a:spcPts val="0"/>
              </a:spcAft>
              <a:buNone/>
            </a:pPr>
            <a:r>
              <a:t/>
            </a:r>
            <a:endParaRPr sz="1200"/>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alpha val="84310"/>
          </a:srgbClr>
        </a:solidFill>
      </p:bgPr>
    </p:bg>
    <p:spTree>
      <p:nvGrpSpPr>
        <p:cNvPr id="237" name="Shape 237"/>
        <p:cNvGrpSpPr/>
        <p:nvPr/>
      </p:nvGrpSpPr>
      <p:grpSpPr>
        <a:xfrm>
          <a:off x="0" y="0"/>
          <a:ext cx="0" cy="0"/>
          <a:chOff x="0" y="0"/>
          <a:chExt cx="0" cy="0"/>
        </a:xfrm>
      </p:grpSpPr>
      <p:sp>
        <p:nvSpPr>
          <p:cNvPr id="238" name="Google Shape;238;p23"/>
          <p:cNvSpPr txBox="1"/>
          <p:nvPr/>
        </p:nvSpPr>
        <p:spPr>
          <a:xfrm>
            <a:off x="2635475" y="980075"/>
            <a:ext cx="4656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solidFill>
                  <a:schemeClr val="lt1"/>
                </a:solidFill>
                <a:latin typeface="Lato"/>
                <a:ea typeface="Lato"/>
                <a:cs typeface="Lato"/>
                <a:sym typeface="Lato"/>
              </a:rPr>
              <a:t>Top 5 Employees Handling More Orders</a:t>
            </a:r>
            <a:endParaRPr b="1" sz="1800">
              <a:solidFill>
                <a:schemeClr val="lt1"/>
              </a:solidFill>
              <a:latin typeface="Lato"/>
              <a:ea typeface="Lato"/>
              <a:cs typeface="Lato"/>
              <a:sym typeface="Lato"/>
            </a:endParaRPr>
          </a:p>
        </p:txBody>
      </p:sp>
      <p:cxnSp>
        <p:nvCxnSpPr>
          <p:cNvPr id="239" name="Google Shape;239;p23"/>
          <p:cNvCxnSpPr/>
          <p:nvPr/>
        </p:nvCxnSpPr>
        <p:spPr>
          <a:xfrm flipH="1">
            <a:off x="1724900" y="812250"/>
            <a:ext cx="15300" cy="3747900"/>
          </a:xfrm>
          <a:prstGeom prst="straightConnector1">
            <a:avLst/>
          </a:prstGeom>
          <a:noFill/>
          <a:ln cap="flat" cmpd="sng" w="28575">
            <a:solidFill>
              <a:schemeClr val="dk2"/>
            </a:solidFill>
            <a:prstDash val="solid"/>
            <a:round/>
            <a:headEnd len="med" w="med" type="none"/>
            <a:tailEnd len="med" w="med" type="none"/>
          </a:ln>
        </p:spPr>
      </p:cxnSp>
      <p:cxnSp>
        <p:nvCxnSpPr>
          <p:cNvPr id="240" name="Google Shape;240;p23"/>
          <p:cNvCxnSpPr/>
          <p:nvPr/>
        </p:nvCxnSpPr>
        <p:spPr>
          <a:xfrm flipH="1" rot="10800000">
            <a:off x="799425" y="1544750"/>
            <a:ext cx="6701100" cy="7800"/>
          </a:xfrm>
          <a:prstGeom prst="straightConnector1">
            <a:avLst/>
          </a:prstGeom>
          <a:noFill/>
          <a:ln cap="flat" cmpd="sng" w="38100">
            <a:solidFill>
              <a:schemeClr val="dk2"/>
            </a:solidFill>
            <a:prstDash val="solid"/>
            <a:round/>
            <a:headEnd len="med" w="med" type="none"/>
            <a:tailEnd len="med" w="med" type="none"/>
          </a:ln>
        </p:spPr>
      </p:cxnSp>
      <p:sp>
        <p:nvSpPr>
          <p:cNvPr id="241" name="Google Shape;241;p23"/>
          <p:cNvSpPr/>
          <p:nvPr/>
        </p:nvSpPr>
        <p:spPr>
          <a:xfrm>
            <a:off x="799425" y="1544750"/>
            <a:ext cx="6701100" cy="3053700"/>
          </a:xfrm>
          <a:prstGeom prst="rect">
            <a:avLst/>
          </a:prstGeom>
          <a:solidFill>
            <a:srgbClr val="FFFFFF">
              <a:alpha val="5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3"/>
          <p:cNvSpPr txBox="1"/>
          <p:nvPr/>
        </p:nvSpPr>
        <p:spPr>
          <a:xfrm>
            <a:off x="1971575" y="1922575"/>
            <a:ext cx="5320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latin typeface="Lato"/>
                <a:ea typeface="Lato"/>
                <a:cs typeface="Lato"/>
                <a:sym typeface="Lato"/>
              </a:rPr>
              <a:t>In this analyses, we have found, the top 5 employees who are handling more orders than other employees.</a:t>
            </a:r>
            <a:endParaRPr>
              <a:solidFill>
                <a:schemeClr val="lt1"/>
              </a:solidFill>
              <a:latin typeface="Lato"/>
              <a:ea typeface="Lato"/>
              <a:cs typeface="Lato"/>
              <a:sym typeface="Lato"/>
            </a:endParaRPr>
          </a:p>
        </p:txBody>
      </p:sp>
      <p:cxnSp>
        <p:nvCxnSpPr>
          <p:cNvPr id="243" name="Google Shape;243;p23"/>
          <p:cNvCxnSpPr/>
          <p:nvPr/>
        </p:nvCxnSpPr>
        <p:spPr>
          <a:xfrm>
            <a:off x="1971575" y="1922575"/>
            <a:ext cx="5128200" cy="0"/>
          </a:xfrm>
          <a:prstGeom prst="straightConnector1">
            <a:avLst/>
          </a:prstGeom>
          <a:noFill/>
          <a:ln cap="flat" cmpd="sng" w="19050">
            <a:solidFill>
              <a:srgbClr val="FFFFFF"/>
            </a:solidFill>
            <a:prstDash val="solid"/>
            <a:round/>
            <a:headEnd len="med" w="med" type="none"/>
            <a:tailEnd len="med" w="med" type="none"/>
          </a:ln>
        </p:spPr>
      </p:cxnSp>
      <p:cxnSp>
        <p:nvCxnSpPr>
          <p:cNvPr id="244" name="Google Shape;244;p23"/>
          <p:cNvCxnSpPr/>
          <p:nvPr/>
        </p:nvCxnSpPr>
        <p:spPr>
          <a:xfrm>
            <a:off x="1971575" y="2940600"/>
            <a:ext cx="5128200" cy="0"/>
          </a:xfrm>
          <a:prstGeom prst="straightConnector1">
            <a:avLst/>
          </a:prstGeom>
          <a:noFill/>
          <a:ln cap="flat" cmpd="sng" w="19050">
            <a:solidFill>
              <a:srgbClr val="FFFFFF"/>
            </a:solidFill>
            <a:prstDash val="solid"/>
            <a:round/>
            <a:headEnd len="med" w="med" type="none"/>
            <a:tailEnd len="med" w="med" type="none"/>
          </a:ln>
        </p:spPr>
      </p:cxnSp>
      <p:sp>
        <p:nvSpPr>
          <p:cNvPr id="245" name="Google Shape;245;p23"/>
          <p:cNvSpPr txBox="1"/>
          <p:nvPr/>
        </p:nvSpPr>
        <p:spPr>
          <a:xfrm>
            <a:off x="2054250" y="2940600"/>
            <a:ext cx="5035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latin typeface="Lato"/>
                <a:ea typeface="Lato"/>
                <a:cs typeface="Lato"/>
                <a:sym typeface="Lato"/>
              </a:rPr>
              <a:t>This analyses helped us so that we can keep giving financial rewards to our those employees and keep them motivated.</a:t>
            </a:r>
            <a:endParaRPr>
              <a:solidFill>
                <a:schemeClr val="lt1"/>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pic>
        <p:nvPicPr>
          <p:cNvPr id="250" name="Google Shape;250;p24"/>
          <p:cNvPicPr preferRelativeResize="0"/>
          <p:nvPr/>
        </p:nvPicPr>
        <p:blipFill rotWithShape="1">
          <a:blip r:embed="rId3">
            <a:alphaModFix/>
          </a:blip>
          <a:srcRect b="0" l="655" r="0" t="11386"/>
          <a:stretch/>
        </p:blipFill>
        <p:spPr>
          <a:xfrm>
            <a:off x="2385850" y="303300"/>
            <a:ext cx="6758150" cy="4155700"/>
          </a:xfrm>
          <a:prstGeom prst="rect">
            <a:avLst/>
          </a:prstGeom>
          <a:noFill/>
          <a:ln>
            <a:noFill/>
          </a:ln>
        </p:spPr>
      </p:pic>
      <p:sp>
        <p:nvSpPr>
          <p:cNvPr id="251" name="Google Shape;251;p24"/>
          <p:cNvSpPr/>
          <p:nvPr/>
        </p:nvSpPr>
        <p:spPr>
          <a:xfrm>
            <a:off x="0" y="1591125"/>
            <a:ext cx="2388300" cy="1442100"/>
          </a:xfrm>
          <a:prstGeom prst="doubleWave">
            <a:avLst>
              <a:gd fmla="val 6250" name="adj1"/>
              <a:gd fmla="val -61"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700">
              <a:solidFill>
                <a:schemeClr val="lt1"/>
              </a:solidFill>
              <a:latin typeface="Lato"/>
              <a:ea typeface="Lato"/>
              <a:cs typeface="Lato"/>
              <a:sym typeface="Lato"/>
            </a:endParaRPr>
          </a:p>
          <a:p>
            <a:pPr indent="0" lvl="0" marL="0" rtl="0" algn="l">
              <a:spcBef>
                <a:spcPts val="0"/>
              </a:spcBef>
              <a:spcAft>
                <a:spcPts val="0"/>
              </a:spcAft>
              <a:buNone/>
            </a:pPr>
            <a:r>
              <a:rPr b="1" lang="en-GB" sz="1700">
                <a:solidFill>
                  <a:schemeClr val="lt1"/>
                </a:solidFill>
                <a:latin typeface="Lato"/>
                <a:ea typeface="Lato"/>
                <a:cs typeface="Lato"/>
                <a:sym typeface="Lato"/>
              </a:rPr>
              <a:t>Top 5 Employees </a:t>
            </a:r>
            <a:endParaRPr b="1" sz="1700">
              <a:solidFill>
                <a:schemeClr val="lt1"/>
              </a:solidFill>
              <a:latin typeface="Lato"/>
              <a:ea typeface="Lato"/>
              <a:cs typeface="Lato"/>
              <a:sym typeface="Lato"/>
            </a:endParaRPr>
          </a:p>
          <a:p>
            <a:pPr indent="0" lvl="0" marL="0" rtl="0" algn="l">
              <a:spcBef>
                <a:spcPts val="0"/>
              </a:spcBef>
              <a:spcAft>
                <a:spcPts val="0"/>
              </a:spcAft>
              <a:buNone/>
            </a:pPr>
            <a:r>
              <a:t/>
            </a:r>
            <a:endParaRPr b="1" sz="1700">
              <a:solidFill>
                <a:schemeClr val="lt1"/>
              </a:solidFill>
              <a:latin typeface="Lato"/>
              <a:ea typeface="Lato"/>
              <a:cs typeface="Lato"/>
              <a:sym typeface="Lato"/>
            </a:endParaRPr>
          </a:p>
          <a:p>
            <a:pPr indent="0" lvl="0" marL="0" rtl="0" algn="l">
              <a:spcBef>
                <a:spcPts val="0"/>
              </a:spcBef>
              <a:spcAft>
                <a:spcPts val="0"/>
              </a:spcAft>
              <a:buNone/>
            </a:pPr>
            <a:r>
              <a:rPr b="1" lang="en-GB" sz="1700">
                <a:solidFill>
                  <a:schemeClr val="lt1"/>
                </a:solidFill>
                <a:latin typeface="Lato"/>
                <a:ea typeface="Lato"/>
                <a:cs typeface="Lato"/>
                <a:sym typeface="Lato"/>
              </a:rPr>
              <a:t>Handling More Orders</a:t>
            </a:r>
            <a:endParaRPr sz="1300"/>
          </a:p>
          <a:p>
            <a:pPr indent="0" lvl="0" marL="0" rtl="0" algn="l">
              <a:spcBef>
                <a:spcPts val="0"/>
              </a:spcBef>
              <a:spcAft>
                <a:spcPts val="0"/>
              </a:spcAft>
              <a:buNone/>
            </a:pPr>
            <a:r>
              <a:t/>
            </a:r>
            <a:endParaRPr sz="13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alpha val="84310"/>
          </a:srgbClr>
        </a:solidFill>
      </p:bgPr>
    </p:bg>
    <p:spTree>
      <p:nvGrpSpPr>
        <p:cNvPr id="255" name="Shape 255"/>
        <p:cNvGrpSpPr/>
        <p:nvPr/>
      </p:nvGrpSpPr>
      <p:grpSpPr>
        <a:xfrm>
          <a:off x="0" y="0"/>
          <a:ext cx="0" cy="0"/>
          <a:chOff x="0" y="0"/>
          <a:chExt cx="0" cy="0"/>
        </a:xfrm>
      </p:grpSpPr>
      <p:sp>
        <p:nvSpPr>
          <p:cNvPr id="256" name="Google Shape;256;p25"/>
          <p:cNvSpPr txBox="1"/>
          <p:nvPr/>
        </p:nvSpPr>
        <p:spPr>
          <a:xfrm>
            <a:off x="1971575" y="995500"/>
            <a:ext cx="6376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solidFill>
                  <a:schemeClr val="lt1"/>
                </a:solidFill>
                <a:latin typeface="Lato"/>
                <a:ea typeface="Lato"/>
                <a:cs typeface="Lato"/>
                <a:sym typeface="Lato"/>
              </a:rPr>
              <a:t>Top 7 Ranking Products &amp; Categories Within Certain Areas</a:t>
            </a:r>
            <a:endParaRPr b="1" sz="1800">
              <a:solidFill>
                <a:schemeClr val="lt1"/>
              </a:solidFill>
              <a:latin typeface="Lato"/>
              <a:ea typeface="Lato"/>
              <a:cs typeface="Lato"/>
              <a:sym typeface="Lato"/>
            </a:endParaRPr>
          </a:p>
        </p:txBody>
      </p:sp>
      <p:cxnSp>
        <p:nvCxnSpPr>
          <p:cNvPr id="257" name="Google Shape;257;p25"/>
          <p:cNvCxnSpPr/>
          <p:nvPr/>
        </p:nvCxnSpPr>
        <p:spPr>
          <a:xfrm>
            <a:off x="1740200" y="812250"/>
            <a:ext cx="15300" cy="3763200"/>
          </a:xfrm>
          <a:prstGeom prst="straightConnector1">
            <a:avLst/>
          </a:prstGeom>
          <a:noFill/>
          <a:ln cap="flat" cmpd="sng" w="28575">
            <a:solidFill>
              <a:schemeClr val="dk2"/>
            </a:solidFill>
            <a:prstDash val="solid"/>
            <a:round/>
            <a:headEnd len="med" w="med" type="none"/>
            <a:tailEnd len="med" w="med" type="none"/>
          </a:ln>
        </p:spPr>
      </p:cxnSp>
      <p:cxnSp>
        <p:nvCxnSpPr>
          <p:cNvPr id="258" name="Google Shape;258;p25"/>
          <p:cNvCxnSpPr/>
          <p:nvPr/>
        </p:nvCxnSpPr>
        <p:spPr>
          <a:xfrm flipH="1" rot="10800000">
            <a:off x="799425" y="1514150"/>
            <a:ext cx="7356600" cy="38400"/>
          </a:xfrm>
          <a:prstGeom prst="straightConnector1">
            <a:avLst/>
          </a:prstGeom>
          <a:noFill/>
          <a:ln cap="flat" cmpd="sng" w="38100">
            <a:solidFill>
              <a:schemeClr val="dk2"/>
            </a:solidFill>
            <a:prstDash val="solid"/>
            <a:round/>
            <a:headEnd len="med" w="med" type="none"/>
            <a:tailEnd len="med" w="med" type="none"/>
          </a:ln>
        </p:spPr>
      </p:cxnSp>
      <p:sp>
        <p:nvSpPr>
          <p:cNvPr id="259" name="Google Shape;259;p25"/>
          <p:cNvSpPr/>
          <p:nvPr/>
        </p:nvSpPr>
        <p:spPr>
          <a:xfrm>
            <a:off x="799425" y="1544750"/>
            <a:ext cx="7356600" cy="3053700"/>
          </a:xfrm>
          <a:prstGeom prst="rect">
            <a:avLst/>
          </a:prstGeom>
          <a:solidFill>
            <a:srgbClr val="FFFFFF">
              <a:alpha val="5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5"/>
          <p:cNvSpPr txBox="1"/>
          <p:nvPr/>
        </p:nvSpPr>
        <p:spPr>
          <a:xfrm>
            <a:off x="1971575" y="1922575"/>
            <a:ext cx="5320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latin typeface="Lato"/>
                <a:ea typeface="Lato"/>
                <a:cs typeface="Lato"/>
                <a:sym typeface="Lato"/>
              </a:rPr>
              <a:t>We have determined, in this analyses, the top 5 ranking products based on the revenue they generated.</a:t>
            </a:r>
            <a:endParaRPr>
              <a:solidFill>
                <a:schemeClr val="lt1"/>
              </a:solidFill>
              <a:latin typeface="Lato"/>
              <a:ea typeface="Lato"/>
              <a:cs typeface="Lato"/>
              <a:sym typeface="Lato"/>
            </a:endParaRPr>
          </a:p>
        </p:txBody>
      </p:sp>
      <p:cxnSp>
        <p:nvCxnSpPr>
          <p:cNvPr id="261" name="Google Shape;261;p25"/>
          <p:cNvCxnSpPr/>
          <p:nvPr/>
        </p:nvCxnSpPr>
        <p:spPr>
          <a:xfrm>
            <a:off x="1971575" y="1922575"/>
            <a:ext cx="5128200" cy="0"/>
          </a:xfrm>
          <a:prstGeom prst="straightConnector1">
            <a:avLst/>
          </a:prstGeom>
          <a:noFill/>
          <a:ln cap="flat" cmpd="sng" w="19050">
            <a:solidFill>
              <a:srgbClr val="FFFFFF"/>
            </a:solidFill>
            <a:prstDash val="solid"/>
            <a:round/>
            <a:headEnd len="med" w="med" type="none"/>
            <a:tailEnd len="med" w="med" type="none"/>
          </a:ln>
        </p:spPr>
      </p:cxnSp>
      <p:cxnSp>
        <p:nvCxnSpPr>
          <p:cNvPr id="262" name="Google Shape;262;p25"/>
          <p:cNvCxnSpPr/>
          <p:nvPr/>
        </p:nvCxnSpPr>
        <p:spPr>
          <a:xfrm>
            <a:off x="1971575" y="2940600"/>
            <a:ext cx="5128200" cy="0"/>
          </a:xfrm>
          <a:prstGeom prst="straightConnector1">
            <a:avLst/>
          </a:prstGeom>
          <a:noFill/>
          <a:ln cap="flat" cmpd="sng" w="19050">
            <a:solidFill>
              <a:srgbClr val="FFFFFF"/>
            </a:solidFill>
            <a:prstDash val="solid"/>
            <a:round/>
            <a:headEnd len="med" w="med" type="none"/>
            <a:tailEnd len="med" w="med" type="none"/>
          </a:ln>
        </p:spPr>
      </p:cxnSp>
      <p:sp>
        <p:nvSpPr>
          <p:cNvPr id="263" name="Google Shape;263;p25"/>
          <p:cNvSpPr txBox="1"/>
          <p:nvPr/>
        </p:nvSpPr>
        <p:spPr>
          <a:xfrm>
            <a:off x="2054250" y="2940600"/>
            <a:ext cx="5128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latin typeface="Lato"/>
                <a:ea typeface="Lato"/>
                <a:cs typeface="Lato"/>
                <a:sym typeface="Lato"/>
              </a:rPr>
              <a:t>This analyses help me to display more popular items beforehand to increase order count and sale numbers in those areas.</a:t>
            </a:r>
            <a:endParaRPr>
              <a:solidFill>
                <a:schemeClr val="lt1"/>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pic>
        <p:nvPicPr>
          <p:cNvPr id="268" name="Google Shape;268;p26"/>
          <p:cNvPicPr preferRelativeResize="0"/>
          <p:nvPr/>
        </p:nvPicPr>
        <p:blipFill>
          <a:blip r:embed="rId3">
            <a:alphaModFix/>
          </a:blip>
          <a:stretch>
            <a:fillRect/>
          </a:stretch>
        </p:blipFill>
        <p:spPr>
          <a:xfrm>
            <a:off x="0" y="2832650"/>
            <a:ext cx="4470050" cy="2310850"/>
          </a:xfrm>
          <a:prstGeom prst="rect">
            <a:avLst/>
          </a:prstGeom>
          <a:noFill/>
          <a:ln>
            <a:noFill/>
          </a:ln>
        </p:spPr>
      </p:pic>
      <p:pic>
        <p:nvPicPr>
          <p:cNvPr id="269" name="Google Shape;269;p26"/>
          <p:cNvPicPr preferRelativeResize="0"/>
          <p:nvPr/>
        </p:nvPicPr>
        <p:blipFill>
          <a:blip r:embed="rId4">
            <a:alphaModFix/>
          </a:blip>
          <a:stretch>
            <a:fillRect/>
          </a:stretch>
        </p:blipFill>
        <p:spPr>
          <a:xfrm>
            <a:off x="4470050" y="2801800"/>
            <a:ext cx="4673950" cy="2341700"/>
          </a:xfrm>
          <a:prstGeom prst="rect">
            <a:avLst/>
          </a:prstGeom>
          <a:noFill/>
          <a:ln>
            <a:noFill/>
          </a:ln>
        </p:spPr>
      </p:pic>
      <p:pic>
        <p:nvPicPr>
          <p:cNvPr id="270" name="Google Shape;270;p26"/>
          <p:cNvPicPr preferRelativeResize="0"/>
          <p:nvPr/>
        </p:nvPicPr>
        <p:blipFill>
          <a:blip r:embed="rId5">
            <a:alphaModFix/>
          </a:blip>
          <a:stretch>
            <a:fillRect/>
          </a:stretch>
        </p:blipFill>
        <p:spPr>
          <a:xfrm>
            <a:off x="0" y="304800"/>
            <a:ext cx="4906600" cy="2527850"/>
          </a:xfrm>
          <a:prstGeom prst="rect">
            <a:avLst/>
          </a:prstGeom>
          <a:noFill/>
          <a:ln>
            <a:noFill/>
          </a:ln>
        </p:spPr>
      </p:pic>
      <p:pic>
        <p:nvPicPr>
          <p:cNvPr id="271" name="Google Shape;271;p26"/>
          <p:cNvPicPr preferRelativeResize="0"/>
          <p:nvPr/>
        </p:nvPicPr>
        <p:blipFill>
          <a:blip r:embed="rId6">
            <a:alphaModFix/>
          </a:blip>
          <a:stretch>
            <a:fillRect/>
          </a:stretch>
        </p:blipFill>
        <p:spPr>
          <a:xfrm>
            <a:off x="4844900" y="0"/>
            <a:ext cx="4299100" cy="2801800"/>
          </a:xfrm>
          <a:prstGeom prst="rect">
            <a:avLst/>
          </a:prstGeom>
          <a:noFill/>
          <a:ln>
            <a:noFill/>
          </a:ln>
        </p:spPr>
      </p:pic>
      <p:sp>
        <p:nvSpPr>
          <p:cNvPr id="272" name="Google Shape;272;p26"/>
          <p:cNvSpPr txBox="1"/>
          <p:nvPr/>
        </p:nvSpPr>
        <p:spPr>
          <a:xfrm>
            <a:off x="0" y="-97700"/>
            <a:ext cx="4906500" cy="477000"/>
          </a:xfrm>
          <a:prstGeom prst="rect">
            <a:avLst/>
          </a:prstGeom>
          <a:solidFill>
            <a:srgbClr val="43434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900">
                <a:solidFill>
                  <a:srgbClr val="1155CC"/>
                </a:solidFill>
                <a:latin typeface="Lato"/>
                <a:ea typeface="Lato"/>
                <a:cs typeface="Lato"/>
                <a:sym typeface="Lato"/>
              </a:rPr>
              <a:t>Top 7 products  in  Each  Category</a:t>
            </a:r>
            <a:endParaRPr sz="1900">
              <a:solidFill>
                <a:srgbClr val="1155CC"/>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pic>
        <p:nvPicPr>
          <p:cNvPr id="277" name="Google Shape;277;p27"/>
          <p:cNvPicPr preferRelativeResize="0"/>
          <p:nvPr/>
        </p:nvPicPr>
        <p:blipFill>
          <a:blip r:embed="rId3">
            <a:alphaModFix amt="80000"/>
          </a:blip>
          <a:stretch>
            <a:fillRect/>
          </a:stretch>
        </p:blipFill>
        <p:spPr>
          <a:xfrm>
            <a:off x="0" y="0"/>
            <a:ext cx="9144000" cy="5207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154" name="Shape 154"/>
        <p:cNvGrpSpPr/>
        <p:nvPr/>
      </p:nvGrpSpPr>
      <p:grpSpPr>
        <a:xfrm>
          <a:off x="0" y="0"/>
          <a:ext cx="0" cy="0"/>
          <a:chOff x="0" y="0"/>
          <a:chExt cx="0" cy="0"/>
        </a:xfrm>
      </p:grpSpPr>
      <p:sp>
        <p:nvSpPr>
          <p:cNvPr id="155" name="Google Shape;155;p14"/>
          <p:cNvSpPr txBox="1"/>
          <p:nvPr/>
        </p:nvSpPr>
        <p:spPr>
          <a:xfrm>
            <a:off x="0" y="351675"/>
            <a:ext cx="4650000" cy="507900"/>
          </a:xfrm>
          <a:prstGeom prst="rect">
            <a:avLst/>
          </a:prstGeom>
          <a:solidFill>
            <a:srgbClr val="43434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100">
                <a:solidFill>
                  <a:srgbClr val="4A86E8"/>
                </a:solidFill>
                <a:latin typeface="Lato"/>
                <a:ea typeface="Lato"/>
                <a:cs typeface="Lato"/>
                <a:sym typeface="Lato"/>
              </a:rPr>
              <a:t>NORTHWIND DATABASE</a:t>
            </a:r>
            <a:endParaRPr b="1" sz="2100">
              <a:solidFill>
                <a:srgbClr val="4A86E8"/>
              </a:solidFill>
              <a:latin typeface="Lato"/>
              <a:ea typeface="Lato"/>
              <a:cs typeface="Lato"/>
              <a:sym typeface="Lato"/>
            </a:endParaRPr>
          </a:p>
        </p:txBody>
      </p:sp>
      <p:sp>
        <p:nvSpPr>
          <p:cNvPr id="156" name="Google Shape;156;p14"/>
          <p:cNvSpPr txBox="1"/>
          <p:nvPr/>
        </p:nvSpPr>
        <p:spPr>
          <a:xfrm>
            <a:off x="2750375" y="897100"/>
            <a:ext cx="3763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solidFill>
                <a:srgbClr val="FFFFFF"/>
              </a:solidFill>
              <a:latin typeface="Lato"/>
              <a:ea typeface="Lato"/>
              <a:cs typeface="Lato"/>
              <a:sym typeface="Lato"/>
            </a:endParaRPr>
          </a:p>
        </p:txBody>
      </p:sp>
      <p:sp>
        <p:nvSpPr>
          <p:cNvPr id="157" name="Google Shape;157;p14"/>
          <p:cNvSpPr/>
          <p:nvPr/>
        </p:nvSpPr>
        <p:spPr>
          <a:xfrm>
            <a:off x="0" y="1614250"/>
            <a:ext cx="3529200" cy="2151300"/>
          </a:xfrm>
          <a:prstGeom prst="wave">
            <a:avLst>
              <a:gd fmla="val 12500" name="adj1"/>
              <a:gd fmla="val 0" name="adj2"/>
            </a:avLst>
          </a:prstGeom>
          <a:solidFill>
            <a:srgbClr val="000000">
              <a:alpha val="46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500">
                <a:solidFill>
                  <a:srgbClr val="FFFFFF"/>
                </a:solidFill>
                <a:latin typeface="Lato"/>
                <a:ea typeface="Lato"/>
                <a:cs typeface="Lato"/>
                <a:sym typeface="Lato"/>
              </a:rPr>
              <a:t>Northwind is a medium sized </a:t>
            </a:r>
            <a:endParaRPr sz="1500">
              <a:solidFill>
                <a:srgbClr val="FFFFFF"/>
              </a:solidFill>
              <a:latin typeface="Lato"/>
              <a:ea typeface="Lato"/>
              <a:cs typeface="Lato"/>
              <a:sym typeface="Lato"/>
            </a:endParaRPr>
          </a:p>
          <a:p>
            <a:pPr indent="0" lvl="0" marL="0" rtl="0" algn="l">
              <a:spcBef>
                <a:spcPts val="0"/>
              </a:spcBef>
              <a:spcAft>
                <a:spcPts val="0"/>
              </a:spcAft>
              <a:buNone/>
            </a:pPr>
            <a:r>
              <a:rPr lang="en-GB" sz="1500">
                <a:solidFill>
                  <a:srgbClr val="FFFFFF"/>
                </a:solidFill>
                <a:latin typeface="Lato"/>
                <a:ea typeface="Lato"/>
                <a:cs typeface="Lato"/>
                <a:sym typeface="Lato"/>
              </a:rPr>
              <a:t>online store, that provides e-commerce services to its customer via shippers from around the globe.</a:t>
            </a:r>
            <a:endParaRPr sz="1500">
              <a:solidFill>
                <a:srgbClr val="FFFFFF"/>
              </a:solidFill>
              <a:latin typeface="Lato"/>
              <a:ea typeface="Lato"/>
              <a:cs typeface="Lato"/>
              <a:sym typeface="Lato"/>
            </a:endParaRPr>
          </a:p>
          <a:p>
            <a:pPr indent="0" lvl="0" marL="0" rtl="0" algn="l">
              <a:spcBef>
                <a:spcPts val="0"/>
              </a:spcBef>
              <a:spcAft>
                <a:spcPts val="0"/>
              </a:spcAft>
              <a:buNone/>
            </a:pPr>
            <a:r>
              <a:t/>
            </a:r>
            <a:endParaRPr sz="1300"/>
          </a:p>
        </p:txBody>
      </p:sp>
      <p:pic>
        <p:nvPicPr>
          <p:cNvPr id="158" name="Google Shape;158;p14"/>
          <p:cNvPicPr preferRelativeResize="0"/>
          <p:nvPr/>
        </p:nvPicPr>
        <p:blipFill>
          <a:blip r:embed="rId3">
            <a:alphaModFix/>
          </a:blip>
          <a:stretch>
            <a:fillRect/>
          </a:stretch>
        </p:blipFill>
        <p:spPr>
          <a:xfrm>
            <a:off x="3529200" y="1280875"/>
            <a:ext cx="3672375" cy="3155725"/>
          </a:xfrm>
          <a:prstGeom prst="rect">
            <a:avLst/>
          </a:prstGeom>
          <a:noFill/>
          <a:ln>
            <a:noFill/>
          </a:ln>
        </p:spPr>
      </p:pic>
      <p:cxnSp>
        <p:nvCxnSpPr>
          <p:cNvPr id="159" name="Google Shape;159;p14"/>
          <p:cNvCxnSpPr/>
          <p:nvPr/>
        </p:nvCxnSpPr>
        <p:spPr>
          <a:xfrm>
            <a:off x="7030225" y="4074175"/>
            <a:ext cx="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63" name="Shape 163"/>
        <p:cNvGrpSpPr/>
        <p:nvPr/>
      </p:nvGrpSpPr>
      <p:grpSpPr>
        <a:xfrm>
          <a:off x="0" y="0"/>
          <a:ext cx="0" cy="0"/>
          <a:chOff x="0" y="0"/>
          <a:chExt cx="0" cy="0"/>
        </a:xfrm>
      </p:grpSpPr>
      <p:pic>
        <p:nvPicPr>
          <p:cNvPr id="164" name="Google Shape;164;p15"/>
          <p:cNvPicPr preferRelativeResize="0"/>
          <p:nvPr/>
        </p:nvPicPr>
        <p:blipFill>
          <a:blip r:embed="rId3">
            <a:alphaModFix/>
          </a:blip>
          <a:stretch>
            <a:fillRect/>
          </a:stretch>
        </p:blipFill>
        <p:spPr>
          <a:xfrm>
            <a:off x="2734850" y="0"/>
            <a:ext cx="6409149" cy="5143500"/>
          </a:xfrm>
          <a:prstGeom prst="rect">
            <a:avLst/>
          </a:prstGeom>
          <a:noFill/>
          <a:ln>
            <a:noFill/>
          </a:ln>
        </p:spPr>
      </p:pic>
      <p:sp>
        <p:nvSpPr>
          <p:cNvPr id="165" name="Google Shape;165;p15"/>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66" name="Google Shape;166;p15"/>
          <p:cNvSpPr txBox="1"/>
          <p:nvPr/>
        </p:nvSpPr>
        <p:spPr>
          <a:xfrm>
            <a:off x="50" y="2963725"/>
            <a:ext cx="2734800" cy="769500"/>
          </a:xfrm>
          <a:prstGeom prst="rect">
            <a:avLst/>
          </a:prstGeom>
          <a:solidFill>
            <a:srgbClr val="0073A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900">
                <a:solidFill>
                  <a:schemeClr val="lt1"/>
                </a:solidFill>
                <a:latin typeface="Lato"/>
                <a:ea typeface="Lato"/>
                <a:cs typeface="Lato"/>
                <a:sym typeface="Lato"/>
              </a:rPr>
              <a:t>Northwind Database Schema</a:t>
            </a:r>
            <a:endParaRPr b="1" sz="1900">
              <a:solidFill>
                <a:schemeClr val="lt1"/>
              </a:solidFill>
              <a:latin typeface="Lato"/>
              <a:ea typeface="Lato"/>
              <a:cs typeface="Lato"/>
              <a:sym typeface="Lato"/>
            </a:endParaRPr>
          </a:p>
        </p:txBody>
      </p:sp>
      <p:sp>
        <p:nvSpPr>
          <p:cNvPr id="167" name="Google Shape;167;p15"/>
          <p:cNvSpPr txBox="1"/>
          <p:nvPr/>
        </p:nvSpPr>
        <p:spPr>
          <a:xfrm>
            <a:off x="0" y="3733225"/>
            <a:ext cx="2734800" cy="615600"/>
          </a:xfrm>
          <a:prstGeom prst="rect">
            <a:avLst/>
          </a:prstGeom>
          <a:solidFill>
            <a:srgbClr val="B6D7A8"/>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Contain employees,customers and sales data</a:t>
            </a:r>
            <a:endParaRPr>
              <a:latin typeface="Lato"/>
              <a:ea typeface="Lato"/>
              <a:cs typeface="Lato"/>
              <a:sym typeface="Lato"/>
            </a:endParaRPr>
          </a:p>
        </p:txBody>
      </p:sp>
      <p:sp>
        <p:nvSpPr>
          <p:cNvPr id="168" name="Google Shape;168;p15"/>
          <p:cNvSpPr/>
          <p:nvPr/>
        </p:nvSpPr>
        <p:spPr>
          <a:xfrm>
            <a:off x="-2575" y="25700"/>
            <a:ext cx="2837400" cy="2937900"/>
          </a:xfrm>
          <a:prstGeom prst="rect">
            <a:avLst/>
          </a:prstGeom>
          <a:solidFill>
            <a:srgbClr val="FFFFFF">
              <a:alpha val="4852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172" name="Shape 172"/>
        <p:cNvGrpSpPr/>
        <p:nvPr/>
      </p:nvGrpSpPr>
      <p:grpSpPr>
        <a:xfrm>
          <a:off x="0" y="0"/>
          <a:ext cx="0" cy="0"/>
          <a:chOff x="0" y="0"/>
          <a:chExt cx="0" cy="0"/>
        </a:xfrm>
      </p:grpSpPr>
      <p:sp>
        <p:nvSpPr>
          <p:cNvPr id="173" name="Google Shape;173;p16"/>
          <p:cNvSpPr txBox="1"/>
          <p:nvPr/>
        </p:nvSpPr>
        <p:spPr>
          <a:xfrm>
            <a:off x="0" y="340050"/>
            <a:ext cx="5117700" cy="600300"/>
          </a:xfrm>
          <a:prstGeom prst="rect">
            <a:avLst/>
          </a:prstGeom>
          <a:solidFill>
            <a:srgbClr val="6666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700">
                <a:solidFill>
                  <a:schemeClr val="lt1"/>
                </a:solidFill>
                <a:latin typeface="Lato"/>
                <a:ea typeface="Lato"/>
                <a:cs typeface="Lato"/>
                <a:sym typeface="Lato"/>
              </a:rPr>
              <a:t>Ways to get Trust of Customers</a:t>
            </a:r>
            <a:endParaRPr sz="2700">
              <a:solidFill>
                <a:schemeClr val="lt1"/>
              </a:solidFill>
              <a:latin typeface="Lato"/>
              <a:ea typeface="Lato"/>
              <a:cs typeface="Lato"/>
              <a:sym typeface="Lato"/>
            </a:endParaRPr>
          </a:p>
        </p:txBody>
      </p:sp>
      <p:sp>
        <p:nvSpPr>
          <p:cNvPr id="174" name="Google Shape;174;p16"/>
          <p:cNvSpPr/>
          <p:nvPr/>
        </p:nvSpPr>
        <p:spPr>
          <a:xfrm>
            <a:off x="-141375" y="1372600"/>
            <a:ext cx="3655200" cy="3215700"/>
          </a:xfrm>
          <a:prstGeom prst="verticalScroll">
            <a:avLst>
              <a:gd fmla="val 12500" name="adj"/>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Clr>
                <a:schemeClr val="lt1"/>
              </a:buClr>
              <a:buSzPts val="1400"/>
              <a:buFont typeface="Lato"/>
              <a:buChar char="❏"/>
            </a:pPr>
            <a:r>
              <a:rPr lang="en-GB">
                <a:solidFill>
                  <a:schemeClr val="lt1"/>
                </a:solidFill>
                <a:latin typeface="Lato"/>
                <a:ea typeface="Lato"/>
                <a:cs typeface="Lato"/>
                <a:sym typeface="Lato"/>
              </a:rPr>
              <a:t>Loyal Customers</a:t>
            </a:r>
            <a:endParaRPr>
              <a:solidFill>
                <a:schemeClr val="lt1"/>
              </a:solidFill>
              <a:latin typeface="Lato"/>
              <a:ea typeface="Lato"/>
              <a:cs typeface="Lato"/>
              <a:sym typeface="Lato"/>
            </a:endParaRPr>
          </a:p>
          <a:p>
            <a:pPr indent="0" lvl="0" marL="457200" rtl="0" algn="l">
              <a:spcBef>
                <a:spcPts val="0"/>
              </a:spcBef>
              <a:spcAft>
                <a:spcPts val="0"/>
              </a:spcAft>
              <a:buNone/>
            </a:pPr>
            <a:r>
              <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GB">
                <a:solidFill>
                  <a:schemeClr val="lt1"/>
                </a:solidFill>
                <a:latin typeface="Lato"/>
                <a:ea typeface="Lato"/>
                <a:cs typeface="Lato"/>
                <a:sym typeface="Lato"/>
              </a:rPr>
              <a:t>Discount Customers</a:t>
            </a:r>
            <a:endParaRPr>
              <a:solidFill>
                <a:schemeClr val="lt1"/>
              </a:solidFill>
              <a:latin typeface="Lato"/>
              <a:ea typeface="Lato"/>
              <a:cs typeface="Lato"/>
              <a:sym typeface="Lato"/>
            </a:endParaRPr>
          </a:p>
          <a:p>
            <a:pPr indent="0" lvl="0" marL="457200" rtl="0" algn="l">
              <a:spcBef>
                <a:spcPts val="0"/>
              </a:spcBef>
              <a:spcAft>
                <a:spcPts val="0"/>
              </a:spcAft>
              <a:buNone/>
            </a:pPr>
            <a:r>
              <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GB">
                <a:solidFill>
                  <a:schemeClr val="lt1"/>
                </a:solidFill>
                <a:latin typeface="Lato"/>
                <a:ea typeface="Lato"/>
                <a:cs typeface="Lato"/>
                <a:sym typeface="Lato"/>
              </a:rPr>
              <a:t>Impulsive Customers</a:t>
            </a:r>
            <a:endParaRPr>
              <a:solidFill>
                <a:schemeClr val="lt1"/>
              </a:solidFill>
              <a:latin typeface="Lato"/>
              <a:ea typeface="Lato"/>
              <a:cs typeface="Lato"/>
              <a:sym typeface="Lato"/>
            </a:endParaRPr>
          </a:p>
          <a:p>
            <a:pPr indent="0" lvl="0" marL="457200" rtl="0" algn="l">
              <a:spcBef>
                <a:spcPts val="0"/>
              </a:spcBef>
              <a:spcAft>
                <a:spcPts val="0"/>
              </a:spcAft>
              <a:buNone/>
            </a:pPr>
            <a:r>
              <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GB">
                <a:solidFill>
                  <a:schemeClr val="lt1"/>
                </a:solidFill>
                <a:latin typeface="Lato"/>
                <a:ea typeface="Lato"/>
                <a:cs typeface="Lato"/>
                <a:sym typeface="Lato"/>
              </a:rPr>
              <a:t>Need-Based Customers</a:t>
            </a:r>
            <a:endParaRPr>
              <a:solidFill>
                <a:schemeClr val="lt1"/>
              </a:solidFill>
              <a:latin typeface="Lato"/>
              <a:ea typeface="Lato"/>
              <a:cs typeface="Lato"/>
              <a:sym typeface="Lato"/>
            </a:endParaRPr>
          </a:p>
          <a:p>
            <a:pPr indent="0" lvl="0" marL="457200" rtl="0" algn="l">
              <a:spcBef>
                <a:spcPts val="0"/>
              </a:spcBef>
              <a:spcAft>
                <a:spcPts val="0"/>
              </a:spcAft>
              <a:buNone/>
            </a:pPr>
            <a:r>
              <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GB">
                <a:solidFill>
                  <a:schemeClr val="lt1"/>
                </a:solidFill>
                <a:latin typeface="Lato"/>
                <a:ea typeface="Lato"/>
                <a:cs typeface="Lato"/>
                <a:sym typeface="Lato"/>
              </a:rPr>
              <a:t>Wandering Customers</a:t>
            </a:r>
            <a:endParaRPr>
              <a:solidFill>
                <a:schemeClr val="lt1"/>
              </a:solidFill>
              <a:latin typeface="Lato"/>
              <a:ea typeface="Lato"/>
              <a:cs typeface="Lato"/>
              <a:sym typeface="Lato"/>
            </a:endParaRPr>
          </a:p>
          <a:p>
            <a:pPr indent="0" lvl="0" marL="457200" rtl="0" algn="l">
              <a:spcBef>
                <a:spcPts val="0"/>
              </a:spcBef>
              <a:spcAft>
                <a:spcPts val="0"/>
              </a:spcAft>
              <a:buNone/>
            </a:pPr>
            <a:r>
              <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GB">
                <a:solidFill>
                  <a:schemeClr val="lt1"/>
                </a:solidFill>
                <a:latin typeface="Lato"/>
                <a:ea typeface="Lato"/>
                <a:cs typeface="Lato"/>
                <a:sym typeface="Lato"/>
              </a:rPr>
              <a:t>Potential Customers</a:t>
            </a:r>
            <a:endParaRPr>
              <a:solidFill>
                <a:schemeClr val="lt1"/>
              </a:solidFill>
              <a:latin typeface="Lato"/>
              <a:ea typeface="Lato"/>
              <a:cs typeface="Lato"/>
              <a:sym typeface="Lato"/>
            </a:endParaRPr>
          </a:p>
          <a:p>
            <a:pPr indent="0" lvl="0" marL="0" rtl="0" algn="l">
              <a:spcBef>
                <a:spcPts val="0"/>
              </a:spcBef>
              <a:spcAft>
                <a:spcPts val="0"/>
              </a:spcAft>
              <a:buNone/>
            </a:pPr>
            <a:r>
              <a:t/>
            </a:r>
            <a:endParaRPr/>
          </a:p>
        </p:txBody>
      </p:sp>
      <p:pic>
        <p:nvPicPr>
          <p:cNvPr id="175" name="Google Shape;175;p16"/>
          <p:cNvPicPr preferRelativeResize="0"/>
          <p:nvPr/>
        </p:nvPicPr>
        <p:blipFill>
          <a:blip r:embed="rId3">
            <a:alphaModFix amt="80000"/>
          </a:blip>
          <a:stretch>
            <a:fillRect/>
          </a:stretch>
        </p:blipFill>
        <p:spPr>
          <a:xfrm>
            <a:off x="3614075" y="940350"/>
            <a:ext cx="5060074" cy="3819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179" name="Shape 179"/>
        <p:cNvGrpSpPr/>
        <p:nvPr/>
      </p:nvGrpSpPr>
      <p:grpSpPr>
        <a:xfrm>
          <a:off x="0" y="0"/>
          <a:ext cx="0" cy="0"/>
          <a:chOff x="0" y="0"/>
          <a:chExt cx="0" cy="0"/>
        </a:xfrm>
      </p:grpSpPr>
      <p:sp>
        <p:nvSpPr>
          <p:cNvPr id="180" name="Google Shape;180;p17"/>
          <p:cNvSpPr/>
          <p:nvPr/>
        </p:nvSpPr>
        <p:spPr>
          <a:xfrm>
            <a:off x="92525" y="338324"/>
            <a:ext cx="1752600" cy="667500"/>
          </a:xfrm>
          <a:prstGeom prst="horizontalScroll">
            <a:avLst>
              <a:gd fmla="val 12500" name="adj"/>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rgbClr val="FFFFFF"/>
                </a:solidFill>
                <a:latin typeface="Lato"/>
                <a:ea typeface="Lato"/>
                <a:cs typeface="Lato"/>
                <a:sym typeface="Lato"/>
              </a:rPr>
              <a:t>Loyal Customers</a:t>
            </a:r>
            <a:endParaRPr>
              <a:solidFill>
                <a:srgbClr val="FFFFFF"/>
              </a:solidFill>
            </a:endParaRPr>
          </a:p>
        </p:txBody>
      </p:sp>
      <p:sp>
        <p:nvSpPr>
          <p:cNvPr id="181" name="Google Shape;181;p17"/>
          <p:cNvSpPr txBox="1"/>
          <p:nvPr/>
        </p:nvSpPr>
        <p:spPr>
          <a:xfrm>
            <a:off x="387275" y="954600"/>
            <a:ext cx="4221600" cy="7851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rgbClr val="FFFFFF"/>
              </a:buClr>
              <a:buSzPts val="1300"/>
              <a:buFont typeface="Lato"/>
              <a:buChar char="❏"/>
            </a:pPr>
            <a:r>
              <a:rPr lang="en-GB" sz="1300">
                <a:solidFill>
                  <a:srgbClr val="FFFFFF"/>
                </a:solidFill>
                <a:latin typeface="Lato"/>
                <a:ea typeface="Lato"/>
                <a:cs typeface="Lato"/>
                <a:sym typeface="Lato"/>
              </a:rPr>
              <a:t>Keep them Excited about your services by studying their behaviour and anticipating their needs.</a:t>
            </a:r>
            <a:endParaRPr sz="1300">
              <a:solidFill>
                <a:srgbClr val="FFFFFF"/>
              </a:solidFill>
              <a:latin typeface="Lato"/>
              <a:ea typeface="Lato"/>
              <a:cs typeface="Lato"/>
              <a:sym typeface="Lato"/>
            </a:endParaRPr>
          </a:p>
        </p:txBody>
      </p:sp>
      <p:sp>
        <p:nvSpPr>
          <p:cNvPr id="182" name="Google Shape;182;p17"/>
          <p:cNvSpPr/>
          <p:nvPr/>
        </p:nvSpPr>
        <p:spPr>
          <a:xfrm>
            <a:off x="92525" y="1971949"/>
            <a:ext cx="2015400" cy="667500"/>
          </a:xfrm>
          <a:prstGeom prst="horizontalScroll">
            <a:avLst>
              <a:gd fmla="val 12500" name="adj"/>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rgbClr val="FFFFFF"/>
                </a:solidFill>
                <a:latin typeface="Lato"/>
                <a:ea typeface="Lato"/>
                <a:cs typeface="Lato"/>
                <a:sym typeface="Lato"/>
              </a:rPr>
              <a:t>Discount Customers</a:t>
            </a:r>
            <a:endParaRPr>
              <a:solidFill>
                <a:srgbClr val="FFFFFF"/>
              </a:solidFill>
            </a:endParaRPr>
          </a:p>
        </p:txBody>
      </p:sp>
      <p:sp>
        <p:nvSpPr>
          <p:cNvPr id="183" name="Google Shape;183;p17"/>
          <p:cNvSpPr txBox="1"/>
          <p:nvPr/>
        </p:nvSpPr>
        <p:spPr>
          <a:xfrm>
            <a:off x="387273" y="2720675"/>
            <a:ext cx="3593100" cy="9234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rgbClr val="FFFFFF"/>
              </a:buClr>
              <a:buSzPts val="1200"/>
              <a:buFont typeface="Lato"/>
              <a:buChar char="❏"/>
            </a:pPr>
            <a:r>
              <a:rPr lang="en-GB" sz="1200">
                <a:solidFill>
                  <a:srgbClr val="FFFFFF"/>
                </a:solidFill>
                <a:latin typeface="Lato"/>
                <a:ea typeface="Lato"/>
                <a:cs typeface="Lato"/>
                <a:sym typeface="Lato"/>
              </a:rPr>
              <a:t>Enlighten them about the benefits of your products and give them a live customer service option</a:t>
            </a:r>
            <a:endParaRPr sz="1200">
              <a:solidFill>
                <a:srgbClr val="FFFFFF"/>
              </a:solidFill>
              <a:latin typeface="Lato"/>
              <a:ea typeface="Lato"/>
              <a:cs typeface="Lato"/>
              <a:sym typeface="Lato"/>
            </a:endParaRPr>
          </a:p>
          <a:p>
            <a:pPr indent="0" lvl="0" marL="0" rtl="0" algn="l">
              <a:spcBef>
                <a:spcPts val="0"/>
              </a:spcBef>
              <a:spcAft>
                <a:spcPts val="0"/>
              </a:spcAft>
              <a:buNone/>
            </a:pPr>
            <a:r>
              <a:t/>
            </a:r>
            <a:endParaRPr sz="1200">
              <a:solidFill>
                <a:srgbClr val="FFFFFF"/>
              </a:solidFill>
              <a:latin typeface="Lato"/>
              <a:ea typeface="Lato"/>
              <a:cs typeface="Lato"/>
              <a:sym typeface="Lato"/>
            </a:endParaRPr>
          </a:p>
        </p:txBody>
      </p:sp>
      <p:sp>
        <p:nvSpPr>
          <p:cNvPr id="184" name="Google Shape;184;p17"/>
          <p:cNvSpPr/>
          <p:nvPr/>
        </p:nvSpPr>
        <p:spPr>
          <a:xfrm>
            <a:off x="5208500" y="338325"/>
            <a:ext cx="2106900" cy="701700"/>
          </a:xfrm>
          <a:prstGeom prst="horizontalScroll">
            <a:avLst>
              <a:gd fmla="val 12500" name="adj"/>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rgbClr val="FFFFFF"/>
                </a:solidFill>
                <a:latin typeface="Lato"/>
                <a:ea typeface="Lato"/>
                <a:cs typeface="Lato"/>
                <a:sym typeface="Lato"/>
              </a:rPr>
              <a:t>Impulsive</a:t>
            </a:r>
            <a:r>
              <a:rPr lang="en-GB">
                <a:solidFill>
                  <a:srgbClr val="FFFFFF"/>
                </a:solidFill>
                <a:latin typeface="Lato"/>
                <a:ea typeface="Lato"/>
                <a:cs typeface="Lato"/>
                <a:sym typeface="Lato"/>
              </a:rPr>
              <a:t> Customers</a:t>
            </a:r>
            <a:endParaRPr>
              <a:solidFill>
                <a:srgbClr val="FFFFFF"/>
              </a:solidFill>
            </a:endParaRPr>
          </a:p>
        </p:txBody>
      </p:sp>
      <p:sp>
        <p:nvSpPr>
          <p:cNvPr id="185" name="Google Shape;185;p17"/>
          <p:cNvSpPr txBox="1"/>
          <p:nvPr/>
        </p:nvSpPr>
        <p:spPr>
          <a:xfrm>
            <a:off x="5285550" y="1040025"/>
            <a:ext cx="36888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FFFFF"/>
              </a:buClr>
              <a:buSzPts val="1400"/>
              <a:buFont typeface="Lato"/>
              <a:buChar char="❖"/>
            </a:pPr>
            <a:r>
              <a:rPr lang="en-GB">
                <a:solidFill>
                  <a:srgbClr val="FFFFFF"/>
                </a:solidFill>
                <a:latin typeface="Lato"/>
                <a:ea typeface="Lato"/>
                <a:cs typeface="Lato"/>
                <a:sym typeface="Lato"/>
              </a:rPr>
              <a:t>E</a:t>
            </a:r>
            <a:r>
              <a:rPr lang="en-GB">
                <a:solidFill>
                  <a:srgbClr val="FFFFFF"/>
                </a:solidFill>
                <a:latin typeface="Lato"/>
                <a:ea typeface="Lato"/>
                <a:cs typeface="Lato"/>
                <a:sym typeface="Lato"/>
              </a:rPr>
              <a:t>xplain to them the details about the deals and offer them an added value that they can’t get anywhere else</a:t>
            </a:r>
            <a:endParaRPr>
              <a:solidFill>
                <a:srgbClr val="FFFFFF"/>
              </a:solidFill>
              <a:latin typeface="Lato"/>
              <a:ea typeface="Lato"/>
              <a:cs typeface="Lato"/>
              <a:sym typeface="Lato"/>
            </a:endParaRPr>
          </a:p>
        </p:txBody>
      </p:sp>
      <p:sp>
        <p:nvSpPr>
          <p:cNvPr id="186" name="Google Shape;186;p17"/>
          <p:cNvSpPr/>
          <p:nvPr/>
        </p:nvSpPr>
        <p:spPr>
          <a:xfrm>
            <a:off x="5177650" y="1954850"/>
            <a:ext cx="2322900" cy="701700"/>
          </a:xfrm>
          <a:prstGeom prst="horizontalScroll">
            <a:avLst>
              <a:gd fmla="val 12500" name="adj"/>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rgbClr val="FFFFFF"/>
                </a:solidFill>
                <a:latin typeface="Lato"/>
                <a:ea typeface="Lato"/>
                <a:cs typeface="Lato"/>
                <a:sym typeface="Lato"/>
              </a:rPr>
              <a:t>Need-Based Customers</a:t>
            </a:r>
            <a:endParaRPr>
              <a:solidFill>
                <a:srgbClr val="FFFFFF"/>
              </a:solidFill>
            </a:endParaRPr>
          </a:p>
        </p:txBody>
      </p:sp>
      <p:sp>
        <p:nvSpPr>
          <p:cNvPr id="187" name="Google Shape;187;p17"/>
          <p:cNvSpPr txBox="1"/>
          <p:nvPr/>
        </p:nvSpPr>
        <p:spPr>
          <a:xfrm>
            <a:off x="5285550" y="2740075"/>
            <a:ext cx="36888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FFFFF"/>
              </a:buClr>
              <a:buSzPts val="1400"/>
              <a:buFont typeface="Lato"/>
              <a:buChar char="❖"/>
            </a:pPr>
            <a:r>
              <a:rPr lang="en-GB">
                <a:solidFill>
                  <a:srgbClr val="FFFFFF"/>
                </a:solidFill>
                <a:latin typeface="Lato"/>
                <a:ea typeface="Lato"/>
                <a:cs typeface="Lato"/>
                <a:sym typeface="Lato"/>
              </a:rPr>
              <a:t>M</a:t>
            </a:r>
            <a:r>
              <a:rPr lang="en-GB">
                <a:solidFill>
                  <a:srgbClr val="FFFFFF"/>
                </a:solidFill>
                <a:latin typeface="Lato"/>
                <a:ea typeface="Lato"/>
                <a:cs typeface="Lato"/>
                <a:sym typeface="Lato"/>
              </a:rPr>
              <a:t>inimize the time you give to these customers but make sure that they still feel valued</a:t>
            </a:r>
            <a:endParaRPr>
              <a:solidFill>
                <a:srgbClr val="FFFFFF"/>
              </a:solidFill>
              <a:latin typeface="Lato"/>
              <a:ea typeface="Lato"/>
              <a:cs typeface="Lato"/>
              <a:sym typeface="Lato"/>
            </a:endParaRPr>
          </a:p>
        </p:txBody>
      </p:sp>
      <p:sp>
        <p:nvSpPr>
          <p:cNvPr id="188" name="Google Shape;188;p17"/>
          <p:cNvSpPr/>
          <p:nvPr/>
        </p:nvSpPr>
        <p:spPr>
          <a:xfrm>
            <a:off x="92525" y="3471374"/>
            <a:ext cx="2015400" cy="667500"/>
          </a:xfrm>
          <a:prstGeom prst="horizontalScroll">
            <a:avLst>
              <a:gd fmla="val 12500" name="adj"/>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rgbClr val="FFFFFF"/>
                </a:solidFill>
                <a:latin typeface="Lato"/>
                <a:ea typeface="Lato"/>
                <a:cs typeface="Lato"/>
                <a:sym typeface="Lato"/>
              </a:rPr>
              <a:t>Po</a:t>
            </a:r>
            <a:r>
              <a:rPr lang="en-GB">
                <a:solidFill>
                  <a:srgbClr val="FFFFFF"/>
                </a:solidFill>
                <a:latin typeface="Lato"/>
                <a:ea typeface="Lato"/>
                <a:cs typeface="Lato"/>
                <a:sym typeface="Lato"/>
              </a:rPr>
              <a:t>tential Customers</a:t>
            </a:r>
            <a:endParaRPr>
              <a:solidFill>
                <a:srgbClr val="FFFFFF"/>
              </a:solidFill>
            </a:endParaRPr>
          </a:p>
        </p:txBody>
      </p:sp>
      <p:sp>
        <p:nvSpPr>
          <p:cNvPr id="189" name="Google Shape;189;p17"/>
          <p:cNvSpPr txBox="1"/>
          <p:nvPr/>
        </p:nvSpPr>
        <p:spPr>
          <a:xfrm>
            <a:off x="387275" y="4220100"/>
            <a:ext cx="42216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FFFFF"/>
              </a:buClr>
              <a:buSzPts val="1400"/>
              <a:buFont typeface="Lato"/>
              <a:buChar char="❏"/>
            </a:pPr>
            <a:r>
              <a:rPr lang="en-GB">
                <a:solidFill>
                  <a:srgbClr val="FFFFFF"/>
                </a:solidFill>
                <a:latin typeface="Lato"/>
                <a:ea typeface="Lato"/>
                <a:cs typeface="Lato"/>
                <a:sym typeface="Lato"/>
              </a:rPr>
              <a:t>let them know about the advantages they can get from your products and services.</a:t>
            </a:r>
            <a:endParaRPr sz="1200">
              <a:solidFill>
                <a:srgbClr val="FFFFFF"/>
              </a:solidFill>
              <a:latin typeface="Lato"/>
              <a:ea typeface="Lato"/>
              <a:cs typeface="Lato"/>
              <a:sym typeface="Lato"/>
            </a:endParaRPr>
          </a:p>
        </p:txBody>
      </p:sp>
      <p:sp>
        <p:nvSpPr>
          <p:cNvPr id="190" name="Google Shape;190;p17"/>
          <p:cNvSpPr/>
          <p:nvPr/>
        </p:nvSpPr>
        <p:spPr>
          <a:xfrm>
            <a:off x="5177650" y="3434325"/>
            <a:ext cx="2322900" cy="667500"/>
          </a:xfrm>
          <a:prstGeom prst="horizontalScroll">
            <a:avLst>
              <a:gd fmla="val 12500" name="adj"/>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rgbClr val="FFFFFF"/>
                </a:solidFill>
                <a:latin typeface="Lato"/>
                <a:ea typeface="Lato"/>
                <a:cs typeface="Lato"/>
                <a:sym typeface="Lato"/>
              </a:rPr>
              <a:t>Wandering Customers</a:t>
            </a:r>
            <a:endParaRPr>
              <a:solidFill>
                <a:srgbClr val="FFFFFF"/>
              </a:solidFill>
            </a:endParaRPr>
          </a:p>
        </p:txBody>
      </p:sp>
      <p:sp>
        <p:nvSpPr>
          <p:cNvPr id="191" name="Google Shape;191;p17"/>
          <p:cNvSpPr txBox="1"/>
          <p:nvPr/>
        </p:nvSpPr>
        <p:spPr>
          <a:xfrm>
            <a:off x="5472400" y="4050600"/>
            <a:ext cx="3639900" cy="8313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rgbClr val="FFFFFF"/>
              </a:buClr>
              <a:buSzPts val="1300"/>
              <a:buFont typeface="Lato"/>
              <a:buChar char="❖"/>
            </a:pPr>
            <a:r>
              <a:rPr lang="en-GB">
                <a:solidFill>
                  <a:srgbClr val="FFFFFF"/>
                </a:solidFill>
                <a:latin typeface="Lato"/>
                <a:ea typeface="Lato"/>
                <a:cs typeface="Lato"/>
                <a:sym typeface="Lato"/>
              </a:rPr>
              <a:t>E</a:t>
            </a:r>
            <a:r>
              <a:rPr lang="en-GB">
                <a:solidFill>
                  <a:srgbClr val="FFFFFF"/>
                </a:solidFill>
                <a:latin typeface="Lato"/>
                <a:ea typeface="Lato"/>
                <a:cs typeface="Lato"/>
                <a:sym typeface="Lato"/>
              </a:rPr>
              <a:t>nsure that they can purchase your products conveniently and get the help they need quickly.</a:t>
            </a:r>
            <a:endParaRPr sz="1300">
              <a:solidFill>
                <a:srgbClr val="FFFFFF"/>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8"/>
          <p:cNvSpPr/>
          <p:nvPr/>
        </p:nvSpPr>
        <p:spPr>
          <a:xfrm>
            <a:off x="0" y="1376550"/>
            <a:ext cx="3866700" cy="2390400"/>
          </a:xfrm>
          <a:prstGeom prst="ellipse">
            <a:avLst/>
          </a:prstGeom>
          <a:solidFill>
            <a:srgbClr val="000000">
              <a:alpha val="28099"/>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2200">
                <a:solidFill>
                  <a:schemeClr val="lt1"/>
                </a:solidFill>
                <a:latin typeface="Lato"/>
                <a:ea typeface="Lato"/>
                <a:cs typeface="Lato"/>
                <a:sym typeface="Lato"/>
              </a:rPr>
              <a:t>Business Problems And Their Solutions</a:t>
            </a:r>
            <a:endParaRPr sz="2200">
              <a:solidFill>
                <a:schemeClr val="lt1"/>
              </a:solidFill>
              <a:latin typeface="Lato"/>
              <a:ea typeface="Lato"/>
              <a:cs typeface="Lato"/>
              <a:sym typeface="Lato"/>
            </a:endParaRPr>
          </a:p>
          <a:p>
            <a:pPr indent="0" lvl="0" marL="0" rtl="0" algn="l">
              <a:spcBef>
                <a:spcPts val="0"/>
              </a:spcBef>
              <a:spcAft>
                <a:spcPts val="0"/>
              </a:spcAft>
              <a:buNone/>
            </a:pPr>
            <a:r>
              <a:t/>
            </a:r>
            <a:endParaRPr sz="2200"/>
          </a:p>
        </p:txBody>
      </p:sp>
      <p:pic>
        <p:nvPicPr>
          <p:cNvPr id="197" name="Google Shape;197;p18"/>
          <p:cNvPicPr preferRelativeResize="0"/>
          <p:nvPr/>
        </p:nvPicPr>
        <p:blipFill>
          <a:blip r:embed="rId3">
            <a:alphaModFix/>
          </a:blip>
          <a:stretch>
            <a:fillRect/>
          </a:stretch>
        </p:blipFill>
        <p:spPr>
          <a:xfrm>
            <a:off x="3866700" y="1136150"/>
            <a:ext cx="5078725" cy="32387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alpha val="84310"/>
          </a:srgbClr>
        </a:solidFill>
      </p:bgPr>
    </p:bg>
    <p:spTree>
      <p:nvGrpSpPr>
        <p:cNvPr id="201" name="Shape 201"/>
        <p:cNvGrpSpPr/>
        <p:nvPr/>
      </p:nvGrpSpPr>
      <p:grpSpPr>
        <a:xfrm>
          <a:off x="0" y="0"/>
          <a:ext cx="0" cy="0"/>
          <a:chOff x="0" y="0"/>
          <a:chExt cx="0" cy="0"/>
        </a:xfrm>
      </p:grpSpPr>
      <p:sp>
        <p:nvSpPr>
          <p:cNvPr id="202" name="Google Shape;202;p19"/>
          <p:cNvSpPr txBox="1"/>
          <p:nvPr/>
        </p:nvSpPr>
        <p:spPr>
          <a:xfrm>
            <a:off x="2635475" y="980075"/>
            <a:ext cx="3847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solidFill>
                  <a:schemeClr val="lt1"/>
                </a:solidFill>
                <a:latin typeface="Lato"/>
                <a:ea typeface="Lato"/>
                <a:cs typeface="Lato"/>
                <a:sym typeface="Lato"/>
              </a:rPr>
              <a:t>Top 10 Areas  With  Fewer  Orders</a:t>
            </a:r>
            <a:endParaRPr b="1" sz="1800">
              <a:solidFill>
                <a:schemeClr val="lt1"/>
              </a:solidFill>
              <a:latin typeface="Lato"/>
              <a:ea typeface="Lato"/>
              <a:cs typeface="Lato"/>
              <a:sym typeface="Lato"/>
            </a:endParaRPr>
          </a:p>
        </p:txBody>
      </p:sp>
      <p:cxnSp>
        <p:nvCxnSpPr>
          <p:cNvPr id="203" name="Google Shape;203;p19"/>
          <p:cNvCxnSpPr/>
          <p:nvPr/>
        </p:nvCxnSpPr>
        <p:spPr>
          <a:xfrm flipH="1">
            <a:off x="1732400" y="812250"/>
            <a:ext cx="7800" cy="3747900"/>
          </a:xfrm>
          <a:prstGeom prst="straightConnector1">
            <a:avLst/>
          </a:prstGeom>
          <a:noFill/>
          <a:ln cap="flat" cmpd="sng" w="28575">
            <a:solidFill>
              <a:schemeClr val="dk2"/>
            </a:solidFill>
            <a:prstDash val="solid"/>
            <a:round/>
            <a:headEnd len="med" w="med" type="none"/>
            <a:tailEnd len="med" w="med" type="none"/>
          </a:ln>
        </p:spPr>
      </p:cxnSp>
      <p:cxnSp>
        <p:nvCxnSpPr>
          <p:cNvPr id="204" name="Google Shape;204;p19"/>
          <p:cNvCxnSpPr/>
          <p:nvPr/>
        </p:nvCxnSpPr>
        <p:spPr>
          <a:xfrm flipH="1" rot="10800000">
            <a:off x="799425" y="1544750"/>
            <a:ext cx="6701100" cy="7800"/>
          </a:xfrm>
          <a:prstGeom prst="straightConnector1">
            <a:avLst/>
          </a:prstGeom>
          <a:noFill/>
          <a:ln cap="flat" cmpd="sng" w="38100">
            <a:solidFill>
              <a:schemeClr val="dk2"/>
            </a:solidFill>
            <a:prstDash val="solid"/>
            <a:round/>
            <a:headEnd len="med" w="med" type="none"/>
            <a:tailEnd len="med" w="med" type="none"/>
          </a:ln>
        </p:spPr>
      </p:cxnSp>
      <p:sp>
        <p:nvSpPr>
          <p:cNvPr id="205" name="Google Shape;205;p19"/>
          <p:cNvSpPr/>
          <p:nvPr/>
        </p:nvSpPr>
        <p:spPr>
          <a:xfrm>
            <a:off x="799425" y="1544750"/>
            <a:ext cx="6701100" cy="3053700"/>
          </a:xfrm>
          <a:prstGeom prst="rect">
            <a:avLst/>
          </a:prstGeom>
          <a:solidFill>
            <a:srgbClr val="FFFFFF">
              <a:alpha val="5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9"/>
          <p:cNvSpPr txBox="1"/>
          <p:nvPr/>
        </p:nvSpPr>
        <p:spPr>
          <a:xfrm>
            <a:off x="1971575" y="1922575"/>
            <a:ext cx="5320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latin typeface="Lato"/>
                <a:ea typeface="Lato"/>
                <a:cs typeface="Lato"/>
                <a:sym typeface="Lato"/>
              </a:rPr>
              <a:t>We have determined, in this analyses, the top 10 areas with fewer orders.</a:t>
            </a:r>
            <a:endParaRPr>
              <a:solidFill>
                <a:schemeClr val="lt1"/>
              </a:solidFill>
              <a:latin typeface="Lato"/>
              <a:ea typeface="Lato"/>
              <a:cs typeface="Lato"/>
              <a:sym typeface="Lato"/>
            </a:endParaRPr>
          </a:p>
        </p:txBody>
      </p:sp>
      <p:cxnSp>
        <p:nvCxnSpPr>
          <p:cNvPr id="207" name="Google Shape;207;p19"/>
          <p:cNvCxnSpPr/>
          <p:nvPr/>
        </p:nvCxnSpPr>
        <p:spPr>
          <a:xfrm>
            <a:off x="1971575" y="1922575"/>
            <a:ext cx="5128200" cy="0"/>
          </a:xfrm>
          <a:prstGeom prst="straightConnector1">
            <a:avLst/>
          </a:prstGeom>
          <a:noFill/>
          <a:ln cap="flat" cmpd="sng" w="19050">
            <a:solidFill>
              <a:srgbClr val="FFFFFF"/>
            </a:solidFill>
            <a:prstDash val="solid"/>
            <a:round/>
            <a:headEnd len="med" w="med" type="none"/>
            <a:tailEnd len="med" w="med" type="none"/>
          </a:ln>
        </p:spPr>
      </p:cxnSp>
      <p:cxnSp>
        <p:nvCxnSpPr>
          <p:cNvPr id="208" name="Google Shape;208;p19"/>
          <p:cNvCxnSpPr/>
          <p:nvPr/>
        </p:nvCxnSpPr>
        <p:spPr>
          <a:xfrm>
            <a:off x="1971575" y="2940600"/>
            <a:ext cx="5128200" cy="0"/>
          </a:xfrm>
          <a:prstGeom prst="straightConnector1">
            <a:avLst/>
          </a:prstGeom>
          <a:noFill/>
          <a:ln cap="flat" cmpd="sng" w="19050">
            <a:solidFill>
              <a:srgbClr val="FFFFFF"/>
            </a:solidFill>
            <a:prstDash val="solid"/>
            <a:round/>
            <a:headEnd len="med" w="med" type="none"/>
            <a:tailEnd len="med" w="med" type="none"/>
          </a:ln>
        </p:spPr>
      </p:cxnSp>
      <p:sp>
        <p:nvSpPr>
          <p:cNvPr id="209" name="Google Shape;209;p19"/>
          <p:cNvSpPr txBox="1"/>
          <p:nvPr/>
        </p:nvSpPr>
        <p:spPr>
          <a:xfrm>
            <a:off x="2054250" y="2940600"/>
            <a:ext cx="50355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latin typeface="Lato"/>
                <a:ea typeface="Lato"/>
                <a:cs typeface="Lato"/>
                <a:sym typeface="Lato"/>
              </a:rPr>
              <a:t>This analyses can help us to understand what is the main cause  of fewer orders in these areas and help us increase orders by running campaigns, giving discounts and other benefits to the customers.</a:t>
            </a:r>
            <a:endParaRPr>
              <a:solidFill>
                <a:schemeClr val="l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alpha val="84310"/>
          </a:srgbClr>
        </a:solidFill>
      </p:bgPr>
    </p:bg>
    <p:spTree>
      <p:nvGrpSpPr>
        <p:cNvPr id="213" name="Shape 213"/>
        <p:cNvGrpSpPr/>
        <p:nvPr/>
      </p:nvGrpSpPr>
      <p:grpSpPr>
        <a:xfrm>
          <a:off x="0" y="0"/>
          <a:ext cx="0" cy="0"/>
          <a:chOff x="0" y="0"/>
          <a:chExt cx="0" cy="0"/>
        </a:xfrm>
      </p:grpSpPr>
      <p:pic>
        <p:nvPicPr>
          <p:cNvPr id="214" name="Google Shape;214;p20" title="Chart"/>
          <p:cNvPicPr preferRelativeResize="0"/>
          <p:nvPr/>
        </p:nvPicPr>
        <p:blipFill>
          <a:blip r:embed="rId3">
            <a:alphaModFix/>
          </a:blip>
          <a:stretch>
            <a:fillRect/>
          </a:stretch>
        </p:blipFill>
        <p:spPr>
          <a:xfrm>
            <a:off x="2750400" y="0"/>
            <a:ext cx="6393600" cy="5143501"/>
          </a:xfrm>
          <a:prstGeom prst="rect">
            <a:avLst/>
          </a:prstGeom>
          <a:noFill/>
          <a:ln>
            <a:noFill/>
          </a:ln>
        </p:spPr>
      </p:pic>
      <p:sp>
        <p:nvSpPr>
          <p:cNvPr id="215" name="Google Shape;215;p20"/>
          <p:cNvSpPr/>
          <p:nvPr/>
        </p:nvSpPr>
        <p:spPr>
          <a:xfrm>
            <a:off x="0" y="1614250"/>
            <a:ext cx="2750400" cy="1358400"/>
          </a:xfrm>
          <a:prstGeom prst="doubleWave">
            <a:avLst>
              <a:gd fmla="val 6250" name="adj1"/>
              <a:gd fmla="val 0" name="adj2"/>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800">
              <a:solidFill>
                <a:schemeClr val="lt1"/>
              </a:solidFill>
              <a:latin typeface="Lato"/>
              <a:ea typeface="Lato"/>
              <a:cs typeface="Lato"/>
              <a:sym typeface="Lato"/>
            </a:endParaRPr>
          </a:p>
          <a:p>
            <a:pPr indent="0" lvl="0" marL="0" rtl="0" algn="l">
              <a:spcBef>
                <a:spcPts val="0"/>
              </a:spcBef>
              <a:spcAft>
                <a:spcPts val="0"/>
              </a:spcAft>
              <a:buNone/>
            </a:pPr>
            <a:r>
              <a:rPr b="1" lang="en-GB" sz="1800">
                <a:solidFill>
                  <a:schemeClr val="lt1"/>
                </a:solidFill>
                <a:latin typeface="Lato"/>
                <a:ea typeface="Lato"/>
                <a:cs typeface="Lato"/>
                <a:sym typeface="Lato"/>
              </a:rPr>
              <a:t>Top 10 Areas  With </a:t>
            </a:r>
            <a:endParaRPr b="1" sz="1800">
              <a:solidFill>
                <a:schemeClr val="lt1"/>
              </a:solidFill>
              <a:latin typeface="Lato"/>
              <a:ea typeface="Lato"/>
              <a:cs typeface="Lato"/>
              <a:sym typeface="Lato"/>
            </a:endParaRPr>
          </a:p>
          <a:p>
            <a:pPr indent="0" lvl="0" marL="0" rtl="0" algn="l">
              <a:spcBef>
                <a:spcPts val="0"/>
              </a:spcBef>
              <a:spcAft>
                <a:spcPts val="0"/>
              </a:spcAft>
              <a:buNone/>
            </a:pPr>
            <a:r>
              <a:t/>
            </a:r>
            <a:endParaRPr b="1" sz="1800">
              <a:solidFill>
                <a:schemeClr val="lt1"/>
              </a:solidFill>
              <a:latin typeface="Lato"/>
              <a:ea typeface="Lato"/>
              <a:cs typeface="Lato"/>
              <a:sym typeface="Lato"/>
            </a:endParaRPr>
          </a:p>
          <a:p>
            <a:pPr indent="0" lvl="0" marL="0" rtl="0" algn="l">
              <a:spcBef>
                <a:spcPts val="0"/>
              </a:spcBef>
              <a:spcAft>
                <a:spcPts val="0"/>
              </a:spcAft>
              <a:buNone/>
            </a:pPr>
            <a:r>
              <a:rPr b="1" lang="en-GB" sz="1800">
                <a:solidFill>
                  <a:schemeClr val="lt1"/>
                </a:solidFill>
                <a:latin typeface="Lato"/>
                <a:ea typeface="Lato"/>
                <a:cs typeface="Lato"/>
                <a:sym typeface="Lato"/>
              </a:rPr>
              <a:t>                    Fewer  Orders</a:t>
            </a:r>
            <a:endParaRPr b="1" sz="1800">
              <a:solidFill>
                <a:schemeClr val="lt1"/>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alpha val="84310"/>
          </a:srgbClr>
        </a:solidFill>
      </p:bgPr>
    </p:bg>
    <p:spTree>
      <p:nvGrpSpPr>
        <p:cNvPr id="219" name="Shape 219"/>
        <p:cNvGrpSpPr/>
        <p:nvPr/>
      </p:nvGrpSpPr>
      <p:grpSpPr>
        <a:xfrm>
          <a:off x="0" y="0"/>
          <a:ext cx="0" cy="0"/>
          <a:chOff x="0" y="0"/>
          <a:chExt cx="0" cy="0"/>
        </a:xfrm>
      </p:grpSpPr>
      <p:sp>
        <p:nvSpPr>
          <p:cNvPr id="220" name="Google Shape;220;p21"/>
          <p:cNvSpPr txBox="1"/>
          <p:nvPr/>
        </p:nvSpPr>
        <p:spPr>
          <a:xfrm>
            <a:off x="1971575" y="995500"/>
            <a:ext cx="6376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solidFill>
                  <a:schemeClr val="lt1"/>
                </a:solidFill>
                <a:latin typeface="Lato"/>
                <a:ea typeface="Lato"/>
                <a:cs typeface="Lato"/>
                <a:sym typeface="Lato"/>
              </a:rPr>
              <a:t>Top 5 Comp. Handling More Order Within Certain Areas</a:t>
            </a:r>
            <a:endParaRPr b="1" sz="1800">
              <a:solidFill>
                <a:schemeClr val="lt1"/>
              </a:solidFill>
              <a:latin typeface="Lato"/>
              <a:ea typeface="Lato"/>
              <a:cs typeface="Lato"/>
              <a:sym typeface="Lato"/>
            </a:endParaRPr>
          </a:p>
        </p:txBody>
      </p:sp>
      <p:cxnSp>
        <p:nvCxnSpPr>
          <p:cNvPr id="221" name="Google Shape;221;p21"/>
          <p:cNvCxnSpPr/>
          <p:nvPr/>
        </p:nvCxnSpPr>
        <p:spPr>
          <a:xfrm>
            <a:off x="1740200" y="812250"/>
            <a:ext cx="15300" cy="3747900"/>
          </a:xfrm>
          <a:prstGeom prst="straightConnector1">
            <a:avLst/>
          </a:prstGeom>
          <a:noFill/>
          <a:ln cap="flat" cmpd="sng" w="28575">
            <a:solidFill>
              <a:schemeClr val="dk2"/>
            </a:solidFill>
            <a:prstDash val="solid"/>
            <a:round/>
            <a:headEnd len="med" w="med" type="none"/>
            <a:tailEnd len="med" w="med" type="none"/>
          </a:ln>
        </p:spPr>
      </p:cxnSp>
      <p:cxnSp>
        <p:nvCxnSpPr>
          <p:cNvPr id="222" name="Google Shape;222;p21"/>
          <p:cNvCxnSpPr/>
          <p:nvPr/>
        </p:nvCxnSpPr>
        <p:spPr>
          <a:xfrm flipH="1" rot="10800000">
            <a:off x="799425" y="1514150"/>
            <a:ext cx="7356600" cy="38400"/>
          </a:xfrm>
          <a:prstGeom prst="straightConnector1">
            <a:avLst/>
          </a:prstGeom>
          <a:noFill/>
          <a:ln cap="flat" cmpd="sng" w="38100">
            <a:solidFill>
              <a:schemeClr val="dk2"/>
            </a:solidFill>
            <a:prstDash val="solid"/>
            <a:round/>
            <a:headEnd len="med" w="med" type="none"/>
            <a:tailEnd len="med" w="med" type="none"/>
          </a:ln>
        </p:spPr>
      </p:cxnSp>
      <p:sp>
        <p:nvSpPr>
          <p:cNvPr id="223" name="Google Shape;223;p21"/>
          <p:cNvSpPr/>
          <p:nvPr/>
        </p:nvSpPr>
        <p:spPr>
          <a:xfrm>
            <a:off x="799425" y="1544750"/>
            <a:ext cx="7356600" cy="3053700"/>
          </a:xfrm>
          <a:prstGeom prst="rect">
            <a:avLst/>
          </a:prstGeom>
          <a:solidFill>
            <a:srgbClr val="FFFFFF">
              <a:alpha val="5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1"/>
          <p:cNvSpPr txBox="1"/>
          <p:nvPr/>
        </p:nvSpPr>
        <p:spPr>
          <a:xfrm>
            <a:off x="1971575" y="1922575"/>
            <a:ext cx="5320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latin typeface="Lato"/>
                <a:ea typeface="Lato"/>
                <a:cs typeface="Lato"/>
                <a:sym typeface="Lato"/>
              </a:rPr>
              <a:t>In this analyses, we found the top 5 companies which are handling more orders in certain cities.</a:t>
            </a:r>
            <a:endParaRPr>
              <a:solidFill>
                <a:schemeClr val="lt1"/>
              </a:solidFill>
              <a:latin typeface="Lato"/>
              <a:ea typeface="Lato"/>
              <a:cs typeface="Lato"/>
              <a:sym typeface="Lato"/>
            </a:endParaRPr>
          </a:p>
        </p:txBody>
      </p:sp>
      <p:cxnSp>
        <p:nvCxnSpPr>
          <p:cNvPr id="225" name="Google Shape;225;p21"/>
          <p:cNvCxnSpPr/>
          <p:nvPr/>
        </p:nvCxnSpPr>
        <p:spPr>
          <a:xfrm>
            <a:off x="1971575" y="1922575"/>
            <a:ext cx="5128200" cy="0"/>
          </a:xfrm>
          <a:prstGeom prst="straightConnector1">
            <a:avLst/>
          </a:prstGeom>
          <a:noFill/>
          <a:ln cap="flat" cmpd="sng" w="19050">
            <a:solidFill>
              <a:srgbClr val="FFFFFF"/>
            </a:solidFill>
            <a:prstDash val="solid"/>
            <a:round/>
            <a:headEnd len="med" w="med" type="none"/>
            <a:tailEnd len="med" w="med" type="none"/>
          </a:ln>
        </p:spPr>
      </p:cxnSp>
      <p:cxnSp>
        <p:nvCxnSpPr>
          <p:cNvPr id="226" name="Google Shape;226;p21"/>
          <p:cNvCxnSpPr/>
          <p:nvPr/>
        </p:nvCxnSpPr>
        <p:spPr>
          <a:xfrm>
            <a:off x="1971575" y="2940600"/>
            <a:ext cx="5128200" cy="0"/>
          </a:xfrm>
          <a:prstGeom prst="straightConnector1">
            <a:avLst/>
          </a:prstGeom>
          <a:noFill/>
          <a:ln cap="flat" cmpd="sng" w="19050">
            <a:solidFill>
              <a:srgbClr val="FFFFFF"/>
            </a:solidFill>
            <a:prstDash val="solid"/>
            <a:round/>
            <a:headEnd len="med" w="med" type="none"/>
            <a:tailEnd len="med" w="med" type="none"/>
          </a:ln>
        </p:spPr>
      </p:cxnSp>
      <p:sp>
        <p:nvSpPr>
          <p:cNvPr id="227" name="Google Shape;227;p21"/>
          <p:cNvSpPr txBox="1"/>
          <p:nvPr/>
        </p:nvSpPr>
        <p:spPr>
          <a:xfrm>
            <a:off x="2054250" y="2940600"/>
            <a:ext cx="5128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latin typeface="Lato"/>
                <a:ea typeface="Lato"/>
                <a:cs typeface="Lato"/>
                <a:sym typeface="Lato"/>
              </a:rPr>
              <a:t>This analyses guide me that we should increase our connections with those companies and offer them more products and more resources to grow our business</a:t>
            </a:r>
            <a:endParaRPr>
              <a:solidFill>
                <a:schemeClr val="l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