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5"/>
    <p:sldMasterId id="2147483904" r:id="rId6"/>
    <p:sldMasterId id="2147483670" r:id="rId7"/>
  </p:sldMasterIdLst>
  <p:notesMasterIdLst>
    <p:notesMasterId r:id="rId38"/>
  </p:notesMasterIdLst>
  <p:handoutMasterIdLst>
    <p:handoutMasterId r:id="rId39"/>
  </p:handoutMasterIdLst>
  <p:sldIdLst>
    <p:sldId id="510" r:id="rId8"/>
    <p:sldId id="530" r:id="rId9"/>
    <p:sldId id="491" r:id="rId10"/>
    <p:sldId id="512" r:id="rId11"/>
    <p:sldId id="532" r:id="rId12"/>
    <p:sldId id="402" r:id="rId13"/>
    <p:sldId id="548" r:id="rId14"/>
    <p:sldId id="513" r:id="rId15"/>
    <p:sldId id="516" r:id="rId16"/>
    <p:sldId id="543" r:id="rId17"/>
    <p:sldId id="554" r:id="rId18"/>
    <p:sldId id="534" r:id="rId19"/>
    <p:sldId id="544" r:id="rId20"/>
    <p:sldId id="514" r:id="rId21"/>
    <p:sldId id="547" r:id="rId22"/>
    <p:sldId id="546" r:id="rId23"/>
    <p:sldId id="545" r:id="rId24"/>
    <p:sldId id="536" r:id="rId25"/>
    <p:sldId id="535" r:id="rId26"/>
    <p:sldId id="515" r:id="rId27"/>
    <p:sldId id="533" r:id="rId28"/>
    <p:sldId id="538" r:id="rId29"/>
    <p:sldId id="539" r:id="rId30"/>
    <p:sldId id="540" r:id="rId31"/>
    <p:sldId id="541" r:id="rId32"/>
    <p:sldId id="551" r:id="rId33"/>
    <p:sldId id="552" r:id="rId34"/>
    <p:sldId id="553" r:id="rId35"/>
    <p:sldId id="550" r:id="rId36"/>
    <p:sldId id="413" r:id="rId3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5C22"/>
    <a:srgbClr val="FFF1B3"/>
    <a:srgbClr val="FFCB05"/>
    <a:srgbClr val="FF6600"/>
    <a:srgbClr val="006699"/>
    <a:srgbClr val="00CCFF"/>
    <a:srgbClr val="99CCFF"/>
    <a:srgbClr val="66B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9462" autoAdjust="0"/>
  </p:normalViewPr>
  <p:slideViewPr>
    <p:cSldViewPr snapToGrid="0">
      <p:cViewPr varScale="1">
        <p:scale>
          <a:sx n="74" d="100"/>
          <a:sy n="74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1BE0FEF3-63A6-406E-B944-F83E6AF25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14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9D24AC54-048D-4981-AB37-933CE1689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61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" pitchFamily="3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35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5FD6B-12AB-4D50-81E9-7A009B38DD1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90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22EA07-D74E-42CF-8740-434B8B426F2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7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5FD6B-12AB-4D50-81E9-7A009B38DD1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3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5FD6B-12AB-4D50-81E9-7A009B38DD1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17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193" y="4416538"/>
            <a:ext cx="5144016" cy="4181885"/>
          </a:xfrm>
          <a:noFill/>
          <a:ln/>
        </p:spPr>
        <p:txBody>
          <a:bodyPr lIns="91430" tIns="45715" rIns="91430" bIns="45715"/>
          <a:lstStyle/>
          <a:p>
            <a:pPr eaLnBrk="1" hangingPunct="1">
              <a:spcBef>
                <a:spcPct val="0"/>
              </a:spcBef>
            </a:pPr>
            <a:endParaRPr lang="en-GB" smtClean="0">
              <a:latin typeface="Times" pitchFamily="3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5FD6B-12AB-4D50-81E9-7A009B38DD1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2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F1FF2-608C-4414-B76E-A6125975A2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62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5FD6B-12AB-4D50-81E9-7A009B38DD1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03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5FD6B-12AB-4D50-81E9-7A009B38DD1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28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5FD6B-12AB-4D50-81E9-7A009B38DD1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  <p:extLst>
      <p:ext uri="{BB962C8B-B14F-4D97-AF65-F5344CB8AC3E}">
        <p14:creationId xmlns:p14="http://schemas.microsoft.com/office/powerpoint/2010/main" val="94517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756" y="173328"/>
            <a:ext cx="5769929" cy="765175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09713"/>
            <a:ext cx="8229600" cy="4525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651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"/>
                <a:cs typeface="Arial" pitchFamily="34" charset="0"/>
              </a:defRPr>
            </a:lvl1pPr>
          </a:lstStyle>
          <a:p>
            <a:pPr>
              <a:defRPr/>
            </a:pPr>
            <a:fld id="{13DD54A7-13AC-4294-89AB-AEAEB405A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5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  |  Copyright © Larsen &amp; Toubro Infotech Ltd.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6516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0FA7F-9E44-495F-84A9-DE387E60EE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7"/>
            <a:ext cx="5678488" cy="76517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3AA8F-3119-44B7-B280-9FCCBE554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 |  Copyright © Larsen &amp; Toubro Infotech Ltd.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5C52-4AE4-4FFA-A82D-E020D28FA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  <p:extLst>
      <p:ext uri="{BB962C8B-B14F-4D97-AF65-F5344CB8AC3E}">
        <p14:creationId xmlns:p14="http://schemas.microsoft.com/office/powerpoint/2010/main" val="402139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 descr="3dLogo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5502275"/>
            <a:ext cx="3276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616700"/>
            <a:ext cx="39512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60" r:id="rId2"/>
    <p:sldLayoutId id="2147484061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5088" y="158750"/>
            <a:ext cx="6215062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097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Line 28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616700"/>
            <a:ext cx="39512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  <p:sp>
        <p:nvSpPr>
          <p:cNvPr id="1024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51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0B29411-5C06-42D2-845D-0FCF36E7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27" descr="3dLogo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204788"/>
            <a:ext cx="22098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62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i="1">
          <a:solidFill>
            <a:schemeClr val="tx2"/>
          </a:solidFill>
          <a:latin typeface="Trebuchet MS" pitchFamily="3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i="1">
          <a:solidFill>
            <a:schemeClr val="tx2"/>
          </a:solidFill>
          <a:latin typeface="Trebuchet MS" pitchFamily="3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i="1">
          <a:solidFill>
            <a:schemeClr val="tx2"/>
          </a:solidFill>
          <a:latin typeface="Trebuchet MS" pitchFamily="3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i="1">
          <a:solidFill>
            <a:schemeClr val="tx2"/>
          </a:solidFill>
          <a:latin typeface="Trebuchet MS" pitchFamily="3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i="1">
          <a:solidFill>
            <a:schemeClr val="tx2"/>
          </a:solidFill>
          <a:latin typeface="Trebuchet MS" pitchFamily="3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616700"/>
            <a:ext cx="39512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latin typeface="Trebuchet MS" pitchFamily="3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 |  Copyright © Larsen &amp; Toubro Infotech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3" cstate="print"/>
          <a:srcRect t="215" r="1785" b="17628"/>
          <a:stretch>
            <a:fillRect/>
          </a:stretch>
        </p:blipFill>
        <p:spPr bwMode="auto">
          <a:xfrm>
            <a:off x="1201738" y="292100"/>
            <a:ext cx="76549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324" name="Group 16"/>
          <p:cNvGrpSpPr>
            <a:grpSpLocks/>
          </p:cNvGrpSpPr>
          <p:nvPr/>
        </p:nvGrpSpPr>
        <p:grpSpPr bwMode="auto">
          <a:xfrm>
            <a:off x="1184275" y="80963"/>
            <a:ext cx="7689850" cy="5030787"/>
            <a:chOff x="1143308" y="80741"/>
            <a:chExt cx="7689542" cy="5030413"/>
          </a:xfrm>
        </p:grpSpPr>
        <p:sp>
          <p:nvSpPr>
            <p:cNvPr id="56328" name="Rectangle 8"/>
            <p:cNvSpPr>
              <a:spLocks noChangeArrowheads="1"/>
            </p:cNvSpPr>
            <p:nvPr/>
          </p:nvSpPr>
          <p:spPr bwMode="auto">
            <a:xfrm>
              <a:off x="4182785" y="106138"/>
              <a:ext cx="67298" cy="49754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000">
                <a:solidFill>
                  <a:srgbClr val="000000"/>
                </a:solidFill>
                <a:latin typeface="Times" pitchFamily="36" charset="0"/>
                <a:cs typeface="Arial" charset="0"/>
              </a:endParaRPr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5719548" y="93439"/>
              <a:ext cx="67298" cy="497545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000">
                <a:solidFill>
                  <a:srgbClr val="000000"/>
                </a:solidFill>
                <a:latin typeface="Times" pitchFamily="36" charset="0"/>
                <a:cs typeface="Arial" charset="0"/>
              </a:endParaRPr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7256311" y="80741"/>
              <a:ext cx="67298" cy="49754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000">
                <a:solidFill>
                  <a:srgbClr val="000000"/>
                </a:solidFill>
                <a:latin typeface="Times" pitchFamily="36" charset="0"/>
                <a:cs typeface="Arial" charset="0"/>
              </a:endParaRPr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 rot="-5400000">
              <a:off x="4960061" y="-1987160"/>
              <a:ext cx="64302" cy="768127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000">
                <a:solidFill>
                  <a:srgbClr val="000000"/>
                </a:solidFill>
                <a:latin typeface="Times" pitchFamily="36" charset="0"/>
                <a:cs typeface="Arial" charset="0"/>
              </a:endParaRPr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 rot="-5400000">
              <a:off x="4951795" y="-453109"/>
              <a:ext cx="64302" cy="768127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000">
                <a:solidFill>
                  <a:srgbClr val="000000"/>
                </a:solidFill>
                <a:latin typeface="Times" pitchFamily="36" charset="0"/>
                <a:cs typeface="Arial" charset="0"/>
              </a:endParaRPr>
            </a:p>
          </p:txBody>
        </p:sp>
        <p:sp>
          <p:nvSpPr>
            <p:cNvPr id="56333" name="Rectangle 8"/>
            <p:cNvSpPr>
              <a:spLocks noChangeArrowheads="1"/>
            </p:cNvSpPr>
            <p:nvPr/>
          </p:nvSpPr>
          <p:spPr bwMode="auto">
            <a:xfrm>
              <a:off x="2642833" y="135707"/>
              <a:ext cx="67298" cy="497544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000">
                <a:solidFill>
                  <a:srgbClr val="000000"/>
                </a:solidFill>
                <a:latin typeface="Times" pitchFamily="36" charset="0"/>
                <a:cs typeface="Arial" charset="0"/>
              </a:endParaRPr>
            </a:p>
          </p:txBody>
        </p:sp>
      </p:grpSp>
      <p:sp>
        <p:nvSpPr>
          <p:cNvPr id="56325" name="Rectangle 10"/>
          <p:cNvSpPr>
            <a:spLocks noChangeArrowheads="1"/>
          </p:cNvSpPr>
          <p:nvPr/>
        </p:nvSpPr>
        <p:spPr bwMode="auto">
          <a:xfrm>
            <a:off x="4291013" y="3422650"/>
            <a:ext cx="4567237" cy="1479550"/>
          </a:xfrm>
          <a:prstGeom prst="rect">
            <a:avLst/>
          </a:prstGeom>
          <a:solidFill>
            <a:srgbClr val="FFCC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000">
              <a:solidFill>
                <a:srgbClr val="000000"/>
              </a:solidFill>
              <a:latin typeface="Times" pitchFamily="36" charset="0"/>
              <a:cs typeface="Arial" charset="0"/>
            </a:endParaRPr>
          </a:p>
        </p:txBody>
      </p:sp>
      <p:sp>
        <p:nvSpPr>
          <p:cNvPr id="56326" name="Title 1"/>
          <p:cNvSpPr txBox="1">
            <a:spLocks/>
          </p:cNvSpPr>
          <p:nvPr/>
        </p:nvSpPr>
        <p:spPr bwMode="auto">
          <a:xfrm>
            <a:off x="4457699" y="3575050"/>
            <a:ext cx="4491747" cy="119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buClr>
                <a:schemeClr val="tx2"/>
              </a:buClr>
              <a:buSzPct val="75000"/>
            </a:pPr>
            <a:endParaRPr lang="en-IN" dirty="0" smtClean="0">
              <a:latin typeface="+mj-lt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</a:pPr>
            <a:r>
              <a:rPr lang="en-IN" sz="1800" dirty="0" smtClean="0">
                <a:latin typeface="+mj-lt"/>
              </a:rPr>
              <a:t>JIRA (</a:t>
            </a:r>
            <a:r>
              <a:rPr lang="en-US" sz="1800" dirty="0" smtClean="0">
                <a:latin typeface="+mj-lt"/>
              </a:rPr>
              <a:t>Defect Tracking And Project Management Tool</a:t>
            </a:r>
            <a:r>
              <a:rPr lang="en-IN" sz="1800" dirty="0" smtClean="0">
                <a:latin typeface="+mj-lt"/>
              </a:rPr>
              <a:t>) 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</a:pPr>
            <a:endParaRPr lang="en-US" sz="2000" dirty="0" smtClean="0">
              <a:latin typeface="+mj-lt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Tx/>
              <a:buChar char="-"/>
            </a:pPr>
            <a:r>
              <a:rPr lang="en-US" sz="1400" dirty="0" smtClean="0">
                <a:latin typeface="+mj-lt"/>
              </a:rPr>
              <a:t>Kalindi Bhatia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Tx/>
              <a:buChar char="-"/>
            </a:pPr>
            <a:r>
              <a:rPr lang="en-US" sz="1400" dirty="0" smtClean="0">
                <a:latin typeface="+mj-lt"/>
              </a:rPr>
              <a:t>Hussain Jivani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755650" y="5721350"/>
            <a:ext cx="29384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defRPr/>
            </a:pPr>
            <a:r>
              <a:rPr lang="en-US" b="0" smtClean="0">
                <a:solidFill>
                  <a:srgbClr val="000000"/>
                </a:solidFill>
                <a:latin typeface="+mj-lt"/>
              </a:rPr>
              <a:t>14</a:t>
            </a:r>
            <a:r>
              <a:rPr lang="en-US" sz="2000" b="0" smtClean="0">
                <a:solidFill>
                  <a:srgbClr val="000000"/>
                </a:solidFill>
                <a:latin typeface="+mj-lt"/>
              </a:rPr>
              <a:t>-Aug-2015</a:t>
            </a:r>
            <a:endParaRPr lang="en-US" sz="2000" b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705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1074" y="1556657"/>
            <a:ext cx="793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Features 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69279" y="246017"/>
            <a:ext cx="2995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Why JIRA?</a:t>
            </a:r>
            <a:endParaRPr lang="en-US" sz="28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7971" y="2196601"/>
            <a:ext cx="6227248" cy="389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75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669279" y="246017"/>
            <a:ext cx="2995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Why JIRA?</a:t>
            </a:r>
            <a:endParaRPr lang="en-US" sz="28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96" y="1314181"/>
            <a:ext cx="8746931" cy="46616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1842" y="6120630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Agile Board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40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 bwMode="auto">
          <a:xfrm rot="2758769">
            <a:off x="2582956" y="1947694"/>
            <a:ext cx="3778085" cy="3751359"/>
          </a:xfrm>
          <a:prstGeom prst="roundRect">
            <a:avLst>
              <a:gd name="adj" fmla="val 6336"/>
            </a:avLst>
          </a:prstGeom>
          <a:solidFill>
            <a:srgbClr val="FFCB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Times" pitchFamily="36" charset="0"/>
              <a:cs typeface="+mn-cs"/>
            </a:endParaRPr>
          </a:p>
        </p:txBody>
      </p:sp>
      <p:sp>
        <p:nvSpPr>
          <p:cNvPr id="12296" name="TextBox 6"/>
          <p:cNvSpPr txBox="1">
            <a:spLocks noChangeArrowheads="1"/>
          </p:cNvSpPr>
          <p:nvPr/>
        </p:nvSpPr>
        <p:spPr bwMode="auto">
          <a:xfrm>
            <a:off x="2716533" y="3248277"/>
            <a:ext cx="34883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9pPr>
          </a:lstStyle>
          <a:p>
            <a:pPr algn="ctr"/>
            <a:r>
              <a:rPr lang="en-IN" sz="3200" dirty="0" smtClean="0">
                <a:latin typeface="+mj-lt"/>
              </a:rPr>
              <a:t>4. Understanding JIRA Ticket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0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57" y="483326"/>
            <a:ext cx="8029566" cy="1838352"/>
          </a:xfrm>
        </p:spPr>
        <p:txBody>
          <a:bodyPr/>
          <a:lstStyle/>
          <a:p>
            <a:r>
              <a:rPr lang="en-US" sz="2800" b="1" dirty="0" smtClean="0"/>
              <a:t>How do we work in JIRA?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8675" y="1953850"/>
            <a:ext cx="8229600" cy="4525962"/>
          </a:xfrm>
        </p:spPr>
        <p:txBody>
          <a:bodyPr/>
          <a:lstStyle/>
          <a:p>
            <a:r>
              <a:rPr lang="en-US" dirty="0" smtClean="0"/>
              <a:t>Basically we deal with tickets in JIRA.</a:t>
            </a:r>
          </a:p>
          <a:p>
            <a:r>
              <a:rPr lang="en-US" dirty="0" smtClean="0"/>
              <a:t>Tickets can be of any of the Issue types viz. story, bug, task, sub-task.</a:t>
            </a:r>
          </a:p>
          <a:p>
            <a:r>
              <a:rPr lang="en-US" dirty="0" smtClean="0"/>
              <a:t>User story is nothing but a task of QA or development that needs to be carried out with every kind of detail.</a:t>
            </a:r>
          </a:p>
          <a:p>
            <a:r>
              <a:rPr lang="en-US" dirty="0" smtClean="0"/>
              <a:t>Defect which is referred as ‘Bug’ or an ‘Issue’ in JIRA, is also a type of a ticket.</a:t>
            </a:r>
          </a:p>
          <a:p>
            <a:r>
              <a:rPr lang="en-US" dirty="0" smtClean="0"/>
              <a:t>So for any given defect that we observe while testing, we raise a JIRA ticket.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IRA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20" y="1410789"/>
            <a:ext cx="8246926" cy="49769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8572" y="354874"/>
            <a:ext cx="398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Issue Types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01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267" y="1190897"/>
            <a:ext cx="8313970" cy="467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37606" y="5998029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Sample User Story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513" y="1042852"/>
            <a:ext cx="7968343" cy="502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68680" y="6183087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Sample JIRA defect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9486" y="306977"/>
            <a:ext cx="483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Exploring a JIRA Ticket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5920" y="1123406"/>
            <a:ext cx="52904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latin typeface="+mj-lt"/>
              </a:rPr>
              <a:t>Common fields for any Ticket: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Type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Priority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Affect Versions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Test cases/requirements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Test level required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Environment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Site/App to be tested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Status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Resolution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Story points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Assignee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Reporter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Watchers</a:t>
            </a:r>
          </a:p>
          <a:p>
            <a:pPr>
              <a:buFont typeface="Arial" pitchFamily="34" charset="0"/>
              <a:buChar char="•"/>
            </a:pPr>
            <a:endParaRPr lang="en-US" sz="2800" b="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sz="2800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5397" y="874917"/>
            <a:ext cx="5054623" cy="454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37" y="222069"/>
            <a:ext cx="8029566" cy="1838352"/>
          </a:xfrm>
        </p:spPr>
        <p:txBody>
          <a:bodyPr/>
          <a:lstStyle/>
          <a:p>
            <a:r>
              <a:rPr lang="en-US" sz="2800" b="1" dirty="0" smtClean="0"/>
              <a:t>Workflow for any Ticket created in JIRA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 bwMode="auto">
          <a:xfrm rot="2758769">
            <a:off x="2582956" y="1947694"/>
            <a:ext cx="3778085" cy="3751359"/>
          </a:xfrm>
          <a:prstGeom prst="roundRect">
            <a:avLst>
              <a:gd name="adj" fmla="val 6336"/>
            </a:avLst>
          </a:prstGeom>
          <a:solidFill>
            <a:srgbClr val="FFCB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Times" pitchFamily="36" charset="0"/>
              <a:cs typeface="+mn-cs"/>
            </a:endParaRPr>
          </a:p>
        </p:txBody>
      </p:sp>
      <p:sp>
        <p:nvSpPr>
          <p:cNvPr id="12296" name="TextBox 6"/>
          <p:cNvSpPr txBox="1">
            <a:spLocks noChangeArrowheads="1"/>
          </p:cNvSpPr>
          <p:nvPr/>
        </p:nvSpPr>
        <p:spPr bwMode="auto">
          <a:xfrm>
            <a:off x="3160670" y="3156837"/>
            <a:ext cx="260004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9pPr>
          </a:lstStyle>
          <a:p>
            <a:pPr algn="ctr"/>
            <a:r>
              <a:rPr lang="en-IN" sz="3200" dirty="0" smtClean="0">
                <a:latin typeface="+mj-lt"/>
              </a:rPr>
              <a:t>5. JIRA Walkthrough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0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 rot="2758769">
            <a:off x="6388206" y="1432314"/>
            <a:ext cx="1983537" cy="1863123"/>
          </a:xfrm>
          <a:prstGeom prst="roundRect">
            <a:avLst>
              <a:gd name="adj" fmla="val 6336"/>
            </a:avLst>
          </a:prstGeom>
          <a:solidFill>
            <a:srgbClr val="FFCB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 sz="1600" dirty="0">
              <a:latin typeface="+mj-lt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21263" y="263044"/>
            <a:ext cx="12781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800" dirty="0" smtClean="0">
                <a:ln>
                  <a:prstDash val="solid"/>
                </a:ln>
                <a:latin typeface="+mj-lt"/>
                <a:cs typeface="Calibri" pitchFamily="34" charset="0"/>
              </a:rPr>
              <a:t>Topics</a:t>
            </a:r>
            <a:r>
              <a:rPr lang="en-US" sz="16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latin typeface="+mj-lt"/>
                <a:cs typeface="Calibri" pitchFamily="34" charset="0"/>
              </a:rPr>
              <a:t> </a:t>
            </a:r>
            <a:endParaRPr lang="en-US" sz="16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latin typeface="+mj-lt"/>
              <a:cs typeface="Calibri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 rot="2758769">
            <a:off x="1191245" y="4308730"/>
            <a:ext cx="1788021" cy="1821717"/>
          </a:xfrm>
          <a:prstGeom prst="roundRect">
            <a:avLst>
              <a:gd name="adj" fmla="val 6336"/>
            </a:avLst>
          </a:prstGeom>
          <a:solidFill>
            <a:srgbClr val="FFCB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 sz="1600" dirty="0">
              <a:latin typeface="+mj-lt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 rot="2758769">
            <a:off x="3782042" y="1413131"/>
            <a:ext cx="1788021" cy="1821717"/>
          </a:xfrm>
          <a:prstGeom prst="roundRect">
            <a:avLst>
              <a:gd name="adj" fmla="val 6336"/>
            </a:avLst>
          </a:prstGeom>
          <a:solidFill>
            <a:srgbClr val="FFCB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 sz="1600" dirty="0">
              <a:latin typeface="+mj-lt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 rot="2758769">
            <a:off x="6390257" y="4334858"/>
            <a:ext cx="1788021" cy="1821717"/>
          </a:xfrm>
          <a:prstGeom prst="roundRect">
            <a:avLst>
              <a:gd name="adj" fmla="val 6336"/>
            </a:avLst>
          </a:prstGeom>
          <a:solidFill>
            <a:srgbClr val="FFCB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 sz="1600" dirty="0">
              <a:latin typeface="+mj-lt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 rot="2758769">
            <a:off x="1205199" y="1470896"/>
            <a:ext cx="1788021" cy="1821717"/>
          </a:xfrm>
          <a:prstGeom prst="roundRect">
            <a:avLst>
              <a:gd name="adj" fmla="val 6336"/>
            </a:avLst>
          </a:prstGeom>
          <a:solidFill>
            <a:srgbClr val="FFCB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 sz="1600" dirty="0">
              <a:latin typeface="+mj-lt"/>
              <a:cs typeface="+mn-cs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123403" y="2135505"/>
            <a:ext cx="19855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 eaLnBrk="0" hangingPunct="0"/>
            <a:r>
              <a:rPr lang="en-IN" sz="1600" dirty="0" smtClean="0">
                <a:latin typeface="+mj-lt"/>
              </a:rPr>
              <a:t>1. What </a:t>
            </a:r>
            <a:r>
              <a:rPr lang="en-IN" sz="1600" dirty="0">
                <a:latin typeface="+mj-lt"/>
              </a:rPr>
              <a:t>is </a:t>
            </a:r>
            <a:r>
              <a:rPr lang="en-IN" sz="1600" dirty="0" smtClean="0">
                <a:latin typeface="+mj-lt"/>
              </a:rPr>
              <a:t>JIRA?</a:t>
            </a:r>
            <a:endParaRPr lang="en-US" sz="1600" b="0" i="1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18407" y="2071187"/>
            <a:ext cx="1920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1600" dirty="0" smtClean="0">
                <a:latin typeface="+mj-lt"/>
              </a:rPr>
              <a:t>2. Typical Project Life-cycle</a:t>
            </a:r>
            <a:endParaRPr lang="en-IN" sz="1600" dirty="0">
              <a:latin typeface="+mj-lt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089342" y="4915125"/>
            <a:ext cx="19412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IN" sz="1600" dirty="0" smtClean="0">
                <a:latin typeface="+mj-lt"/>
              </a:rPr>
              <a:t>4. Understanding JIRA Ticket</a:t>
            </a:r>
            <a:endParaRPr lang="en-IN" sz="1600" dirty="0">
              <a:latin typeface="+mj-lt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414627" y="4949961"/>
            <a:ext cx="18019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IN" sz="1600" dirty="0" smtClean="0">
                <a:latin typeface="+mj-lt"/>
              </a:rPr>
              <a:t>6. JIRA Capture </a:t>
            </a:r>
            <a:r>
              <a:rPr lang="en-IN" sz="1600" dirty="0" err="1" smtClean="0">
                <a:latin typeface="+mj-lt"/>
              </a:rPr>
              <a:t>Plugin</a:t>
            </a:r>
            <a:endParaRPr lang="en-IN" sz="1600" dirty="0">
              <a:latin typeface="+mj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449465" y="2019525"/>
            <a:ext cx="17670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IN" sz="1600" dirty="0" smtClean="0">
                <a:latin typeface="+mj-lt"/>
              </a:rPr>
              <a:t>3. Overview of JIRA</a:t>
            </a:r>
            <a:endParaRPr lang="en-IN" sz="1600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 rot="2758769">
            <a:off x="3829939" y="4295668"/>
            <a:ext cx="1788021" cy="1821717"/>
          </a:xfrm>
          <a:prstGeom prst="roundRect">
            <a:avLst>
              <a:gd name="adj" fmla="val 6336"/>
            </a:avLst>
          </a:prstGeom>
          <a:solidFill>
            <a:srgbClr val="FFCB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 sz="1600" dirty="0">
              <a:latin typeface="+mj-lt"/>
              <a:cs typeface="+mn-cs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910916" y="4954315"/>
            <a:ext cx="17670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IN" sz="1600" dirty="0" smtClean="0">
                <a:latin typeface="+mj-lt"/>
              </a:rPr>
              <a:t>5. JIRA Walkthrough</a:t>
            </a:r>
            <a:endParaRPr lang="en-IN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7639" y="224811"/>
            <a:ext cx="3430418" cy="765175"/>
          </a:xfrm>
        </p:spPr>
        <p:txBody>
          <a:bodyPr/>
          <a:lstStyle/>
          <a:p>
            <a:r>
              <a:rPr lang="en-IN" b="1" i="0" dirty="0" smtClean="0"/>
              <a:t>Walkthrough on JIRA</a:t>
            </a:r>
            <a:endParaRPr lang="en-IN" b="1" i="0" dirty="0"/>
          </a:p>
        </p:txBody>
      </p:sp>
      <p:pic>
        <p:nvPicPr>
          <p:cNvPr id="7" name="Picture 6" descr="login 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0" y="1136468"/>
            <a:ext cx="8151223" cy="51741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0846" y="6457890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Login Screen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6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mescre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1204671"/>
            <a:ext cx="7602583" cy="47980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8777" y="304800"/>
            <a:ext cx="655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Dashboard View (Home screen)</a:t>
            </a:r>
            <a:endParaRPr lang="en-US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8959" y="6257108"/>
            <a:ext cx="283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System Dashboard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0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3822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Creating an Issue i.e. Defect .. (1)</a:t>
            </a:r>
            <a:endParaRPr lang="en-US" sz="2400" dirty="0">
              <a:latin typeface="+mj-lt"/>
            </a:endParaRPr>
          </a:p>
        </p:txBody>
      </p:sp>
      <p:pic>
        <p:nvPicPr>
          <p:cNvPr id="7" name="Picture 6" descr="issu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5" y="1639388"/>
            <a:ext cx="772537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eate iss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5" y="1093635"/>
            <a:ext cx="8072846" cy="50276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185262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Creating an Issue i.e. Defect .. (2)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95102"/>
            <a:ext cx="3048000" cy="2401454"/>
          </a:xfrm>
          <a:prstGeom prst="rect">
            <a:avLst/>
          </a:prstGeom>
        </p:spPr>
      </p:pic>
      <p:pic>
        <p:nvPicPr>
          <p:cNvPr id="3" name="Picture 2" descr="k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9629"/>
            <a:ext cx="3308382" cy="2057400"/>
          </a:xfrm>
          <a:prstGeom prst="rect">
            <a:avLst/>
          </a:prstGeom>
        </p:spPr>
      </p:pic>
      <p:pic>
        <p:nvPicPr>
          <p:cNvPr id="4" name="Picture 3" descr="k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066800"/>
            <a:ext cx="3581400" cy="1930235"/>
          </a:xfrm>
          <a:prstGeom prst="rect">
            <a:avLst/>
          </a:prstGeom>
        </p:spPr>
      </p:pic>
      <p:pic>
        <p:nvPicPr>
          <p:cNvPr id="5" name="Picture 4" descr="k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389" y="3581400"/>
            <a:ext cx="5229955" cy="809738"/>
          </a:xfrm>
          <a:prstGeom prst="rect">
            <a:avLst/>
          </a:prstGeom>
        </p:spPr>
      </p:pic>
      <p:pic>
        <p:nvPicPr>
          <p:cNvPr id="6" name="Picture 5" descr="k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515" y="4809309"/>
            <a:ext cx="6392168" cy="1143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0161" y="6113417"/>
            <a:ext cx="614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Dropdowns while creating an issue:</a:t>
            </a:r>
            <a:endParaRPr lang="en-US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6503" y="248194"/>
            <a:ext cx="391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JIRA common fields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977" y="1286692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After creating the bug, following things is to be done:</a:t>
            </a:r>
          </a:p>
          <a:p>
            <a:endParaRPr lang="en-US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latin typeface="+mj-lt"/>
              </a:rPr>
              <a:t> Linking the issue to parent ticket if required using option LINK.</a:t>
            </a:r>
          </a:p>
          <a:p>
            <a:pPr>
              <a:buFont typeface="Arial" pitchFamily="34" charset="0"/>
              <a:buChar char="•"/>
            </a:pPr>
            <a:endParaRPr lang="en-US" b="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latin typeface="+mj-lt"/>
              </a:rPr>
              <a:t> Attaching the screenshots (Attach files).</a:t>
            </a:r>
          </a:p>
          <a:p>
            <a:pPr>
              <a:buFont typeface="Arial" pitchFamily="34" charset="0"/>
              <a:buChar char="•"/>
            </a:pPr>
            <a:endParaRPr lang="en-US" b="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latin typeface="+mj-lt"/>
              </a:rPr>
              <a:t> Assign it to the referenced person.</a:t>
            </a:r>
          </a:p>
          <a:p>
            <a:pPr>
              <a:buFont typeface="Arial" pitchFamily="34" charset="0"/>
              <a:buChar char="•"/>
            </a:pPr>
            <a:endParaRPr lang="en-US" b="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latin typeface="+mj-lt"/>
              </a:rPr>
              <a:t> Editing can be done if required.</a:t>
            </a:r>
          </a:p>
          <a:p>
            <a:pPr>
              <a:buFont typeface="Arial" pitchFamily="34" charset="0"/>
              <a:buChar char="•"/>
            </a:pPr>
            <a:endParaRPr lang="en-US" b="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latin typeface="+mj-lt"/>
              </a:rPr>
              <a:t> Comments.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29646" y="313509"/>
            <a:ext cx="347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JIRA Capture Plugin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233" y="1888266"/>
            <a:ext cx="73770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 smtClean="0">
                <a:latin typeface="+mn-lt"/>
              </a:rPr>
              <a:t> Used for creating and linking issues on the go while testing.</a:t>
            </a:r>
          </a:p>
          <a:p>
            <a:endParaRPr lang="en-US" b="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latin typeface="+mn-lt"/>
              </a:rPr>
              <a:t> No need to manually take screenshots and attach it later.</a:t>
            </a:r>
          </a:p>
          <a:p>
            <a:pPr>
              <a:buFont typeface="Arial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latin typeface="+mn-lt"/>
              </a:rPr>
              <a:t> </a:t>
            </a:r>
            <a:r>
              <a:rPr lang="en-US" b="0" dirty="0" err="1" smtClean="0">
                <a:latin typeface="+mn-lt"/>
              </a:rPr>
              <a:t>Atlassian</a:t>
            </a:r>
            <a:r>
              <a:rPr lang="en-US" b="0" dirty="0" smtClean="0">
                <a:latin typeface="+mn-lt"/>
              </a:rPr>
              <a:t> provides a Plugin called JIRA capture for this.</a:t>
            </a:r>
          </a:p>
          <a:p>
            <a:pPr>
              <a:buFont typeface="Arial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latin typeface="+mn-lt"/>
              </a:rPr>
              <a:t> As soon as you observe any defect, use the JIRA capture tool from the browser to take screenshot of the defect, add summary, etc.</a:t>
            </a:r>
          </a:p>
          <a:p>
            <a:pPr>
              <a:buFont typeface="Arial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latin typeface="+mn-lt"/>
              </a:rPr>
              <a:t> JIRA Capture will automatically detect browser and OS version and add it in the JIRA ticket i.e. defect newly created.</a:t>
            </a:r>
          </a:p>
          <a:p>
            <a:pPr>
              <a:buFont typeface="Arial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latin typeface="+mn-lt"/>
              </a:rPr>
              <a:t> Can be downloaded from chrome store for free.</a:t>
            </a:r>
            <a:endParaRPr lang="en-US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29646" y="313509"/>
            <a:ext cx="347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JIRA Capture Plugin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0542" y="1195934"/>
            <a:ext cx="7377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Creating a defect using JIRA capture:</a:t>
            </a:r>
          </a:p>
          <a:p>
            <a:pPr>
              <a:buFont typeface="Arial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b="0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256" y="1724298"/>
            <a:ext cx="8725843" cy="465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476791" y="1933303"/>
            <a:ext cx="7974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b="0" dirty="0" smtClean="0">
                <a:latin typeface="+mj-lt"/>
              </a:rPr>
              <a:t>  Easily and automatically add Browser/OS version</a:t>
            </a:r>
          </a:p>
          <a:p>
            <a:r>
              <a:rPr lang="en-US" b="0" dirty="0" smtClean="0">
                <a:latin typeface="+mj-lt"/>
              </a:rPr>
              <a:t>Screenshots can be taken while testing is done.</a:t>
            </a:r>
          </a:p>
          <a:p>
            <a:endParaRPr lang="en-US" b="0" dirty="0" smtClean="0">
              <a:latin typeface="+mj-lt"/>
            </a:endParaRPr>
          </a:p>
          <a:p>
            <a:pPr>
              <a:buFont typeface="Wingdings" pitchFamily="2" charset="2"/>
              <a:buChar char="ü"/>
            </a:pPr>
            <a:r>
              <a:rPr lang="en-US" b="0" dirty="0" smtClean="0">
                <a:latin typeface="+mj-lt"/>
              </a:rPr>
              <a:t>  Extra details such as highlighting a particular part, adding text, etc can be simply done with the in-built editor.</a:t>
            </a:r>
          </a:p>
          <a:p>
            <a:endParaRPr lang="en-US" b="0" dirty="0" smtClean="0">
              <a:latin typeface="+mj-lt"/>
            </a:endParaRPr>
          </a:p>
          <a:p>
            <a:pPr>
              <a:buFont typeface="Wingdings" pitchFamily="2" charset="2"/>
              <a:buChar char="ü"/>
            </a:pPr>
            <a:r>
              <a:rPr lang="en-US" b="0" dirty="0" smtClean="0">
                <a:latin typeface="+mj-lt"/>
              </a:rPr>
              <a:t>  Multiple screenshots can also be attached simultaneously.</a:t>
            </a:r>
          </a:p>
          <a:p>
            <a:pPr>
              <a:buFont typeface="Wingdings" pitchFamily="2" charset="2"/>
              <a:buChar char="ü"/>
            </a:pPr>
            <a:endParaRPr lang="en-US" b="0" dirty="0" smtClean="0">
              <a:latin typeface="+mj-lt"/>
            </a:endParaRPr>
          </a:p>
          <a:p>
            <a:pPr>
              <a:buFont typeface="Wingdings" pitchFamily="2" charset="2"/>
              <a:buChar char="ü"/>
            </a:pPr>
            <a:r>
              <a:rPr lang="en-US" b="0" dirty="0" smtClean="0">
                <a:latin typeface="+mj-lt"/>
              </a:rPr>
              <a:t>  Screenshots can be attached to existing issues.</a:t>
            </a:r>
            <a:endParaRPr lang="en-US" b="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9646" y="313509"/>
            <a:ext cx="347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JIRA Capture Plugin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 bwMode="auto">
          <a:xfrm>
            <a:off x="3879668" y="1319349"/>
            <a:ext cx="4467497" cy="2677886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solidFill>
                  <a:schemeClr val="tx1"/>
                </a:solidFill>
                <a:latin typeface="Times" pitchFamily="36" charset="0"/>
              </a:rPr>
              <a:t>	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36" charset="0"/>
              </a:rPr>
              <a:t>Feedback!!!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Times" pitchFamily="36" charset="0"/>
              </a:rPr>
              <a:t>Questions!!!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36" charset="0"/>
              </a:rPr>
              <a:t>	Queries!!!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 bwMode="auto">
          <a:xfrm rot="2758769">
            <a:off x="2517642" y="1955132"/>
            <a:ext cx="3778085" cy="3751359"/>
          </a:xfrm>
          <a:prstGeom prst="roundRect">
            <a:avLst>
              <a:gd name="adj" fmla="val 6336"/>
            </a:avLst>
          </a:prstGeom>
          <a:solidFill>
            <a:srgbClr val="FFCB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+mj-lt"/>
              <a:cs typeface="+mn-cs"/>
            </a:endParaRPr>
          </a:p>
        </p:txBody>
      </p:sp>
      <p:sp>
        <p:nvSpPr>
          <p:cNvPr id="12296" name="TextBox 6"/>
          <p:cNvSpPr txBox="1">
            <a:spLocks noChangeArrowheads="1"/>
          </p:cNvSpPr>
          <p:nvPr/>
        </p:nvSpPr>
        <p:spPr bwMode="auto">
          <a:xfrm>
            <a:off x="2737451" y="3504430"/>
            <a:ext cx="32528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9pPr>
          </a:lstStyle>
          <a:p>
            <a:pPr algn="ctr"/>
            <a:r>
              <a:rPr lang="en-IN" sz="3200" dirty="0" smtClean="0">
                <a:latin typeface="+mj-lt"/>
              </a:rPr>
              <a:t>1. What is JIRA?</a:t>
            </a:r>
            <a:endParaRPr lang="en-IN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2808288" y="2133600"/>
            <a:ext cx="3527425" cy="2592388"/>
            <a:chOff x="2258" y="1261"/>
            <a:chExt cx="1911" cy="1405"/>
          </a:xfrm>
        </p:grpSpPr>
        <p:pic>
          <p:nvPicPr>
            <p:cNvPr id="39942" name="Picture 5" descr="3dLogo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80"/>
            <a:stretch>
              <a:fillRect/>
            </a:stretch>
          </p:blipFill>
          <p:spPr bwMode="auto">
            <a:xfrm>
              <a:off x="2258" y="1845"/>
              <a:ext cx="1911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3" name="Picture 6" descr="3dLogoH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135"/>
            <a:stretch>
              <a:fillRect/>
            </a:stretch>
          </p:blipFill>
          <p:spPr bwMode="auto">
            <a:xfrm>
              <a:off x="2811" y="1261"/>
              <a:ext cx="805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40" name="Text Box 10"/>
          <p:cNvSpPr txBox="1">
            <a:spLocks noChangeArrowheads="1"/>
          </p:cNvSpPr>
          <p:nvPr/>
        </p:nvSpPr>
        <p:spPr bwMode="auto">
          <a:xfrm>
            <a:off x="3611563" y="1008063"/>
            <a:ext cx="1914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9pPr>
          </a:lstStyle>
          <a:p>
            <a:pPr algn="ctr"/>
            <a:r>
              <a:rPr lang="en-US" sz="2800" b="0">
                <a:latin typeface="Trebuchet MS" pitchFamily="34" charset="0"/>
              </a:rPr>
              <a:t>Thank You </a:t>
            </a: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2665413" y="4386263"/>
            <a:ext cx="38084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9pPr>
          </a:lstStyle>
          <a:p>
            <a:pPr algn="ctr"/>
            <a:r>
              <a:rPr lang="en-US" sz="2400" b="0" i="1">
                <a:latin typeface="Trebuchet MS" pitchFamily="34" charset="0"/>
              </a:rPr>
              <a:t>Our Business Knowledge, </a:t>
            </a:r>
          </a:p>
          <a:p>
            <a:pPr algn="ctr"/>
            <a:r>
              <a:rPr lang="en-US" sz="2400" b="0" i="1">
                <a:latin typeface="Trebuchet MS" pitchFamily="34" charset="0"/>
              </a:rPr>
              <a:t>Your Winning Edge.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Footer Placeholder 3"/>
          <p:cNvSpPr txBox="1">
            <a:spLocks noGrp="1"/>
          </p:cNvSpPr>
          <p:nvPr/>
        </p:nvSpPr>
        <p:spPr bwMode="auto">
          <a:xfrm>
            <a:off x="34925" y="6616700"/>
            <a:ext cx="39512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900" dirty="0">
                <a:latin typeface="Trebuchet MS" pitchFamily="34" charset="0"/>
              </a:rPr>
              <a:t>Confidential  |  Copyright © Larsen &amp; Toubro Infotech Ltd.</a:t>
            </a:r>
          </a:p>
        </p:txBody>
      </p:sp>
      <p:sp>
        <p:nvSpPr>
          <p:cNvPr id="58372" name="Slide Number Placeholder 4"/>
          <p:cNvSpPr txBox="1">
            <a:spLocks noGrp="1"/>
          </p:cNvSpPr>
          <p:nvPr/>
        </p:nvSpPr>
        <p:spPr bwMode="auto">
          <a:xfrm>
            <a:off x="7010400" y="6651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558312A-8ED6-40F5-AB13-1DC31CD55D14}" type="slidenum">
              <a:rPr lang="en-US" sz="900">
                <a:latin typeface="Trebuchet MS" pitchFamily="34" charset="0"/>
              </a:rPr>
              <a:pPr algn="r"/>
              <a:t>4</a:t>
            </a:fld>
            <a:endParaRPr lang="en-US" sz="900" dirty="0"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96389"/>
            <a:ext cx="8686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What is JIRA? </a:t>
            </a:r>
          </a:p>
          <a:p>
            <a:pPr algn="ctr"/>
            <a:endParaRPr lang="en-US" sz="3600" b="1" dirty="0" smtClean="0">
              <a:latin typeface="+mj-lt"/>
            </a:endParaRPr>
          </a:p>
          <a:p>
            <a:endParaRPr lang="en-US" b="0" dirty="0" smtClean="0">
              <a:latin typeface="+mj-lt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  <a:cs typeface="Calibri" pitchFamily="34" charset="0"/>
              </a:rPr>
              <a:t> DEFECT TRACING And PROJECT MANAGMENT tool.</a:t>
            </a:r>
          </a:p>
          <a:p>
            <a:pPr>
              <a:buFont typeface="Arial" pitchFamily="34" charset="0"/>
              <a:buChar char="•"/>
            </a:pPr>
            <a:endParaRPr lang="en-US" sz="2400" b="0" dirty="0" smtClean="0">
              <a:latin typeface="+mj-lt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  <a:cs typeface="Calibri" pitchFamily="34" charset="0"/>
              </a:rPr>
              <a:t> By </a:t>
            </a:r>
            <a:r>
              <a:rPr lang="en-US" sz="2400" b="0" dirty="0" err="1" smtClean="0">
                <a:latin typeface="+mj-lt"/>
                <a:cs typeface="Calibri" pitchFamily="34" charset="0"/>
              </a:rPr>
              <a:t>Atlassian</a:t>
            </a:r>
            <a:r>
              <a:rPr lang="en-US" sz="2400" b="0" dirty="0" smtClean="0">
                <a:latin typeface="+mj-lt"/>
                <a:cs typeface="Calibri" pitchFamily="34" charset="0"/>
              </a:rPr>
              <a:t>, Inc. (Australian company)</a:t>
            </a:r>
          </a:p>
          <a:p>
            <a:pPr>
              <a:buFont typeface="Arial" pitchFamily="34" charset="0"/>
              <a:buChar char="•"/>
            </a:pPr>
            <a:endParaRPr lang="en-US" sz="2400" b="0" dirty="0" smtClean="0">
              <a:latin typeface="+mj-lt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  <a:cs typeface="Calibri" pitchFamily="34" charset="0"/>
              </a:rPr>
              <a:t> Software project development teams, help desk systems, leave request systems etc.</a:t>
            </a:r>
          </a:p>
          <a:p>
            <a:pPr>
              <a:buFont typeface="Arial" pitchFamily="34" charset="0"/>
              <a:buChar char="•"/>
            </a:pPr>
            <a:endParaRPr lang="en-US" sz="2400" b="0" dirty="0" smtClean="0">
              <a:latin typeface="+mj-lt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  <a:cs typeface="Calibri" pitchFamily="34" charset="0"/>
              </a:rPr>
              <a:t> Applicability to QA teams, it is widely used for bug tracking, tracking project level issues- like documentation completion and for tracking environmental issues.</a:t>
            </a:r>
          </a:p>
        </p:txBody>
      </p:sp>
    </p:spTree>
    <p:extLst>
      <p:ext uri="{BB962C8B-B14F-4D97-AF65-F5344CB8AC3E}">
        <p14:creationId xmlns:p14="http://schemas.microsoft.com/office/powerpoint/2010/main" val="933760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 bwMode="auto">
          <a:xfrm rot="2758769">
            <a:off x="2517642" y="1955132"/>
            <a:ext cx="3778085" cy="3751359"/>
          </a:xfrm>
          <a:prstGeom prst="roundRect">
            <a:avLst>
              <a:gd name="adj" fmla="val 6336"/>
            </a:avLst>
          </a:prstGeom>
          <a:solidFill>
            <a:srgbClr val="FFCB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+mj-lt"/>
              <a:cs typeface="+mn-cs"/>
            </a:endParaRPr>
          </a:p>
        </p:txBody>
      </p:sp>
      <p:sp>
        <p:nvSpPr>
          <p:cNvPr id="12296" name="TextBox 6"/>
          <p:cNvSpPr txBox="1">
            <a:spLocks noChangeArrowheads="1"/>
          </p:cNvSpPr>
          <p:nvPr/>
        </p:nvSpPr>
        <p:spPr bwMode="auto">
          <a:xfrm>
            <a:off x="2541508" y="3269299"/>
            <a:ext cx="357360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9pPr>
          </a:lstStyle>
          <a:p>
            <a:pPr algn="ctr"/>
            <a:r>
              <a:rPr lang="en-IN" sz="3200" dirty="0" smtClean="0">
                <a:latin typeface="+mj-lt"/>
              </a:rPr>
              <a:t>2. Typical Project</a:t>
            </a:r>
          </a:p>
          <a:p>
            <a:pPr algn="ctr"/>
            <a:r>
              <a:rPr lang="en-IN" sz="3200" dirty="0" smtClean="0">
                <a:latin typeface="+mj-lt"/>
              </a:rPr>
              <a:t>Lifecycle</a:t>
            </a:r>
            <a:endParaRPr lang="en-IN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18412" y="0"/>
            <a:ext cx="6061166" cy="914400"/>
          </a:xfrm>
        </p:spPr>
        <p:txBody>
          <a:bodyPr/>
          <a:lstStyle/>
          <a:p>
            <a:r>
              <a:rPr lang="en-US" sz="3600" b="1" i="0" dirty="0" smtClean="0"/>
              <a:t>Typical Project Lifecycle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12192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200" u="sng">
                <a:solidFill>
                  <a:srgbClr val="0000FF"/>
                </a:solidFill>
              </a:rPr>
              <a:t/>
            </a:r>
            <a:br>
              <a:rPr lang="en-US" sz="3200" u="sng">
                <a:solidFill>
                  <a:srgbClr val="0000FF"/>
                </a:solidFill>
              </a:rPr>
            </a:b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191000" y="1752600"/>
            <a:ext cx="1676400" cy="685800"/>
          </a:xfrm>
          <a:prstGeom prst="hexagon">
            <a:avLst>
              <a:gd name="adj" fmla="val 61111"/>
              <a:gd name="vf" fmla="val 115470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600"/>
              <a:t>Project </a:t>
            </a:r>
          </a:p>
          <a:p>
            <a:pPr eaLnBrk="1" hangingPunct="1"/>
            <a:r>
              <a:rPr lang="en-US" sz="1600"/>
              <a:t>lifecycle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781800" y="2514600"/>
            <a:ext cx="1447800" cy="1219200"/>
          </a:xfrm>
          <a:prstGeom prst="hexagon">
            <a:avLst>
              <a:gd name="adj" fmla="val 29688"/>
              <a:gd name="vf" fmla="val 115470"/>
            </a:avLst>
          </a:prstGeom>
          <a:solidFill>
            <a:srgbClr val="9FAD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600"/>
              <a:t>Design</a:t>
            </a:r>
          </a:p>
          <a:p>
            <a:pPr eaLnBrk="1" hangingPunct="1"/>
            <a:r>
              <a:rPr lang="en-US" sz="1600"/>
              <a:t>Phase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781800" y="4419600"/>
            <a:ext cx="1371600" cy="1219200"/>
          </a:xfrm>
          <a:prstGeom prst="hexagon">
            <a:avLst>
              <a:gd name="adj" fmla="val 28125"/>
              <a:gd name="vf" fmla="val 115470"/>
            </a:avLst>
          </a:prstGeom>
          <a:solidFill>
            <a:srgbClr val="9FAD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600"/>
              <a:t>Develop-</a:t>
            </a:r>
          </a:p>
          <a:p>
            <a:pPr eaLnBrk="1" hangingPunct="1"/>
            <a:r>
              <a:rPr lang="en-US" sz="1600"/>
              <a:t>ment</a:t>
            </a: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4267200" y="5105400"/>
            <a:ext cx="1371600" cy="1219200"/>
          </a:xfrm>
          <a:prstGeom prst="hexagon">
            <a:avLst>
              <a:gd name="adj" fmla="val 28125"/>
              <a:gd name="vf" fmla="val 115470"/>
            </a:avLst>
          </a:prstGeom>
          <a:solidFill>
            <a:srgbClr val="9FAD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600"/>
              <a:t>Release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1447800" y="3429000"/>
            <a:ext cx="1371600" cy="1219200"/>
          </a:xfrm>
          <a:prstGeom prst="hexagon">
            <a:avLst>
              <a:gd name="adj" fmla="val 28125"/>
              <a:gd name="vf" fmla="val 115470"/>
            </a:avLst>
          </a:prstGeom>
          <a:solidFill>
            <a:srgbClr val="9FAD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600"/>
              <a:t>Bug </a:t>
            </a:r>
          </a:p>
          <a:p>
            <a:pPr eaLnBrk="1" hangingPunct="1"/>
            <a:r>
              <a:rPr lang="en-US" sz="1600"/>
              <a:t>Tracking</a:t>
            </a:r>
          </a:p>
        </p:txBody>
      </p:sp>
      <p:cxnSp>
        <p:nvCxnSpPr>
          <p:cNvPr id="17" name="AutoShape 11"/>
          <p:cNvCxnSpPr>
            <a:cxnSpLocks noChangeShapeType="1"/>
            <a:stCxn id="12" idx="3"/>
            <a:endCxn id="13" idx="0"/>
          </p:cNvCxnSpPr>
          <p:nvPr/>
        </p:nvCxnSpPr>
        <p:spPr bwMode="auto">
          <a:xfrm>
            <a:off x="5867400" y="2095500"/>
            <a:ext cx="1638300" cy="419100"/>
          </a:xfrm>
          <a:prstGeom prst="curvedConnector2">
            <a:avLst/>
          </a:prstGeom>
          <a:noFill/>
          <a:ln w="25400">
            <a:solidFill>
              <a:srgbClr val="6974A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13"/>
          <p:cNvCxnSpPr>
            <a:cxnSpLocks noChangeShapeType="1"/>
            <a:stCxn id="13" idx="3"/>
            <a:endCxn id="14" idx="3"/>
          </p:cNvCxnSpPr>
          <p:nvPr/>
        </p:nvCxnSpPr>
        <p:spPr bwMode="auto">
          <a:xfrm flipH="1">
            <a:off x="8153400" y="3124200"/>
            <a:ext cx="76200" cy="1905000"/>
          </a:xfrm>
          <a:prstGeom prst="curvedConnector3">
            <a:avLst>
              <a:gd name="adj1" fmla="val -300000"/>
            </a:avLst>
          </a:prstGeom>
          <a:noFill/>
          <a:ln w="25400">
            <a:solidFill>
              <a:srgbClr val="6974A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14"/>
          <p:cNvCxnSpPr>
            <a:cxnSpLocks noChangeShapeType="1"/>
            <a:stCxn id="14" idx="2"/>
            <a:endCxn id="15" idx="2"/>
          </p:cNvCxnSpPr>
          <p:nvPr/>
        </p:nvCxnSpPr>
        <p:spPr bwMode="auto">
          <a:xfrm rot="5400000">
            <a:off x="5867400" y="4724400"/>
            <a:ext cx="685800" cy="2514600"/>
          </a:xfrm>
          <a:prstGeom prst="curvedConnector3">
            <a:avLst>
              <a:gd name="adj1" fmla="val 133333"/>
            </a:avLst>
          </a:prstGeom>
          <a:noFill/>
          <a:ln w="25400">
            <a:solidFill>
              <a:srgbClr val="6974A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15"/>
          <p:cNvCxnSpPr>
            <a:cxnSpLocks noChangeShapeType="1"/>
            <a:stCxn id="15" idx="0"/>
            <a:endCxn id="23" idx="2"/>
          </p:cNvCxnSpPr>
          <p:nvPr/>
        </p:nvCxnSpPr>
        <p:spPr bwMode="auto">
          <a:xfrm rot="16200000" flipH="1" flipV="1">
            <a:off x="3371850" y="4438650"/>
            <a:ext cx="914400" cy="2247900"/>
          </a:xfrm>
          <a:prstGeom prst="curvedConnector5">
            <a:avLst>
              <a:gd name="adj1" fmla="val -25000"/>
              <a:gd name="adj2" fmla="val 49153"/>
              <a:gd name="adj3" fmla="val 125000"/>
            </a:avLst>
          </a:prstGeom>
          <a:noFill/>
          <a:ln w="25400">
            <a:solidFill>
              <a:srgbClr val="6974A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17"/>
          <p:cNvCxnSpPr>
            <a:cxnSpLocks noChangeShapeType="1"/>
            <a:stCxn id="16" idx="3"/>
            <a:endCxn id="14" idx="0"/>
          </p:cNvCxnSpPr>
          <p:nvPr/>
        </p:nvCxnSpPr>
        <p:spPr bwMode="auto">
          <a:xfrm>
            <a:off x="2819400" y="4038600"/>
            <a:ext cx="4648200" cy="381000"/>
          </a:xfrm>
          <a:prstGeom prst="curvedConnector2">
            <a:avLst/>
          </a:prstGeom>
          <a:noFill/>
          <a:ln w="25400">
            <a:solidFill>
              <a:srgbClr val="6974A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19"/>
          <p:cNvCxnSpPr>
            <a:cxnSpLocks noChangeShapeType="1"/>
            <a:stCxn id="14" idx="1"/>
            <a:endCxn id="13" idx="1"/>
          </p:cNvCxnSpPr>
          <p:nvPr/>
        </p:nvCxnSpPr>
        <p:spPr bwMode="auto">
          <a:xfrm rot="10800000" flipH="1">
            <a:off x="6781800" y="3124200"/>
            <a:ext cx="1588" cy="19050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rgbClr val="6974A1"/>
            </a:solidFill>
            <a:round/>
            <a:headEnd/>
            <a:tailEnd type="triangle" w="med" len="med"/>
          </a:ln>
          <a:effectLst/>
        </p:spPr>
      </p:cxn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1981200" y="4800600"/>
            <a:ext cx="1447800" cy="1219200"/>
          </a:xfrm>
          <a:prstGeom prst="hexagon">
            <a:avLst>
              <a:gd name="adj" fmla="val 29688"/>
              <a:gd name="vf" fmla="val 115470"/>
            </a:avLst>
          </a:prstGeom>
          <a:solidFill>
            <a:srgbClr val="9FAD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600"/>
              <a:t>Integraton</a:t>
            </a:r>
          </a:p>
          <a:p>
            <a:pPr eaLnBrk="1" hangingPunct="1"/>
            <a:r>
              <a:rPr lang="en-US" sz="1600"/>
              <a:t>&amp;</a:t>
            </a:r>
          </a:p>
          <a:p>
            <a:pPr eaLnBrk="1" hangingPunct="1"/>
            <a:r>
              <a:rPr lang="en-US" sz="1600"/>
              <a:t>Testing</a:t>
            </a:r>
          </a:p>
        </p:txBody>
      </p:sp>
      <p:cxnSp>
        <p:nvCxnSpPr>
          <p:cNvPr id="24" name="AutoShape 21"/>
          <p:cNvCxnSpPr>
            <a:cxnSpLocks noChangeShapeType="1"/>
            <a:stCxn id="23" idx="1"/>
            <a:endCxn id="16" idx="1"/>
          </p:cNvCxnSpPr>
          <p:nvPr/>
        </p:nvCxnSpPr>
        <p:spPr bwMode="auto">
          <a:xfrm rot="10800000">
            <a:off x="1447800" y="4038600"/>
            <a:ext cx="533400" cy="1371600"/>
          </a:xfrm>
          <a:prstGeom prst="curvedConnector3">
            <a:avLst>
              <a:gd name="adj1" fmla="val 114880"/>
            </a:avLst>
          </a:prstGeom>
          <a:noFill/>
          <a:ln w="25400">
            <a:solidFill>
              <a:srgbClr val="6974A1"/>
            </a:solidFill>
            <a:round/>
            <a:headEnd/>
            <a:tailEnd type="triangle" w="med" len="med"/>
          </a:ln>
          <a:effectLst/>
        </p:spPr>
      </p:cxn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705600" y="3276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791200" y="1524000"/>
            <a:ext cx="76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2A2A7F"/>
                </a:solidFill>
              </a:rPr>
              <a:t>Kick Off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5486400" y="52578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it-IT" sz="1000">
                <a:solidFill>
                  <a:srgbClr val="2A2A7F"/>
                </a:solidFill>
              </a:rPr>
              <a:t>Deliver SW in Vx version</a:t>
            </a: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1219200" y="5791200"/>
            <a:ext cx="990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it-IT" sz="1000">
                <a:solidFill>
                  <a:srgbClr val="2A2A7F"/>
                </a:solidFill>
              </a:rPr>
              <a:t>Validation &amp; Delivery of SW in Vx version</a:t>
            </a:r>
          </a:p>
        </p:txBody>
      </p:sp>
      <p:cxnSp>
        <p:nvCxnSpPr>
          <p:cNvPr id="31" name="AutoShape 26"/>
          <p:cNvCxnSpPr>
            <a:cxnSpLocks noChangeShapeType="1"/>
            <a:stCxn id="23" idx="1"/>
            <a:endCxn id="32" idx="1"/>
          </p:cNvCxnSpPr>
          <p:nvPr/>
        </p:nvCxnSpPr>
        <p:spPr bwMode="auto">
          <a:xfrm rot="10800000" flipH="1">
            <a:off x="1981200" y="2971800"/>
            <a:ext cx="381000" cy="2438400"/>
          </a:xfrm>
          <a:prstGeom prst="curvedConnector3">
            <a:avLst>
              <a:gd name="adj1" fmla="val -233750"/>
            </a:avLst>
          </a:prstGeom>
          <a:noFill/>
          <a:ln w="25400">
            <a:solidFill>
              <a:srgbClr val="6974A1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AutoShape 27"/>
          <p:cNvSpPr>
            <a:spLocks noChangeArrowheads="1"/>
          </p:cNvSpPr>
          <p:nvPr/>
        </p:nvSpPr>
        <p:spPr bwMode="auto">
          <a:xfrm>
            <a:off x="2362200" y="2362200"/>
            <a:ext cx="1371600" cy="1219200"/>
          </a:xfrm>
          <a:prstGeom prst="hexagon">
            <a:avLst>
              <a:gd name="adj" fmla="val 28125"/>
              <a:gd name="vf" fmla="val 115470"/>
            </a:avLst>
          </a:prstGeom>
          <a:solidFill>
            <a:srgbClr val="9FADD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600" dirty="0"/>
              <a:t>Changes</a:t>
            </a:r>
          </a:p>
        </p:txBody>
      </p:sp>
      <p:cxnSp>
        <p:nvCxnSpPr>
          <p:cNvPr id="33" name="AutoShape 28"/>
          <p:cNvCxnSpPr>
            <a:cxnSpLocks noChangeShapeType="1"/>
            <a:stCxn id="32" idx="3"/>
            <a:endCxn id="13" idx="1"/>
          </p:cNvCxnSpPr>
          <p:nvPr/>
        </p:nvCxnSpPr>
        <p:spPr bwMode="auto">
          <a:xfrm>
            <a:off x="3733800" y="2971800"/>
            <a:ext cx="3048000" cy="1524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6974A1"/>
            </a:solidFill>
            <a:round/>
            <a:headEnd/>
            <a:tailEnd type="triangle" w="med" len="med"/>
          </a:ln>
          <a:effectLst/>
        </p:spPr>
      </p:cxn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1524000" y="21336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it-IT" sz="1000" dirty="0">
                <a:solidFill>
                  <a:srgbClr val="2A2A7F"/>
                </a:solidFill>
              </a:rPr>
              <a:t>Customer requests add ons or changes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2819400" y="365760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it-IT" sz="1000">
                <a:solidFill>
                  <a:srgbClr val="2A2A7F"/>
                </a:solidFill>
              </a:rPr>
              <a:t>Fix SW in Vx version </a:t>
            </a:r>
          </a:p>
          <a:p>
            <a:pPr algn="l"/>
            <a:r>
              <a:rPr lang="it-IT" sz="1000">
                <a:solidFill>
                  <a:srgbClr val="2A2A7F"/>
                </a:solidFill>
              </a:rPr>
              <a:t>-&gt; maintenance team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4323806" y="2799805"/>
            <a:ext cx="2133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t-IT" sz="1050" dirty="0">
                <a:solidFill>
                  <a:srgbClr val="2A2A7F"/>
                </a:solidFill>
              </a:rPr>
              <a:t>Need of changes to SW in Vx version </a:t>
            </a:r>
          </a:p>
          <a:p>
            <a:pPr algn="l"/>
            <a:r>
              <a:rPr lang="it-IT" sz="1050" dirty="0">
                <a:solidFill>
                  <a:srgbClr val="2A2A7F"/>
                </a:solidFill>
              </a:rPr>
              <a:t>-&gt; design team and restart the loop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3048000" y="1447800"/>
            <a:ext cx="1057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it-IT" b="0" dirty="0">
                <a:solidFill>
                  <a:srgbClr val="2A2A7F"/>
                </a:solidFill>
              </a:rPr>
              <a:t>End of Warranty</a:t>
            </a:r>
          </a:p>
        </p:txBody>
      </p:sp>
      <p:cxnSp>
        <p:nvCxnSpPr>
          <p:cNvPr id="40" name="AutoShape 33"/>
          <p:cNvCxnSpPr>
            <a:cxnSpLocks noChangeShapeType="1"/>
            <a:stCxn id="23" idx="1"/>
            <a:endCxn id="12" idx="1"/>
          </p:cNvCxnSpPr>
          <p:nvPr/>
        </p:nvCxnSpPr>
        <p:spPr bwMode="auto">
          <a:xfrm rot="10800000" flipH="1">
            <a:off x="1981200" y="2095500"/>
            <a:ext cx="2209800" cy="3314700"/>
          </a:xfrm>
          <a:prstGeom prst="curvedConnector3">
            <a:avLst>
              <a:gd name="adj1" fmla="val -53954"/>
            </a:avLst>
          </a:prstGeom>
          <a:noFill/>
          <a:ln w="25400">
            <a:solidFill>
              <a:srgbClr val="6974A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0"/>
                            </p:stCondLst>
                            <p:childTnLst>
                              <p:par>
                                <p:cTn id="5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15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3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40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6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000"/>
                            </p:stCondLst>
                            <p:childTnLst>
                              <p:par>
                                <p:cTn id="80" presetID="5" presetClass="emph" presetSubtype="1" grpId="1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 override="childStyle">
                                        <p:cTn id="81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3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23" grpId="0" animBg="1" autoUpdateAnimBg="0"/>
      <p:bldP spid="26" grpId="0"/>
      <p:bldP spid="27" grpId="0"/>
      <p:bldP spid="30" grpId="0"/>
      <p:bldP spid="32" grpId="0" animBg="1" autoUpdateAnimBg="0"/>
      <p:bldP spid="34" grpId="0"/>
      <p:bldP spid="35" grpId="0"/>
      <p:bldP spid="36" grpId="0"/>
      <p:bldP spid="39" grpId="0"/>
      <p:bldP spid="3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 bwMode="auto">
          <a:xfrm rot="2758769">
            <a:off x="2582956" y="1947694"/>
            <a:ext cx="3778085" cy="3751359"/>
          </a:xfrm>
          <a:prstGeom prst="roundRect">
            <a:avLst>
              <a:gd name="adj" fmla="val 6336"/>
            </a:avLst>
          </a:prstGeom>
          <a:solidFill>
            <a:srgbClr val="FFCB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Times" pitchFamily="36" charset="0"/>
              <a:cs typeface="+mn-cs"/>
            </a:endParaRPr>
          </a:p>
        </p:txBody>
      </p:sp>
      <p:sp>
        <p:nvSpPr>
          <p:cNvPr id="12296" name="TextBox 6"/>
          <p:cNvSpPr txBox="1">
            <a:spLocks noChangeArrowheads="1"/>
          </p:cNvSpPr>
          <p:nvPr/>
        </p:nvSpPr>
        <p:spPr bwMode="auto">
          <a:xfrm>
            <a:off x="3160670" y="3026208"/>
            <a:ext cx="260004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" pitchFamily="18" charset="0"/>
                <a:cs typeface="Arial" charset="0"/>
              </a:defRPr>
            </a:lvl9pPr>
          </a:lstStyle>
          <a:p>
            <a:pPr algn="ctr"/>
            <a:r>
              <a:rPr lang="en-IN" sz="3200" dirty="0" smtClean="0">
                <a:latin typeface="+mj-lt"/>
              </a:rPr>
              <a:t>3. Overview of JIRA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0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599" y="152400"/>
            <a:ext cx="82622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Basics</a:t>
            </a:r>
          </a:p>
          <a:p>
            <a:endParaRPr lang="en-US" dirty="0" smtClean="0">
              <a:latin typeface="+mj-lt"/>
            </a:endParaRPr>
          </a:p>
          <a:p>
            <a:r>
              <a:rPr lang="en-US" sz="2000" b="0" dirty="0" smtClean="0">
                <a:latin typeface="+mj-lt"/>
              </a:rPr>
              <a:t>JIRA in its entirety is based on 3 concepts.</a:t>
            </a:r>
          </a:p>
          <a:p>
            <a:endParaRPr lang="en-US" sz="2000" b="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latin typeface="+mj-lt"/>
              </a:rPr>
              <a:t>   Issue:  Every task, bug, enhancement request; Anything created and tracked via JIRA.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latin typeface="+mj-lt"/>
              </a:rPr>
              <a:t>   Project:  Collection of issues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latin typeface="+mj-lt"/>
              </a:rPr>
              <a:t>   Workflow: Series of steps an issue goes through starting from creation to completion.</a:t>
            </a:r>
            <a:endParaRPr lang="en-US" sz="2000" b="0" dirty="0">
              <a:latin typeface="+mj-lt"/>
            </a:endParaRPr>
          </a:p>
        </p:txBody>
      </p:sp>
      <p:pic>
        <p:nvPicPr>
          <p:cNvPr id="6" name="Picture 5" descr="Atlassian-JI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109538"/>
            <a:ext cx="4724400" cy="342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7383" y="1125583"/>
            <a:ext cx="793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Need for Tool like JIRA</a:t>
            </a:r>
            <a:endParaRPr lang="en-US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091" y="1811383"/>
            <a:ext cx="8610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DEFECTS need to be :</a:t>
            </a:r>
          </a:p>
          <a:p>
            <a:endParaRPr lang="en-US" sz="1600" b="0" dirty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Created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Classified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Assigned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Tracked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Monitored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Analyzed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0" dirty="0" smtClean="0">
                <a:latin typeface="+mj-lt"/>
              </a:rPr>
              <a:t> Closed</a:t>
            </a:r>
            <a:endParaRPr lang="en-US" sz="2400" b="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69279" y="246017"/>
            <a:ext cx="2995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Why JIRA?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75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Design 14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F5F5F"/>
      </a:accent1>
      <a:accent2>
        <a:srgbClr val="00CCFF"/>
      </a:accent2>
      <a:accent3>
        <a:srgbClr val="FFFFFF"/>
      </a:accent3>
      <a:accent4>
        <a:srgbClr val="000000"/>
      </a:accent4>
      <a:accent5>
        <a:srgbClr val="B6B6B6"/>
      </a:accent5>
      <a:accent6>
        <a:srgbClr val="00B9E7"/>
      </a:accent6>
      <a:hlink>
        <a:srgbClr val="08CE6B"/>
      </a:hlink>
      <a:folHlink>
        <a:srgbClr val="FFCC01"/>
      </a:folHlink>
    </a:clrScheme>
    <a:fontScheme name="Custom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5F5F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5C8A"/>
        </a:accent6>
        <a:hlink>
          <a:srgbClr val="339966"/>
        </a:hlink>
        <a:folHlink>
          <a:srgbClr val="FFA4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5F5F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Powerpoint Template">
  <a:themeElements>
    <a:clrScheme name="Powerpoint Template 15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B2B2B2"/>
      </a:accent1>
      <a:accent2>
        <a:srgbClr val="00CC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0B9E7"/>
      </a:accent6>
      <a:hlink>
        <a:srgbClr val="08CE6B"/>
      </a:hlink>
      <a:folHlink>
        <a:srgbClr val="FFCC01"/>
      </a:folHlink>
    </a:clrScheme>
    <a:fontScheme name="Powerpoint Templat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5F5F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5C8A"/>
        </a:accent6>
        <a:hlink>
          <a:srgbClr val="339966"/>
        </a:hlink>
        <a:folHlink>
          <a:srgbClr val="FFA4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5F5F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15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4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F5F5F"/>
      </a:accent1>
      <a:accent2>
        <a:srgbClr val="00CCFF"/>
      </a:accent2>
      <a:accent3>
        <a:srgbClr val="FFFFFF"/>
      </a:accent3>
      <a:accent4>
        <a:srgbClr val="000000"/>
      </a:accent4>
      <a:accent5>
        <a:srgbClr val="B6B6B6"/>
      </a:accent5>
      <a:accent6>
        <a:srgbClr val="00B9E7"/>
      </a:accent6>
      <a:hlink>
        <a:srgbClr val="08CE6B"/>
      </a:hlink>
      <a:folHlink>
        <a:srgbClr val="FFCC01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36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5F5F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5C8A"/>
        </a:accent6>
        <a:hlink>
          <a:srgbClr val="339966"/>
        </a:hlink>
        <a:folHlink>
          <a:srgbClr val="FFA4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5F5F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5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0B9E7"/>
        </a:accent6>
        <a:hlink>
          <a:srgbClr val="08CE6B"/>
        </a:hlink>
        <a:folHlink>
          <a:srgbClr val="FFCC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2F5B7874877F4E80B24AF458CCBD89" ma:contentTypeVersion="0" ma:contentTypeDescription="Create a new document." ma:contentTypeScope="" ma:versionID="6b8db69dc2b5392c69abf7681d3554c3">
  <xsd:schema xmlns:xsd="http://www.w3.org/2001/XMLSchema" xmlns:p="http://schemas.microsoft.com/office/2006/metadata/properties" targetNamespace="http://schemas.microsoft.com/office/2006/metadata/properties" ma:root="true" ma:fieldsID="9480f5e4ae3798ff4697a3bd3d12e7f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215505-84A1-4789-ADA9-8700ED9EB2DA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3F96C109-26BD-4959-ACBD-552F223E8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7E3850C-2C69-4CD7-9E1F-73D873DB078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732AFCE-F0E6-4BCD-8DD1-1FFB75FDD569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243</TotalTime>
  <Words>699</Words>
  <Application>Microsoft Office PowerPoint</Application>
  <PresentationFormat>On-screen Show (4:3)</PresentationFormat>
  <Paragraphs>159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Times</vt:lpstr>
      <vt:lpstr>Trebuchet MS</vt:lpstr>
      <vt:lpstr>Wingdings</vt:lpstr>
      <vt:lpstr>blank</vt:lpstr>
      <vt:lpstr>6_Powerpoint Template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Typical Project Lifecycle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work in JIRA?</vt:lpstr>
      <vt:lpstr>PowerPoint Presentation</vt:lpstr>
      <vt:lpstr>PowerPoint Presentation</vt:lpstr>
      <vt:lpstr>PowerPoint Presentation</vt:lpstr>
      <vt:lpstr>PowerPoint Presentation</vt:lpstr>
      <vt:lpstr>Workflow for any Ticket created in JIRA</vt:lpstr>
      <vt:lpstr>PowerPoint Presentation</vt:lpstr>
      <vt:lpstr>Walkthrough on JIRA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Mali</dc:creator>
  <cp:lastModifiedBy>Hussain Jivani</cp:lastModifiedBy>
  <cp:revision>94</cp:revision>
  <dcterms:created xsi:type="dcterms:W3CDTF">2015-08-07T06:57:16Z</dcterms:created>
  <dcterms:modified xsi:type="dcterms:W3CDTF">2015-08-14T06:59:58Z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Nikhil Dharap</vt:lpwstr>
  </property>
  <property fmtid="{D5CDD505-2E9C-101B-9397-08002B2CF9AE}" pid="6" name="_Category">
    <vt:lpwstr/>
  </property>
  <property fmtid="{D5CDD505-2E9C-101B-9397-08002B2CF9AE}" pid="7" name="Slides">
    <vt:lpwstr>25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</Properties>
</file>