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306" r:id="rId3"/>
    <p:sldId id="305" r:id="rId4"/>
    <p:sldId id="259" r:id="rId5"/>
    <p:sldId id="260" r:id="rId6"/>
    <p:sldId id="262" r:id="rId7"/>
    <p:sldId id="415" r:id="rId8"/>
    <p:sldId id="265" r:id="rId9"/>
    <p:sldId id="266" r:id="rId10"/>
    <p:sldId id="267" r:id="rId11"/>
    <p:sldId id="307" r:id="rId12"/>
    <p:sldId id="269" r:id="rId13"/>
    <p:sldId id="270" r:id="rId14"/>
    <p:sldId id="275" r:id="rId15"/>
    <p:sldId id="276" r:id="rId16"/>
    <p:sldId id="277" r:id="rId17"/>
    <p:sldId id="358" r:id="rId18"/>
    <p:sldId id="359" r:id="rId19"/>
    <p:sldId id="360" r:id="rId20"/>
    <p:sldId id="361" r:id="rId21"/>
    <p:sldId id="362" r:id="rId22"/>
    <p:sldId id="363" r:id="rId23"/>
    <p:sldId id="364" r:id="rId24"/>
    <p:sldId id="365" r:id="rId25"/>
    <p:sldId id="416" r:id="rId26"/>
    <p:sldId id="425" r:id="rId27"/>
    <p:sldId id="426" r:id="rId28"/>
    <p:sldId id="417" r:id="rId29"/>
    <p:sldId id="419" r:id="rId30"/>
    <p:sldId id="420" r:id="rId31"/>
    <p:sldId id="421" r:id="rId32"/>
    <p:sldId id="427" r:id="rId33"/>
    <p:sldId id="388" r:id="rId34"/>
    <p:sldId id="390" r:id="rId35"/>
    <p:sldId id="391" r:id="rId36"/>
    <p:sldId id="392" r:id="rId37"/>
    <p:sldId id="394" r:id="rId38"/>
    <p:sldId id="395" r:id="rId39"/>
    <p:sldId id="393" r:id="rId40"/>
    <p:sldId id="396" r:id="rId41"/>
    <p:sldId id="399" r:id="rId42"/>
    <p:sldId id="400" r:id="rId43"/>
    <p:sldId id="429" r:id="rId44"/>
    <p:sldId id="430" r:id="rId45"/>
    <p:sldId id="431" r:id="rId46"/>
    <p:sldId id="432" r:id="rId47"/>
    <p:sldId id="408" r:id="rId48"/>
    <p:sldId id="409" r:id="rId49"/>
    <p:sldId id="410" r:id="rId50"/>
    <p:sldId id="411" r:id="rId51"/>
    <p:sldId id="412" r:id="rId52"/>
    <p:sldId id="413" r:id="rId53"/>
  </p:sldIdLst>
  <p:sldSz cx="12192000" cy="6858000"/>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m Mamdani" initials="AM" lastIdx="1" clrIdx="0">
    <p:extLst>
      <p:ext uri="{19B8F6BF-5375-455C-9EA6-DF929625EA0E}">
        <p15:presenceInfo xmlns:p15="http://schemas.microsoft.com/office/powerpoint/2012/main" xmlns="" userId="Azim Mamda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05BB"/>
    <a:srgbClr val="F60AB8"/>
    <a:srgbClr val="08AC1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710EC-658F-47C9-BF89-7AD0F63E751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50834C-FF88-40FA-9CFC-07EC75281080}">
      <dgm:prSet phldrT="[Text]" custT="1"/>
      <dgm:spPr/>
      <dgm:t>
        <a:bodyPr/>
        <a:lstStyle/>
        <a:p>
          <a:r>
            <a:rPr lang="en-US" sz="2400" dirty="0">
              <a:solidFill>
                <a:schemeClr val="bg1"/>
              </a:solidFill>
              <a:latin typeface="Times New Roman" pitchFamily="18" charset="0"/>
              <a:cs typeface="Times New Roman" pitchFamily="18" charset="0"/>
            </a:rPr>
            <a:t>Economic</a:t>
          </a:r>
          <a:r>
            <a:rPr lang="en-US" sz="2400" dirty="0">
              <a:solidFill>
                <a:schemeClr val="tx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Development</a:t>
          </a:r>
        </a:p>
      </dgm:t>
    </dgm:pt>
    <dgm:pt modelId="{A52233CF-2B3C-4F60-B455-FC8DF5A29882}" type="parTrans" cxnId="{77D1A7D1-27B5-4298-975F-96801468726D}">
      <dgm:prSet/>
      <dgm:spPr/>
      <dgm:t>
        <a:bodyPr/>
        <a:lstStyle/>
        <a:p>
          <a:endParaRPr lang="en-US"/>
        </a:p>
      </dgm:t>
    </dgm:pt>
    <dgm:pt modelId="{2B7BF833-A039-4D12-B9DA-156A0714DBC0}" type="sibTrans" cxnId="{77D1A7D1-27B5-4298-975F-96801468726D}">
      <dgm:prSet/>
      <dgm:spPr/>
      <dgm:t>
        <a:bodyPr/>
        <a:lstStyle/>
        <a:p>
          <a:endParaRPr lang="en-US"/>
        </a:p>
      </dgm:t>
    </dgm:pt>
    <dgm:pt modelId="{27954165-DB96-477E-AEB4-CA191570A990}">
      <dgm:prSet phldrT="[Text]" custT="1"/>
      <dgm:spPr/>
      <dgm:t>
        <a:bodyPr/>
        <a:lstStyle/>
        <a:p>
          <a:r>
            <a:rPr lang="en-US" sz="1800" dirty="0">
              <a:latin typeface="Times New Roman" pitchFamily="18" charset="0"/>
              <a:cs typeface="Times New Roman" pitchFamily="18" charset="0"/>
            </a:rPr>
            <a:t>   Skill Training</a:t>
          </a:r>
        </a:p>
      </dgm:t>
    </dgm:pt>
    <dgm:pt modelId="{5267A3B9-38DD-443B-B4D6-7CA0EFBBD722}" type="parTrans" cxnId="{847F7431-3511-4D26-B845-4F07F67EAB8A}">
      <dgm:prSet/>
      <dgm:spPr/>
      <dgm:t>
        <a:bodyPr/>
        <a:lstStyle/>
        <a:p>
          <a:endParaRPr lang="en-US"/>
        </a:p>
      </dgm:t>
    </dgm:pt>
    <dgm:pt modelId="{221D31EB-97A1-46A5-A8C8-518DB978BE35}" type="sibTrans" cxnId="{847F7431-3511-4D26-B845-4F07F67EAB8A}">
      <dgm:prSet/>
      <dgm:spPr/>
      <dgm:t>
        <a:bodyPr/>
        <a:lstStyle/>
        <a:p>
          <a:endParaRPr lang="en-US"/>
        </a:p>
      </dgm:t>
    </dgm:pt>
    <dgm:pt modelId="{7B35D03A-F462-47D3-B95C-550941F392D0}">
      <dgm:prSet phldrT="[Text]" custT="1"/>
      <dgm:spPr/>
      <dgm:t>
        <a:bodyPr/>
        <a:lstStyle/>
        <a:p>
          <a:r>
            <a:rPr lang="en-US" sz="1800" dirty="0">
              <a:latin typeface="Times New Roman" pitchFamily="18" charset="0"/>
              <a:cs typeface="Times New Roman" pitchFamily="18" charset="0"/>
            </a:rPr>
            <a:t>Credit Assistance</a:t>
          </a:r>
        </a:p>
      </dgm:t>
    </dgm:pt>
    <dgm:pt modelId="{3F28A23F-416D-4E93-A572-A62E0579F219}" type="parTrans" cxnId="{EB3A597F-37F1-4271-AFA6-E52458DE5A53}">
      <dgm:prSet/>
      <dgm:spPr/>
      <dgm:t>
        <a:bodyPr/>
        <a:lstStyle/>
        <a:p>
          <a:endParaRPr lang="en-US"/>
        </a:p>
      </dgm:t>
    </dgm:pt>
    <dgm:pt modelId="{EAEFD976-86DB-419D-93DF-532F74EC67DD}" type="sibTrans" cxnId="{EB3A597F-37F1-4271-AFA6-E52458DE5A53}">
      <dgm:prSet/>
      <dgm:spPr/>
      <dgm:t>
        <a:bodyPr/>
        <a:lstStyle/>
        <a:p>
          <a:endParaRPr lang="en-US"/>
        </a:p>
      </dgm:t>
    </dgm:pt>
    <dgm:pt modelId="{86DDEECE-36AC-42A8-8725-07888778C002}">
      <dgm:prSet phldrT="[Text]" custT="1"/>
      <dgm:spPr/>
      <dgm:t>
        <a:bodyPr/>
        <a:lstStyle/>
        <a:p>
          <a:r>
            <a:rPr lang="en-US" sz="2400" dirty="0">
              <a:solidFill>
                <a:schemeClr val="bg1"/>
              </a:solidFill>
              <a:latin typeface="Times New Roman" pitchFamily="18" charset="0"/>
              <a:cs typeface="Times New Roman" pitchFamily="18" charset="0"/>
            </a:rPr>
            <a:t>Social Welfare</a:t>
          </a:r>
        </a:p>
      </dgm:t>
    </dgm:pt>
    <dgm:pt modelId="{C53FEF2A-9A87-4B15-BD04-65A781903039}" type="parTrans" cxnId="{C5B03262-0C1A-451D-8882-2C48E3C472C1}">
      <dgm:prSet/>
      <dgm:spPr/>
      <dgm:t>
        <a:bodyPr/>
        <a:lstStyle/>
        <a:p>
          <a:endParaRPr lang="en-US"/>
        </a:p>
      </dgm:t>
    </dgm:pt>
    <dgm:pt modelId="{2BDFF62F-2133-40A1-9BBE-EE1F9305DE48}" type="sibTrans" cxnId="{C5B03262-0C1A-451D-8882-2C48E3C472C1}">
      <dgm:prSet/>
      <dgm:spPr/>
      <dgm:t>
        <a:bodyPr/>
        <a:lstStyle/>
        <a:p>
          <a:endParaRPr lang="en-US"/>
        </a:p>
      </dgm:t>
    </dgm:pt>
    <dgm:pt modelId="{21107DB2-5C60-46E9-99A2-7FB16670BDE0}">
      <dgm:prSet phldrT="[Text]" custT="1"/>
      <dgm:spPr/>
      <dgm:t>
        <a:bodyPr/>
        <a:lstStyle/>
        <a:p>
          <a:r>
            <a:rPr lang="en-US" sz="1800" dirty="0">
              <a:latin typeface="Times New Roman" pitchFamily="18" charset="0"/>
              <a:cs typeface="Times New Roman" pitchFamily="18" charset="0"/>
            </a:rPr>
            <a:t>Program for Special Needs  Individuals</a:t>
          </a:r>
          <a:endParaRPr lang="en-US" sz="1800" dirty="0"/>
        </a:p>
      </dgm:t>
    </dgm:pt>
    <dgm:pt modelId="{A9448DC4-51A5-4FCD-A795-D170E5492C55}" type="parTrans" cxnId="{8AD70D35-642F-4CDD-AADC-2E7825DFB951}">
      <dgm:prSet/>
      <dgm:spPr/>
      <dgm:t>
        <a:bodyPr/>
        <a:lstStyle/>
        <a:p>
          <a:endParaRPr lang="en-US"/>
        </a:p>
      </dgm:t>
    </dgm:pt>
    <dgm:pt modelId="{E8F48FBF-CF3B-473F-8DB0-43D020560854}" type="sibTrans" cxnId="{8AD70D35-642F-4CDD-AADC-2E7825DFB951}">
      <dgm:prSet/>
      <dgm:spPr/>
      <dgm:t>
        <a:bodyPr/>
        <a:lstStyle/>
        <a:p>
          <a:endParaRPr lang="en-US"/>
        </a:p>
      </dgm:t>
    </dgm:pt>
    <dgm:pt modelId="{126C42E9-3053-4CEC-A38F-607066FF5556}">
      <dgm:prSet phldrT="[Text]" custT="1"/>
      <dgm:spPr/>
      <dgm:t>
        <a:bodyPr/>
        <a:lstStyle/>
        <a:p>
          <a:r>
            <a:rPr lang="en-US" sz="1800" dirty="0">
              <a:latin typeface="Times New Roman" pitchFamily="18" charset="0"/>
              <a:cs typeface="Times New Roman" pitchFamily="18" charset="0"/>
            </a:rPr>
            <a:t>Program for Seniors</a:t>
          </a:r>
        </a:p>
      </dgm:t>
    </dgm:pt>
    <dgm:pt modelId="{C50580AF-D483-405C-9AF0-AF97550D82BC}" type="parTrans" cxnId="{B90136FC-D703-45AB-B61C-8CEBAF84FD45}">
      <dgm:prSet/>
      <dgm:spPr/>
      <dgm:t>
        <a:bodyPr/>
        <a:lstStyle/>
        <a:p>
          <a:endParaRPr lang="en-US"/>
        </a:p>
      </dgm:t>
    </dgm:pt>
    <dgm:pt modelId="{136F84FE-3506-4D55-A7C8-5CB25EC40429}" type="sibTrans" cxnId="{B90136FC-D703-45AB-B61C-8CEBAF84FD45}">
      <dgm:prSet/>
      <dgm:spPr/>
      <dgm:t>
        <a:bodyPr/>
        <a:lstStyle/>
        <a:p>
          <a:endParaRPr lang="en-US"/>
        </a:p>
      </dgm:t>
    </dgm:pt>
    <dgm:pt modelId="{1E6880A5-3E1D-4967-BB8A-0A1ED1BA5281}">
      <dgm:prSet custT="1"/>
      <dgm:spPr/>
      <dgm:t>
        <a:bodyPr/>
        <a:lstStyle/>
        <a:p>
          <a:r>
            <a:rPr lang="en-US" sz="2400" dirty="0">
              <a:solidFill>
                <a:schemeClr val="bg1"/>
              </a:solidFill>
              <a:latin typeface="Times New Roman" pitchFamily="18" charset="0"/>
              <a:cs typeface="Times New Roman" pitchFamily="18" charset="0"/>
            </a:rPr>
            <a:t>Support Services</a:t>
          </a:r>
        </a:p>
      </dgm:t>
    </dgm:pt>
    <dgm:pt modelId="{CE25E79F-8866-472E-8A17-09AE8181F701}" type="parTrans" cxnId="{E3753EE9-B1A2-4CE4-A022-6D37E9999C94}">
      <dgm:prSet/>
      <dgm:spPr/>
      <dgm:t>
        <a:bodyPr/>
        <a:lstStyle/>
        <a:p>
          <a:endParaRPr lang="en-US"/>
        </a:p>
      </dgm:t>
    </dgm:pt>
    <dgm:pt modelId="{18992D43-0F01-47C5-AEA4-19FB18BADE8C}" type="sibTrans" cxnId="{E3753EE9-B1A2-4CE4-A022-6D37E9999C94}">
      <dgm:prSet/>
      <dgm:spPr/>
      <dgm:t>
        <a:bodyPr/>
        <a:lstStyle/>
        <a:p>
          <a:endParaRPr lang="en-US"/>
        </a:p>
      </dgm:t>
    </dgm:pt>
    <dgm:pt modelId="{2D344BAE-E1B0-48E3-A684-DA90C77996A7}">
      <dgm:prSet custT="1"/>
      <dgm:spPr/>
      <dgm:t>
        <a:bodyPr/>
        <a:lstStyle/>
        <a:p>
          <a:r>
            <a:rPr lang="en-US" sz="1800" dirty="0">
              <a:latin typeface="Times New Roman" pitchFamily="18" charset="0"/>
              <a:cs typeface="Times New Roman" pitchFamily="18" charset="0"/>
            </a:rPr>
            <a:t>General </a:t>
          </a:r>
          <a:r>
            <a:rPr lang="en-US" sz="1800" dirty="0" smtClean="0">
              <a:latin typeface="Times New Roman" pitchFamily="18" charset="0"/>
              <a:cs typeface="Times New Roman" pitchFamily="18" charset="0"/>
            </a:rPr>
            <a:t>Crisis </a:t>
          </a:r>
          <a:endParaRPr lang="en-US" sz="1800" dirty="0">
            <a:latin typeface="Times New Roman" pitchFamily="18" charset="0"/>
            <a:cs typeface="Times New Roman" pitchFamily="18" charset="0"/>
          </a:endParaRPr>
        </a:p>
      </dgm:t>
    </dgm:pt>
    <dgm:pt modelId="{89458BA1-514F-4C40-952F-D0892A4570BB}" type="parTrans" cxnId="{76B42A53-D857-4585-B51B-A6B3DADF178A}">
      <dgm:prSet/>
      <dgm:spPr/>
      <dgm:t>
        <a:bodyPr/>
        <a:lstStyle/>
        <a:p>
          <a:endParaRPr lang="en-US"/>
        </a:p>
      </dgm:t>
    </dgm:pt>
    <dgm:pt modelId="{75FF68C6-1CD3-4A21-9001-02A7603D85AD}" type="sibTrans" cxnId="{76B42A53-D857-4585-B51B-A6B3DADF178A}">
      <dgm:prSet/>
      <dgm:spPr/>
      <dgm:t>
        <a:bodyPr/>
        <a:lstStyle/>
        <a:p>
          <a:endParaRPr lang="en-US"/>
        </a:p>
      </dgm:t>
    </dgm:pt>
    <dgm:pt modelId="{A858307B-33FC-46B2-AFFB-871805A78434}">
      <dgm:prSet custT="1"/>
      <dgm:spPr/>
      <dgm:t>
        <a:bodyPr/>
        <a:lstStyle/>
        <a:p>
          <a:r>
            <a:rPr lang="en-US" sz="1800" dirty="0">
              <a:latin typeface="Times New Roman" pitchFamily="18" charset="0"/>
              <a:cs typeface="Times New Roman" pitchFamily="18" charset="0"/>
            </a:rPr>
            <a:t>Red Centre</a:t>
          </a:r>
        </a:p>
      </dgm:t>
    </dgm:pt>
    <dgm:pt modelId="{F80DEF86-DF22-4C73-B760-2930D55CB118}" type="parTrans" cxnId="{A3B5BD1A-B0BD-4BA4-8AC3-E09CB3B784CB}">
      <dgm:prSet/>
      <dgm:spPr/>
      <dgm:t>
        <a:bodyPr/>
        <a:lstStyle/>
        <a:p>
          <a:endParaRPr lang="en-US"/>
        </a:p>
      </dgm:t>
    </dgm:pt>
    <dgm:pt modelId="{586E8D99-6C7F-461E-BB04-547A6F7DC181}" type="sibTrans" cxnId="{A3B5BD1A-B0BD-4BA4-8AC3-E09CB3B784CB}">
      <dgm:prSet/>
      <dgm:spPr/>
      <dgm:t>
        <a:bodyPr/>
        <a:lstStyle/>
        <a:p>
          <a:endParaRPr lang="en-US"/>
        </a:p>
      </dgm:t>
    </dgm:pt>
    <dgm:pt modelId="{30F0946E-5274-46D6-9DBD-C9195A9BD0DB}">
      <dgm:prSet custT="1"/>
      <dgm:spPr/>
      <dgm:t>
        <a:bodyPr/>
        <a:lstStyle/>
        <a:p>
          <a:r>
            <a:rPr lang="en-US" sz="1800" dirty="0">
              <a:latin typeface="Times New Roman" pitchFamily="18" charset="0"/>
              <a:cs typeface="Times New Roman" pitchFamily="18" charset="0"/>
            </a:rPr>
            <a:t>Welfare </a:t>
          </a:r>
          <a:r>
            <a:rPr lang="en-US" sz="1800" dirty="0" smtClean="0">
              <a:latin typeface="Times New Roman" pitchFamily="18" charset="0"/>
              <a:cs typeface="Times New Roman" pitchFamily="18" charset="0"/>
            </a:rPr>
            <a:t>Services</a:t>
          </a:r>
          <a:endParaRPr lang="en-US" sz="1800" dirty="0">
            <a:latin typeface="Times New Roman" pitchFamily="18" charset="0"/>
            <a:cs typeface="Times New Roman" pitchFamily="18" charset="0"/>
          </a:endParaRPr>
        </a:p>
      </dgm:t>
    </dgm:pt>
    <dgm:pt modelId="{C4796659-1C24-411F-92F3-AD19A1BE4EDF}" type="parTrans" cxnId="{2EE3DE62-4725-400E-8C78-5392226C4F26}">
      <dgm:prSet/>
      <dgm:spPr/>
      <dgm:t>
        <a:bodyPr/>
        <a:lstStyle/>
        <a:p>
          <a:endParaRPr lang="en-US"/>
        </a:p>
      </dgm:t>
    </dgm:pt>
    <dgm:pt modelId="{6E1691D1-4C17-4D62-9BB0-72383B99545C}" type="sibTrans" cxnId="{2EE3DE62-4725-400E-8C78-5392226C4F26}">
      <dgm:prSet/>
      <dgm:spPr/>
      <dgm:t>
        <a:bodyPr/>
        <a:lstStyle/>
        <a:p>
          <a:endParaRPr lang="en-US"/>
        </a:p>
      </dgm:t>
    </dgm:pt>
    <dgm:pt modelId="{78B6808C-A626-4D36-A78A-4DA8A9EAE85E}">
      <dgm:prSet custT="1"/>
      <dgm:spPr/>
      <dgm:t>
        <a:bodyPr/>
        <a:lstStyle/>
        <a:p>
          <a:r>
            <a:rPr lang="en-US" sz="1800" dirty="0">
              <a:latin typeface="Times New Roman" pitchFamily="18" charset="0"/>
              <a:cs typeface="Times New Roman" pitchFamily="18" charset="0"/>
            </a:rPr>
            <a:t>Education &amp; Medical Assistance</a:t>
          </a:r>
        </a:p>
      </dgm:t>
    </dgm:pt>
    <dgm:pt modelId="{C2272ECC-1C83-49FC-B5C7-C4A2205B4BA0}" type="parTrans" cxnId="{EDCBB0B5-4BEE-4BFB-A2BE-6AA0A3FE9ED8}">
      <dgm:prSet/>
      <dgm:spPr/>
      <dgm:t>
        <a:bodyPr/>
        <a:lstStyle/>
        <a:p>
          <a:endParaRPr lang="en-US"/>
        </a:p>
      </dgm:t>
    </dgm:pt>
    <dgm:pt modelId="{9735C293-3E84-4413-AFD9-8C2F8538C17E}" type="sibTrans" cxnId="{EDCBB0B5-4BEE-4BFB-A2BE-6AA0A3FE9ED8}">
      <dgm:prSet/>
      <dgm:spPr/>
      <dgm:t>
        <a:bodyPr/>
        <a:lstStyle/>
        <a:p>
          <a:endParaRPr lang="en-US"/>
        </a:p>
      </dgm:t>
    </dgm:pt>
    <dgm:pt modelId="{B318355A-00A8-43F1-9B1B-1BAFB871BBC4}" type="pres">
      <dgm:prSet presAssocID="{5BA710EC-658F-47C9-BF89-7AD0F63E751C}" presName="diagram" presStyleCnt="0">
        <dgm:presLayoutVars>
          <dgm:chPref val="1"/>
          <dgm:dir/>
          <dgm:animOne val="branch"/>
          <dgm:animLvl val="lvl"/>
          <dgm:resizeHandles/>
        </dgm:presLayoutVars>
      </dgm:prSet>
      <dgm:spPr/>
      <dgm:t>
        <a:bodyPr/>
        <a:lstStyle/>
        <a:p>
          <a:endParaRPr lang="en-US"/>
        </a:p>
      </dgm:t>
    </dgm:pt>
    <dgm:pt modelId="{D2D21EEE-CD39-475E-B766-5F48AB86688C}" type="pres">
      <dgm:prSet presAssocID="{6150834C-FF88-40FA-9CFC-07EC75281080}" presName="root" presStyleCnt="0"/>
      <dgm:spPr/>
    </dgm:pt>
    <dgm:pt modelId="{2E80BD25-51CD-48B9-8F2A-9A93D94B1F08}" type="pres">
      <dgm:prSet presAssocID="{6150834C-FF88-40FA-9CFC-07EC75281080}" presName="rootComposite" presStyleCnt="0"/>
      <dgm:spPr/>
    </dgm:pt>
    <dgm:pt modelId="{38D6162A-B509-44E7-A6CE-299DBD0F9E82}" type="pres">
      <dgm:prSet presAssocID="{6150834C-FF88-40FA-9CFC-07EC75281080}" presName="rootText" presStyleLbl="node1" presStyleIdx="0" presStyleCnt="3" custScaleX="108050"/>
      <dgm:spPr/>
      <dgm:t>
        <a:bodyPr/>
        <a:lstStyle/>
        <a:p>
          <a:endParaRPr lang="en-US"/>
        </a:p>
      </dgm:t>
    </dgm:pt>
    <dgm:pt modelId="{0D725B87-C125-4586-B940-92D0B7346BD7}" type="pres">
      <dgm:prSet presAssocID="{6150834C-FF88-40FA-9CFC-07EC75281080}" presName="rootConnector" presStyleLbl="node1" presStyleIdx="0" presStyleCnt="3"/>
      <dgm:spPr/>
      <dgm:t>
        <a:bodyPr/>
        <a:lstStyle/>
        <a:p>
          <a:endParaRPr lang="en-US"/>
        </a:p>
      </dgm:t>
    </dgm:pt>
    <dgm:pt modelId="{AA8582EB-5BA1-438F-96A8-9A384F5520D7}" type="pres">
      <dgm:prSet presAssocID="{6150834C-FF88-40FA-9CFC-07EC75281080}" presName="childShape" presStyleCnt="0"/>
      <dgm:spPr/>
    </dgm:pt>
    <dgm:pt modelId="{78B57256-6ED4-489A-982E-B1D68FE03DC7}" type="pres">
      <dgm:prSet presAssocID="{5267A3B9-38DD-443B-B4D6-7CA0EFBBD722}" presName="Name13" presStyleLbl="parChTrans1D2" presStyleIdx="0" presStyleCnt="8"/>
      <dgm:spPr/>
      <dgm:t>
        <a:bodyPr/>
        <a:lstStyle/>
        <a:p>
          <a:endParaRPr lang="en-US"/>
        </a:p>
      </dgm:t>
    </dgm:pt>
    <dgm:pt modelId="{90776E7C-4FBC-4F67-9562-E538CDFAE85C}" type="pres">
      <dgm:prSet presAssocID="{27954165-DB96-477E-AEB4-CA191570A990}" presName="childText" presStyleLbl="bgAcc1" presStyleIdx="0" presStyleCnt="8">
        <dgm:presLayoutVars>
          <dgm:bulletEnabled val="1"/>
        </dgm:presLayoutVars>
      </dgm:prSet>
      <dgm:spPr/>
      <dgm:t>
        <a:bodyPr/>
        <a:lstStyle/>
        <a:p>
          <a:endParaRPr lang="en-US"/>
        </a:p>
      </dgm:t>
    </dgm:pt>
    <dgm:pt modelId="{DEA8AB43-D97E-4831-9C23-D26A8462018D}" type="pres">
      <dgm:prSet presAssocID="{3F28A23F-416D-4E93-A572-A62E0579F219}" presName="Name13" presStyleLbl="parChTrans1D2" presStyleIdx="1" presStyleCnt="8"/>
      <dgm:spPr/>
      <dgm:t>
        <a:bodyPr/>
        <a:lstStyle/>
        <a:p>
          <a:endParaRPr lang="en-US"/>
        </a:p>
      </dgm:t>
    </dgm:pt>
    <dgm:pt modelId="{14DFC8B7-898A-435A-BD8E-4F8A3E9BC86D}" type="pres">
      <dgm:prSet presAssocID="{7B35D03A-F462-47D3-B95C-550941F392D0}" presName="childText" presStyleLbl="bgAcc1" presStyleIdx="1" presStyleCnt="8">
        <dgm:presLayoutVars>
          <dgm:bulletEnabled val="1"/>
        </dgm:presLayoutVars>
      </dgm:prSet>
      <dgm:spPr/>
      <dgm:t>
        <a:bodyPr/>
        <a:lstStyle/>
        <a:p>
          <a:endParaRPr lang="en-US"/>
        </a:p>
      </dgm:t>
    </dgm:pt>
    <dgm:pt modelId="{4B5264A5-B587-43F2-8044-98AD832588CC}" type="pres">
      <dgm:prSet presAssocID="{86DDEECE-36AC-42A8-8725-07888778C002}" presName="root" presStyleCnt="0"/>
      <dgm:spPr/>
    </dgm:pt>
    <dgm:pt modelId="{2C784182-75D4-41A6-BD9A-3DAB8B585FE9}" type="pres">
      <dgm:prSet presAssocID="{86DDEECE-36AC-42A8-8725-07888778C002}" presName="rootComposite" presStyleCnt="0"/>
      <dgm:spPr/>
    </dgm:pt>
    <dgm:pt modelId="{67A1FD86-DE97-41BB-AF5F-BF9759629A97}" type="pres">
      <dgm:prSet presAssocID="{86DDEECE-36AC-42A8-8725-07888778C002}" presName="rootText" presStyleLbl="node1" presStyleIdx="1" presStyleCnt="3" custScaleX="109648"/>
      <dgm:spPr/>
      <dgm:t>
        <a:bodyPr/>
        <a:lstStyle/>
        <a:p>
          <a:endParaRPr lang="en-US"/>
        </a:p>
      </dgm:t>
    </dgm:pt>
    <dgm:pt modelId="{F471CC41-6BF8-4B0F-B84D-DAC44C559649}" type="pres">
      <dgm:prSet presAssocID="{86DDEECE-36AC-42A8-8725-07888778C002}" presName="rootConnector" presStyleLbl="node1" presStyleIdx="1" presStyleCnt="3"/>
      <dgm:spPr/>
      <dgm:t>
        <a:bodyPr/>
        <a:lstStyle/>
        <a:p>
          <a:endParaRPr lang="en-US"/>
        </a:p>
      </dgm:t>
    </dgm:pt>
    <dgm:pt modelId="{DDD3A156-6113-4E37-9DC0-4264345E9F81}" type="pres">
      <dgm:prSet presAssocID="{86DDEECE-36AC-42A8-8725-07888778C002}" presName="childShape" presStyleCnt="0"/>
      <dgm:spPr/>
    </dgm:pt>
    <dgm:pt modelId="{C9F639F1-3060-4090-AF9D-B1BB1EB8F188}" type="pres">
      <dgm:prSet presAssocID="{A9448DC4-51A5-4FCD-A795-D170E5492C55}" presName="Name13" presStyleLbl="parChTrans1D2" presStyleIdx="2" presStyleCnt="8"/>
      <dgm:spPr/>
      <dgm:t>
        <a:bodyPr/>
        <a:lstStyle/>
        <a:p>
          <a:endParaRPr lang="en-US"/>
        </a:p>
      </dgm:t>
    </dgm:pt>
    <dgm:pt modelId="{033896FB-68A3-404A-8CA0-F83748DAB4B3}" type="pres">
      <dgm:prSet presAssocID="{21107DB2-5C60-46E9-99A2-7FB16670BDE0}" presName="childText" presStyleLbl="bgAcc1" presStyleIdx="2" presStyleCnt="8" custScaleY="139790">
        <dgm:presLayoutVars>
          <dgm:bulletEnabled val="1"/>
        </dgm:presLayoutVars>
      </dgm:prSet>
      <dgm:spPr/>
      <dgm:t>
        <a:bodyPr/>
        <a:lstStyle/>
        <a:p>
          <a:endParaRPr lang="en-US"/>
        </a:p>
      </dgm:t>
    </dgm:pt>
    <dgm:pt modelId="{746E78DA-08A1-4DAA-8642-7D444D58E75E}" type="pres">
      <dgm:prSet presAssocID="{C50580AF-D483-405C-9AF0-AF97550D82BC}" presName="Name13" presStyleLbl="parChTrans1D2" presStyleIdx="3" presStyleCnt="8"/>
      <dgm:spPr/>
      <dgm:t>
        <a:bodyPr/>
        <a:lstStyle/>
        <a:p>
          <a:endParaRPr lang="en-US"/>
        </a:p>
      </dgm:t>
    </dgm:pt>
    <dgm:pt modelId="{577F9527-9F5A-4EE8-89AD-6EDCA07C2E17}" type="pres">
      <dgm:prSet presAssocID="{126C42E9-3053-4CEC-A38F-607066FF5556}" presName="childText" presStyleLbl="bgAcc1" presStyleIdx="3" presStyleCnt="8">
        <dgm:presLayoutVars>
          <dgm:bulletEnabled val="1"/>
        </dgm:presLayoutVars>
      </dgm:prSet>
      <dgm:spPr/>
      <dgm:t>
        <a:bodyPr/>
        <a:lstStyle/>
        <a:p>
          <a:endParaRPr lang="en-US"/>
        </a:p>
      </dgm:t>
    </dgm:pt>
    <dgm:pt modelId="{FB318465-5DB0-45C5-BC80-01DBBD88950F}" type="pres">
      <dgm:prSet presAssocID="{1E6880A5-3E1D-4967-BB8A-0A1ED1BA5281}" presName="root" presStyleCnt="0"/>
      <dgm:spPr/>
    </dgm:pt>
    <dgm:pt modelId="{8BD453D7-B556-4533-B49E-B8CBC79BED44}" type="pres">
      <dgm:prSet presAssocID="{1E6880A5-3E1D-4967-BB8A-0A1ED1BA5281}" presName="rootComposite" presStyleCnt="0"/>
      <dgm:spPr/>
    </dgm:pt>
    <dgm:pt modelId="{A62C1AA4-411B-4138-997D-26A1DF31CAEC}" type="pres">
      <dgm:prSet presAssocID="{1E6880A5-3E1D-4967-BB8A-0A1ED1BA5281}" presName="rootText" presStyleLbl="node1" presStyleIdx="2" presStyleCnt="3" custScaleX="109647"/>
      <dgm:spPr/>
      <dgm:t>
        <a:bodyPr/>
        <a:lstStyle/>
        <a:p>
          <a:endParaRPr lang="en-US"/>
        </a:p>
      </dgm:t>
    </dgm:pt>
    <dgm:pt modelId="{5E5CA822-99AA-49C9-A413-4E062C302B36}" type="pres">
      <dgm:prSet presAssocID="{1E6880A5-3E1D-4967-BB8A-0A1ED1BA5281}" presName="rootConnector" presStyleLbl="node1" presStyleIdx="2" presStyleCnt="3"/>
      <dgm:spPr/>
      <dgm:t>
        <a:bodyPr/>
        <a:lstStyle/>
        <a:p>
          <a:endParaRPr lang="en-US"/>
        </a:p>
      </dgm:t>
    </dgm:pt>
    <dgm:pt modelId="{7891E4FF-874D-4B00-BDD4-1A5E0533ED68}" type="pres">
      <dgm:prSet presAssocID="{1E6880A5-3E1D-4967-BB8A-0A1ED1BA5281}" presName="childShape" presStyleCnt="0"/>
      <dgm:spPr/>
    </dgm:pt>
    <dgm:pt modelId="{5809AA89-9351-41C7-A652-C2D3FDB61D2E}" type="pres">
      <dgm:prSet presAssocID="{C2272ECC-1C83-49FC-B5C7-C4A2205B4BA0}" presName="Name13" presStyleLbl="parChTrans1D2" presStyleIdx="4" presStyleCnt="8"/>
      <dgm:spPr/>
      <dgm:t>
        <a:bodyPr/>
        <a:lstStyle/>
        <a:p>
          <a:endParaRPr lang="en-US"/>
        </a:p>
      </dgm:t>
    </dgm:pt>
    <dgm:pt modelId="{FA1C4960-E54F-43FE-A3FF-97FA59FA76FD}" type="pres">
      <dgm:prSet presAssocID="{78B6808C-A626-4D36-A78A-4DA8A9EAE85E}" presName="childText" presStyleLbl="bgAcc1" presStyleIdx="4" presStyleCnt="8">
        <dgm:presLayoutVars>
          <dgm:bulletEnabled val="1"/>
        </dgm:presLayoutVars>
      </dgm:prSet>
      <dgm:spPr/>
      <dgm:t>
        <a:bodyPr/>
        <a:lstStyle/>
        <a:p>
          <a:endParaRPr lang="en-US"/>
        </a:p>
      </dgm:t>
    </dgm:pt>
    <dgm:pt modelId="{8399A0DE-7DF4-4B74-A03B-46B6AD5A2DDD}" type="pres">
      <dgm:prSet presAssocID="{89458BA1-514F-4C40-952F-D0892A4570BB}" presName="Name13" presStyleLbl="parChTrans1D2" presStyleIdx="5" presStyleCnt="8"/>
      <dgm:spPr/>
      <dgm:t>
        <a:bodyPr/>
        <a:lstStyle/>
        <a:p>
          <a:endParaRPr lang="en-US"/>
        </a:p>
      </dgm:t>
    </dgm:pt>
    <dgm:pt modelId="{353BC9F1-FBC5-459D-BBFE-C9E1D9769356}" type="pres">
      <dgm:prSet presAssocID="{2D344BAE-E1B0-48E3-A684-DA90C77996A7}" presName="childText" presStyleLbl="bgAcc1" presStyleIdx="5" presStyleCnt="8" custLinFactNeighborX="1801" custLinFactNeighborY="1842">
        <dgm:presLayoutVars>
          <dgm:bulletEnabled val="1"/>
        </dgm:presLayoutVars>
      </dgm:prSet>
      <dgm:spPr/>
      <dgm:t>
        <a:bodyPr/>
        <a:lstStyle/>
        <a:p>
          <a:endParaRPr lang="en-US"/>
        </a:p>
      </dgm:t>
    </dgm:pt>
    <dgm:pt modelId="{5FE6FA76-AAF8-44A8-8BEB-D37748E115D4}" type="pres">
      <dgm:prSet presAssocID="{C4796659-1C24-411F-92F3-AD19A1BE4EDF}" presName="Name13" presStyleLbl="parChTrans1D2" presStyleIdx="6" presStyleCnt="8"/>
      <dgm:spPr/>
      <dgm:t>
        <a:bodyPr/>
        <a:lstStyle/>
        <a:p>
          <a:endParaRPr lang="en-US"/>
        </a:p>
      </dgm:t>
    </dgm:pt>
    <dgm:pt modelId="{34BCE604-3E97-466F-ADCF-FAC56AB00681}" type="pres">
      <dgm:prSet presAssocID="{30F0946E-5274-46D6-9DBD-C9195A9BD0DB}" presName="childText" presStyleLbl="bgAcc1" presStyleIdx="6" presStyleCnt="8">
        <dgm:presLayoutVars>
          <dgm:bulletEnabled val="1"/>
        </dgm:presLayoutVars>
      </dgm:prSet>
      <dgm:spPr/>
      <dgm:t>
        <a:bodyPr/>
        <a:lstStyle/>
        <a:p>
          <a:endParaRPr lang="en-US"/>
        </a:p>
      </dgm:t>
    </dgm:pt>
    <dgm:pt modelId="{DD60F672-A919-483C-8B59-2EE3F04F1AAD}" type="pres">
      <dgm:prSet presAssocID="{F80DEF86-DF22-4C73-B760-2930D55CB118}" presName="Name13" presStyleLbl="parChTrans1D2" presStyleIdx="7" presStyleCnt="8"/>
      <dgm:spPr/>
      <dgm:t>
        <a:bodyPr/>
        <a:lstStyle/>
        <a:p>
          <a:endParaRPr lang="en-US"/>
        </a:p>
      </dgm:t>
    </dgm:pt>
    <dgm:pt modelId="{654933E2-E4D2-4731-B28B-182A6CB2A0E6}" type="pres">
      <dgm:prSet presAssocID="{A858307B-33FC-46B2-AFFB-871805A78434}" presName="childText" presStyleLbl="bgAcc1" presStyleIdx="7" presStyleCnt="8">
        <dgm:presLayoutVars>
          <dgm:bulletEnabled val="1"/>
        </dgm:presLayoutVars>
      </dgm:prSet>
      <dgm:spPr/>
      <dgm:t>
        <a:bodyPr/>
        <a:lstStyle/>
        <a:p>
          <a:endParaRPr lang="en-US"/>
        </a:p>
      </dgm:t>
    </dgm:pt>
  </dgm:ptLst>
  <dgm:cxnLst>
    <dgm:cxn modelId="{77D1A7D1-27B5-4298-975F-96801468726D}" srcId="{5BA710EC-658F-47C9-BF89-7AD0F63E751C}" destId="{6150834C-FF88-40FA-9CFC-07EC75281080}" srcOrd="0" destOrd="0" parTransId="{A52233CF-2B3C-4F60-B455-FC8DF5A29882}" sibTransId="{2B7BF833-A039-4D12-B9DA-156A0714DBC0}"/>
    <dgm:cxn modelId="{C5B03262-0C1A-451D-8882-2C48E3C472C1}" srcId="{5BA710EC-658F-47C9-BF89-7AD0F63E751C}" destId="{86DDEECE-36AC-42A8-8725-07888778C002}" srcOrd="1" destOrd="0" parTransId="{C53FEF2A-9A87-4B15-BD04-65A781903039}" sibTransId="{2BDFF62F-2133-40A1-9BBE-EE1F9305DE48}"/>
    <dgm:cxn modelId="{975D280A-A86C-BF44-9E3D-C55CC69AD332}" type="presOf" srcId="{C50580AF-D483-405C-9AF0-AF97550D82BC}" destId="{746E78DA-08A1-4DAA-8642-7D444D58E75E}" srcOrd="0" destOrd="0" presId="urn:microsoft.com/office/officeart/2005/8/layout/hierarchy3"/>
    <dgm:cxn modelId="{44190719-94C4-7B4D-97F4-30117197C43F}" type="presOf" srcId="{3F28A23F-416D-4E93-A572-A62E0579F219}" destId="{DEA8AB43-D97E-4831-9C23-D26A8462018D}" srcOrd="0" destOrd="0" presId="urn:microsoft.com/office/officeart/2005/8/layout/hierarchy3"/>
    <dgm:cxn modelId="{5334F9D1-D234-124B-9006-51D4BE1F87FE}" type="presOf" srcId="{7B35D03A-F462-47D3-B95C-550941F392D0}" destId="{14DFC8B7-898A-435A-BD8E-4F8A3E9BC86D}" srcOrd="0" destOrd="0" presId="urn:microsoft.com/office/officeart/2005/8/layout/hierarchy3"/>
    <dgm:cxn modelId="{B90136FC-D703-45AB-B61C-8CEBAF84FD45}" srcId="{86DDEECE-36AC-42A8-8725-07888778C002}" destId="{126C42E9-3053-4CEC-A38F-607066FF5556}" srcOrd="1" destOrd="0" parTransId="{C50580AF-D483-405C-9AF0-AF97550D82BC}" sibTransId="{136F84FE-3506-4D55-A7C8-5CB25EC40429}"/>
    <dgm:cxn modelId="{7CC30382-7950-1340-96E1-AB62EF83619E}" type="presOf" srcId="{5267A3B9-38DD-443B-B4D6-7CA0EFBBD722}" destId="{78B57256-6ED4-489A-982E-B1D68FE03DC7}" srcOrd="0" destOrd="0" presId="urn:microsoft.com/office/officeart/2005/8/layout/hierarchy3"/>
    <dgm:cxn modelId="{742BD2E5-A47D-7A4B-B4B4-9ABE85293839}" type="presOf" srcId="{126C42E9-3053-4CEC-A38F-607066FF5556}" destId="{577F9527-9F5A-4EE8-89AD-6EDCA07C2E17}" srcOrd="0" destOrd="0" presId="urn:microsoft.com/office/officeart/2005/8/layout/hierarchy3"/>
    <dgm:cxn modelId="{326F1097-A097-2D4D-AC08-384D2FEEDC4B}" type="presOf" srcId="{C2272ECC-1C83-49FC-B5C7-C4A2205B4BA0}" destId="{5809AA89-9351-41C7-A652-C2D3FDB61D2E}" srcOrd="0" destOrd="0" presId="urn:microsoft.com/office/officeart/2005/8/layout/hierarchy3"/>
    <dgm:cxn modelId="{6D0849C8-66CF-924B-B5BA-8F07ED36CD89}" type="presOf" srcId="{1E6880A5-3E1D-4967-BB8A-0A1ED1BA5281}" destId="{5E5CA822-99AA-49C9-A413-4E062C302B36}" srcOrd="1" destOrd="0" presId="urn:microsoft.com/office/officeart/2005/8/layout/hierarchy3"/>
    <dgm:cxn modelId="{76B42A53-D857-4585-B51B-A6B3DADF178A}" srcId="{1E6880A5-3E1D-4967-BB8A-0A1ED1BA5281}" destId="{2D344BAE-E1B0-48E3-A684-DA90C77996A7}" srcOrd="1" destOrd="0" parTransId="{89458BA1-514F-4C40-952F-D0892A4570BB}" sibTransId="{75FF68C6-1CD3-4A21-9001-02A7603D85AD}"/>
    <dgm:cxn modelId="{34892C05-DBD1-664D-BA43-D5BFDA8A47EA}" type="presOf" srcId="{21107DB2-5C60-46E9-99A2-7FB16670BDE0}" destId="{033896FB-68A3-404A-8CA0-F83748DAB4B3}" srcOrd="0" destOrd="0" presId="urn:microsoft.com/office/officeart/2005/8/layout/hierarchy3"/>
    <dgm:cxn modelId="{2EE3DE62-4725-400E-8C78-5392226C4F26}" srcId="{1E6880A5-3E1D-4967-BB8A-0A1ED1BA5281}" destId="{30F0946E-5274-46D6-9DBD-C9195A9BD0DB}" srcOrd="2" destOrd="0" parTransId="{C4796659-1C24-411F-92F3-AD19A1BE4EDF}" sibTransId="{6E1691D1-4C17-4D62-9BB0-72383B99545C}"/>
    <dgm:cxn modelId="{DA6ABB54-5E65-0A43-8A97-F117C310188B}" type="presOf" srcId="{2D344BAE-E1B0-48E3-A684-DA90C77996A7}" destId="{353BC9F1-FBC5-459D-BBFE-C9E1D9769356}" srcOrd="0" destOrd="0" presId="urn:microsoft.com/office/officeart/2005/8/layout/hierarchy3"/>
    <dgm:cxn modelId="{F0163580-5870-8549-9BD9-D02C02C79A8D}" type="presOf" srcId="{78B6808C-A626-4D36-A78A-4DA8A9EAE85E}" destId="{FA1C4960-E54F-43FE-A3FF-97FA59FA76FD}" srcOrd="0" destOrd="0" presId="urn:microsoft.com/office/officeart/2005/8/layout/hierarchy3"/>
    <dgm:cxn modelId="{75B5FD02-2A1C-0547-A7B8-5F14BF1352D2}" type="presOf" srcId="{C4796659-1C24-411F-92F3-AD19A1BE4EDF}" destId="{5FE6FA76-AAF8-44A8-8BEB-D37748E115D4}" srcOrd="0" destOrd="0" presId="urn:microsoft.com/office/officeart/2005/8/layout/hierarchy3"/>
    <dgm:cxn modelId="{A3B5BD1A-B0BD-4BA4-8AC3-E09CB3B784CB}" srcId="{1E6880A5-3E1D-4967-BB8A-0A1ED1BA5281}" destId="{A858307B-33FC-46B2-AFFB-871805A78434}" srcOrd="3" destOrd="0" parTransId="{F80DEF86-DF22-4C73-B760-2930D55CB118}" sibTransId="{586E8D99-6C7F-461E-BB04-547A6F7DC181}"/>
    <dgm:cxn modelId="{F06C1F7C-7BCD-C741-92E3-F8BBEB290E53}" type="presOf" srcId="{30F0946E-5274-46D6-9DBD-C9195A9BD0DB}" destId="{34BCE604-3E97-466F-ADCF-FAC56AB00681}" srcOrd="0" destOrd="0" presId="urn:microsoft.com/office/officeart/2005/8/layout/hierarchy3"/>
    <dgm:cxn modelId="{4B6D4188-FACB-7540-BC69-C9E87A40A5C3}" type="presOf" srcId="{1E6880A5-3E1D-4967-BB8A-0A1ED1BA5281}" destId="{A62C1AA4-411B-4138-997D-26A1DF31CAEC}" srcOrd="0" destOrd="0" presId="urn:microsoft.com/office/officeart/2005/8/layout/hierarchy3"/>
    <dgm:cxn modelId="{CE81A387-7D21-7744-B76E-598A44287A37}" type="presOf" srcId="{5BA710EC-658F-47C9-BF89-7AD0F63E751C}" destId="{B318355A-00A8-43F1-9B1B-1BAFB871BBC4}" srcOrd="0" destOrd="0" presId="urn:microsoft.com/office/officeart/2005/8/layout/hierarchy3"/>
    <dgm:cxn modelId="{2DFFFEA4-1CFF-8D4B-B220-81C614E9AEF8}" type="presOf" srcId="{86DDEECE-36AC-42A8-8725-07888778C002}" destId="{67A1FD86-DE97-41BB-AF5F-BF9759629A97}" srcOrd="0" destOrd="0" presId="urn:microsoft.com/office/officeart/2005/8/layout/hierarchy3"/>
    <dgm:cxn modelId="{6213B148-1879-4F4C-B075-2FEEECBE93F2}" type="presOf" srcId="{27954165-DB96-477E-AEB4-CA191570A990}" destId="{90776E7C-4FBC-4F67-9562-E538CDFAE85C}" srcOrd="0" destOrd="0" presId="urn:microsoft.com/office/officeart/2005/8/layout/hierarchy3"/>
    <dgm:cxn modelId="{7DECDBB0-5DE2-E240-B160-45BE58C5C0B9}" type="presOf" srcId="{89458BA1-514F-4C40-952F-D0892A4570BB}" destId="{8399A0DE-7DF4-4B74-A03B-46B6AD5A2DDD}" srcOrd="0" destOrd="0" presId="urn:microsoft.com/office/officeart/2005/8/layout/hierarchy3"/>
    <dgm:cxn modelId="{E3753EE9-B1A2-4CE4-A022-6D37E9999C94}" srcId="{5BA710EC-658F-47C9-BF89-7AD0F63E751C}" destId="{1E6880A5-3E1D-4967-BB8A-0A1ED1BA5281}" srcOrd="2" destOrd="0" parTransId="{CE25E79F-8866-472E-8A17-09AE8181F701}" sibTransId="{18992D43-0F01-47C5-AEA4-19FB18BADE8C}"/>
    <dgm:cxn modelId="{8F96E7FB-683F-7941-966E-C27F972B9E1B}" type="presOf" srcId="{6150834C-FF88-40FA-9CFC-07EC75281080}" destId="{38D6162A-B509-44E7-A6CE-299DBD0F9E82}" srcOrd="0" destOrd="0" presId="urn:microsoft.com/office/officeart/2005/8/layout/hierarchy3"/>
    <dgm:cxn modelId="{8BBD033C-3DDE-F34B-84EA-D24614AC878B}" type="presOf" srcId="{A9448DC4-51A5-4FCD-A795-D170E5492C55}" destId="{C9F639F1-3060-4090-AF9D-B1BB1EB8F188}" srcOrd="0" destOrd="0" presId="urn:microsoft.com/office/officeart/2005/8/layout/hierarchy3"/>
    <dgm:cxn modelId="{51635213-C73E-FF4E-8510-C6DA1914E9FA}" type="presOf" srcId="{A858307B-33FC-46B2-AFFB-871805A78434}" destId="{654933E2-E4D2-4731-B28B-182A6CB2A0E6}" srcOrd="0" destOrd="0" presId="urn:microsoft.com/office/officeart/2005/8/layout/hierarchy3"/>
    <dgm:cxn modelId="{E1DFC6E9-5BD7-C742-8C0F-89A9B8737D9D}" type="presOf" srcId="{6150834C-FF88-40FA-9CFC-07EC75281080}" destId="{0D725B87-C125-4586-B940-92D0B7346BD7}" srcOrd="1" destOrd="0" presId="urn:microsoft.com/office/officeart/2005/8/layout/hierarchy3"/>
    <dgm:cxn modelId="{8AD70D35-642F-4CDD-AADC-2E7825DFB951}" srcId="{86DDEECE-36AC-42A8-8725-07888778C002}" destId="{21107DB2-5C60-46E9-99A2-7FB16670BDE0}" srcOrd="0" destOrd="0" parTransId="{A9448DC4-51A5-4FCD-A795-D170E5492C55}" sibTransId="{E8F48FBF-CF3B-473F-8DB0-43D020560854}"/>
    <dgm:cxn modelId="{EDCBB0B5-4BEE-4BFB-A2BE-6AA0A3FE9ED8}" srcId="{1E6880A5-3E1D-4967-BB8A-0A1ED1BA5281}" destId="{78B6808C-A626-4D36-A78A-4DA8A9EAE85E}" srcOrd="0" destOrd="0" parTransId="{C2272ECC-1C83-49FC-B5C7-C4A2205B4BA0}" sibTransId="{9735C293-3E84-4413-AFD9-8C2F8538C17E}"/>
    <dgm:cxn modelId="{EB3A597F-37F1-4271-AFA6-E52458DE5A53}" srcId="{6150834C-FF88-40FA-9CFC-07EC75281080}" destId="{7B35D03A-F462-47D3-B95C-550941F392D0}" srcOrd="1" destOrd="0" parTransId="{3F28A23F-416D-4E93-A572-A62E0579F219}" sibTransId="{EAEFD976-86DB-419D-93DF-532F74EC67DD}"/>
    <dgm:cxn modelId="{F75902FE-54FB-BA4A-9947-EB4E53C65BB1}" type="presOf" srcId="{86DDEECE-36AC-42A8-8725-07888778C002}" destId="{F471CC41-6BF8-4B0F-B84D-DAC44C559649}" srcOrd="1" destOrd="0" presId="urn:microsoft.com/office/officeart/2005/8/layout/hierarchy3"/>
    <dgm:cxn modelId="{C72F39CF-62AB-B743-801D-D73C9556A6A9}" type="presOf" srcId="{F80DEF86-DF22-4C73-B760-2930D55CB118}" destId="{DD60F672-A919-483C-8B59-2EE3F04F1AAD}" srcOrd="0" destOrd="0" presId="urn:microsoft.com/office/officeart/2005/8/layout/hierarchy3"/>
    <dgm:cxn modelId="{847F7431-3511-4D26-B845-4F07F67EAB8A}" srcId="{6150834C-FF88-40FA-9CFC-07EC75281080}" destId="{27954165-DB96-477E-AEB4-CA191570A990}" srcOrd="0" destOrd="0" parTransId="{5267A3B9-38DD-443B-B4D6-7CA0EFBBD722}" sibTransId="{221D31EB-97A1-46A5-A8C8-518DB978BE35}"/>
    <dgm:cxn modelId="{B5143762-F481-D04A-B0CC-6765AFE46111}" type="presParOf" srcId="{B318355A-00A8-43F1-9B1B-1BAFB871BBC4}" destId="{D2D21EEE-CD39-475E-B766-5F48AB86688C}" srcOrd="0" destOrd="0" presId="urn:microsoft.com/office/officeart/2005/8/layout/hierarchy3"/>
    <dgm:cxn modelId="{6C1EE1BD-285C-504F-9F7A-7653867B7704}" type="presParOf" srcId="{D2D21EEE-CD39-475E-B766-5F48AB86688C}" destId="{2E80BD25-51CD-48B9-8F2A-9A93D94B1F08}" srcOrd="0" destOrd="0" presId="urn:microsoft.com/office/officeart/2005/8/layout/hierarchy3"/>
    <dgm:cxn modelId="{2E781626-5F08-F14E-A252-64BBE970BAF1}" type="presParOf" srcId="{2E80BD25-51CD-48B9-8F2A-9A93D94B1F08}" destId="{38D6162A-B509-44E7-A6CE-299DBD0F9E82}" srcOrd="0" destOrd="0" presId="urn:microsoft.com/office/officeart/2005/8/layout/hierarchy3"/>
    <dgm:cxn modelId="{0CA8492D-5A9D-6249-A2CB-FD0963999460}" type="presParOf" srcId="{2E80BD25-51CD-48B9-8F2A-9A93D94B1F08}" destId="{0D725B87-C125-4586-B940-92D0B7346BD7}" srcOrd="1" destOrd="0" presId="urn:microsoft.com/office/officeart/2005/8/layout/hierarchy3"/>
    <dgm:cxn modelId="{FCCB7B78-E84B-AD4E-AB0E-449B5C0F0180}" type="presParOf" srcId="{D2D21EEE-CD39-475E-B766-5F48AB86688C}" destId="{AA8582EB-5BA1-438F-96A8-9A384F5520D7}" srcOrd="1" destOrd="0" presId="urn:microsoft.com/office/officeart/2005/8/layout/hierarchy3"/>
    <dgm:cxn modelId="{432ED2BB-EA6C-7B49-8DF9-F9AF57C50CDA}" type="presParOf" srcId="{AA8582EB-5BA1-438F-96A8-9A384F5520D7}" destId="{78B57256-6ED4-489A-982E-B1D68FE03DC7}" srcOrd="0" destOrd="0" presId="urn:microsoft.com/office/officeart/2005/8/layout/hierarchy3"/>
    <dgm:cxn modelId="{78A53C58-D6C4-FC43-A6AA-81BCFAC12B70}" type="presParOf" srcId="{AA8582EB-5BA1-438F-96A8-9A384F5520D7}" destId="{90776E7C-4FBC-4F67-9562-E538CDFAE85C}" srcOrd="1" destOrd="0" presId="urn:microsoft.com/office/officeart/2005/8/layout/hierarchy3"/>
    <dgm:cxn modelId="{CCDEB820-5DD2-4F4F-83FF-71914B56A077}" type="presParOf" srcId="{AA8582EB-5BA1-438F-96A8-9A384F5520D7}" destId="{DEA8AB43-D97E-4831-9C23-D26A8462018D}" srcOrd="2" destOrd="0" presId="urn:microsoft.com/office/officeart/2005/8/layout/hierarchy3"/>
    <dgm:cxn modelId="{E026F100-6A44-4D41-A0F1-30CDC731D868}" type="presParOf" srcId="{AA8582EB-5BA1-438F-96A8-9A384F5520D7}" destId="{14DFC8B7-898A-435A-BD8E-4F8A3E9BC86D}" srcOrd="3" destOrd="0" presId="urn:microsoft.com/office/officeart/2005/8/layout/hierarchy3"/>
    <dgm:cxn modelId="{8CD4D8CE-5A9C-DD49-9EE2-12CBCA517CE8}" type="presParOf" srcId="{B318355A-00A8-43F1-9B1B-1BAFB871BBC4}" destId="{4B5264A5-B587-43F2-8044-98AD832588CC}" srcOrd="1" destOrd="0" presId="urn:microsoft.com/office/officeart/2005/8/layout/hierarchy3"/>
    <dgm:cxn modelId="{B0FFE0D5-9440-464D-8A4D-BE60307764F8}" type="presParOf" srcId="{4B5264A5-B587-43F2-8044-98AD832588CC}" destId="{2C784182-75D4-41A6-BD9A-3DAB8B585FE9}" srcOrd="0" destOrd="0" presId="urn:microsoft.com/office/officeart/2005/8/layout/hierarchy3"/>
    <dgm:cxn modelId="{48A75CCE-5D2F-0941-8F81-84428A1ABC3E}" type="presParOf" srcId="{2C784182-75D4-41A6-BD9A-3DAB8B585FE9}" destId="{67A1FD86-DE97-41BB-AF5F-BF9759629A97}" srcOrd="0" destOrd="0" presId="urn:microsoft.com/office/officeart/2005/8/layout/hierarchy3"/>
    <dgm:cxn modelId="{4C256642-FF2A-954A-8662-C047511C9634}" type="presParOf" srcId="{2C784182-75D4-41A6-BD9A-3DAB8B585FE9}" destId="{F471CC41-6BF8-4B0F-B84D-DAC44C559649}" srcOrd="1" destOrd="0" presId="urn:microsoft.com/office/officeart/2005/8/layout/hierarchy3"/>
    <dgm:cxn modelId="{6B07BA2B-32D5-8B4C-BFAA-F6DC18F7F776}" type="presParOf" srcId="{4B5264A5-B587-43F2-8044-98AD832588CC}" destId="{DDD3A156-6113-4E37-9DC0-4264345E9F81}" srcOrd="1" destOrd="0" presId="urn:microsoft.com/office/officeart/2005/8/layout/hierarchy3"/>
    <dgm:cxn modelId="{8F8F0C07-1F74-1246-954F-E3CE07827FE3}" type="presParOf" srcId="{DDD3A156-6113-4E37-9DC0-4264345E9F81}" destId="{C9F639F1-3060-4090-AF9D-B1BB1EB8F188}" srcOrd="0" destOrd="0" presId="urn:microsoft.com/office/officeart/2005/8/layout/hierarchy3"/>
    <dgm:cxn modelId="{57E9FA46-5720-3145-ACDE-E3BEAA18D8E3}" type="presParOf" srcId="{DDD3A156-6113-4E37-9DC0-4264345E9F81}" destId="{033896FB-68A3-404A-8CA0-F83748DAB4B3}" srcOrd="1" destOrd="0" presId="urn:microsoft.com/office/officeart/2005/8/layout/hierarchy3"/>
    <dgm:cxn modelId="{25D346B4-6453-6849-A4AC-167B3619E3EC}" type="presParOf" srcId="{DDD3A156-6113-4E37-9DC0-4264345E9F81}" destId="{746E78DA-08A1-4DAA-8642-7D444D58E75E}" srcOrd="2" destOrd="0" presId="urn:microsoft.com/office/officeart/2005/8/layout/hierarchy3"/>
    <dgm:cxn modelId="{873661A7-1BCB-0A40-94D9-45C5F86FB166}" type="presParOf" srcId="{DDD3A156-6113-4E37-9DC0-4264345E9F81}" destId="{577F9527-9F5A-4EE8-89AD-6EDCA07C2E17}" srcOrd="3" destOrd="0" presId="urn:microsoft.com/office/officeart/2005/8/layout/hierarchy3"/>
    <dgm:cxn modelId="{148F0AD3-8B9A-0E47-9F98-05E1546BFAC3}" type="presParOf" srcId="{B318355A-00A8-43F1-9B1B-1BAFB871BBC4}" destId="{FB318465-5DB0-45C5-BC80-01DBBD88950F}" srcOrd="2" destOrd="0" presId="urn:microsoft.com/office/officeart/2005/8/layout/hierarchy3"/>
    <dgm:cxn modelId="{54B2DA10-3B79-B345-B0D4-B0FEFDD2FC98}" type="presParOf" srcId="{FB318465-5DB0-45C5-BC80-01DBBD88950F}" destId="{8BD453D7-B556-4533-B49E-B8CBC79BED44}" srcOrd="0" destOrd="0" presId="urn:microsoft.com/office/officeart/2005/8/layout/hierarchy3"/>
    <dgm:cxn modelId="{50DEF7EF-37CA-7D46-B7C1-B4BDE14A3BA1}" type="presParOf" srcId="{8BD453D7-B556-4533-B49E-B8CBC79BED44}" destId="{A62C1AA4-411B-4138-997D-26A1DF31CAEC}" srcOrd="0" destOrd="0" presId="urn:microsoft.com/office/officeart/2005/8/layout/hierarchy3"/>
    <dgm:cxn modelId="{08228BF8-A31F-A743-B8BE-5A2B80BB7BDC}" type="presParOf" srcId="{8BD453D7-B556-4533-B49E-B8CBC79BED44}" destId="{5E5CA822-99AA-49C9-A413-4E062C302B36}" srcOrd="1" destOrd="0" presId="urn:microsoft.com/office/officeart/2005/8/layout/hierarchy3"/>
    <dgm:cxn modelId="{6C4790D3-C6BD-204C-B573-D5D47BC0FD1B}" type="presParOf" srcId="{FB318465-5DB0-45C5-BC80-01DBBD88950F}" destId="{7891E4FF-874D-4B00-BDD4-1A5E0533ED68}" srcOrd="1" destOrd="0" presId="urn:microsoft.com/office/officeart/2005/8/layout/hierarchy3"/>
    <dgm:cxn modelId="{5B9A1A39-D1AF-D441-9DEB-96FB7BBC3B7F}" type="presParOf" srcId="{7891E4FF-874D-4B00-BDD4-1A5E0533ED68}" destId="{5809AA89-9351-41C7-A652-C2D3FDB61D2E}" srcOrd="0" destOrd="0" presId="urn:microsoft.com/office/officeart/2005/8/layout/hierarchy3"/>
    <dgm:cxn modelId="{03075854-855D-E243-A61A-EBDD49F3FB9E}" type="presParOf" srcId="{7891E4FF-874D-4B00-BDD4-1A5E0533ED68}" destId="{FA1C4960-E54F-43FE-A3FF-97FA59FA76FD}" srcOrd="1" destOrd="0" presId="urn:microsoft.com/office/officeart/2005/8/layout/hierarchy3"/>
    <dgm:cxn modelId="{15711B4A-F570-8C4E-8A15-64D19CAD3F4D}" type="presParOf" srcId="{7891E4FF-874D-4B00-BDD4-1A5E0533ED68}" destId="{8399A0DE-7DF4-4B74-A03B-46B6AD5A2DDD}" srcOrd="2" destOrd="0" presId="urn:microsoft.com/office/officeart/2005/8/layout/hierarchy3"/>
    <dgm:cxn modelId="{EEFCCAB1-C74D-8E44-BBAB-2F3B73C6962E}" type="presParOf" srcId="{7891E4FF-874D-4B00-BDD4-1A5E0533ED68}" destId="{353BC9F1-FBC5-459D-BBFE-C9E1D9769356}" srcOrd="3" destOrd="0" presId="urn:microsoft.com/office/officeart/2005/8/layout/hierarchy3"/>
    <dgm:cxn modelId="{25F33100-80CD-CA40-B2C9-4993AC2370D6}" type="presParOf" srcId="{7891E4FF-874D-4B00-BDD4-1A5E0533ED68}" destId="{5FE6FA76-AAF8-44A8-8BEB-D37748E115D4}" srcOrd="4" destOrd="0" presId="urn:microsoft.com/office/officeart/2005/8/layout/hierarchy3"/>
    <dgm:cxn modelId="{B9A1F41B-37A0-A34B-B284-BC3E13941A7B}" type="presParOf" srcId="{7891E4FF-874D-4B00-BDD4-1A5E0533ED68}" destId="{34BCE604-3E97-466F-ADCF-FAC56AB00681}" srcOrd="5" destOrd="0" presId="urn:microsoft.com/office/officeart/2005/8/layout/hierarchy3"/>
    <dgm:cxn modelId="{59BD4D34-4670-3348-B331-DD357A51A955}" type="presParOf" srcId="{7891E4FF-874D-4B00-BDD4-1A5E0533ED68}" destId="{DD60F672-A919-483C-8B59-2EE3F04F1AAD}" srcOrd="6" destOrd="0" presId="urn:microsoft.com/office/officeart/2005/8/layout/hierarchy3"/>
    <dgm:cxn modelId="{70EC1F16-509F-6D49-A033-D735174FAB46}" type="presParOf" srcId="{7891E4FF-874D-4B00-BDD4-1A5E0533ED68}" destId="{654933E2-E4D2-4731-B28B-182A6CB2A0E6}" srcOrd="7" destOrd="0" presId="urn:microsoft.com/office/officeart/2005/8/layout/hierarchy3"/>
  </dgm:cxnLst>
  <dgm:bg/>
  <dgm:whole>
    <a:ln w="28575">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FDBE34-0A5B-4C67-B508-CF88842BE14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AC51C980-2CEB-42BA-AAD2-F16DB007C93B}">
      <dgm:prSet phldrT="[Text]" custT="1"/>
      <dgm:spPr/>
      <dgm:t>
        <a:bodyPr/>
        <a:lstStyle/>
        <a:p>
          <a:r>
            <a:rPr lang="en-US" sz="2400" dirty="0"/>
            <a:t>Purpose</a:t>
          </a:r>
        </a:p>
      </dgm:t>
    </dgm:pt>
    <dgm:pt modelId="{D2C22DF5-94F6-40DE-A713-C78CD94F8238}" type="parTrans" cxnId="{96B83EEE-67E4-4A14-87F5-C37312C699B6}">
      <dgm:prSet/>
      <dgm:spPr/>
      <dgm:t>
        <a:bodyPr/>
        <a:lstStyle/>
        <a:p>
          <a:endParaRPr lang="en-US"/>
        </a:p>
      </dgm:t>
    </dgm:pt>
    <dgm:pt modelId="{322FBB8F-60B0-484A-AA35-F948BA891CCF}" type="sibTrans" cxnId="{96B83EEE-67E4-4A14-87F5-C37312C699B6}">
      <dgm:prSet/>
      <dgm:spPr/>
      <dgm:t>
        <a:bodyPr/>
        <a:lstStyle/>
        <a:p>
          <a:endParaRPr lang="en-US"/>
        </a:p>
      </dgm:t>
    </dgm:pt>
    <dgm:pt modelId="{58FD35CB-5D3C-4BC2-8807-24C183C6A684}">
      <dgm:prSet phldrT="[Text]" custT="1"/>
      <dgm:spPr/>
      <dgm:t>
        <a:bodyPr/>
        <a:lstStyle/>
        <a:p>
          <a:r>
            <a:rPr lang="en-US" sz="2400" dirty="0"/>
            <a:t>Working Capital/ Purchase of Stocks</a:t>
          </a:r>
        </a:p>
      </dgm:t>
    </dgm:pt>
    <dgm:pt modelId="{6248CC70-8412-4A36-8424-8367C0CD3471}" type="parTrans" cxnId="{0B8BA00C-DB70-4B31-AE15-E1421A8901CD}">
      <dgm:prSet/>
      <dgm:spPr/>
      <dgm:t>
        <a:bodyPr/>
        <a:lstStyle/>
        <a:p>
          <a:endParaRPr lang="en-US"/>
        </a:p>
      </dgm:t>
    </dgm:pt>
    <dgm:pt modelId="{11FA958A-E153-4B35-A21E-4481AB18BDFC}" type="sibTrans" cxnId="{0B8BA00C-DB70-4B31-AE15-E1421A8901CD}">
      <dgm:prSet/>
      <dgm:spPr/>
      <dgm:t>
        <a:bodyPr/>
        <a:lstStyle/>
        <a:p>
          <a:endParaRPr lang="en-US"/>
        </a:p>
      </dgm:t>
    </dgm:pt>
    <dgm:pt modelId="{B72D7566-056F-4088-8D13-2D2DBA8AF51A}">
      <dgm:prSet phldrT="[Text]" custT="1"/>
      <dgm:spPr/>
      <dgm:t>
        <a:bodyPr/>
        <a:lstStyle/>
        <a:p>
          <a:r>
            <a:rPr lang="en-US" sz="2400" dirty="0"/>
            <a:t>Purchase of Machinery/ Equipment's</a:t>
          </a:r>
        </a:p>
      </dgm:t>
    </dgm:pt>
    <dgm:pt modelId="{D0E15B77-A337-4937-9147-96E93A22AB22}" type="parTrans" cxnId="{EC6E794B-26A0-4C51-B4CB-21064F8FF6C0}">
      <dgm:prSet/>
      <dgm:spPr/>
      <dgm:t>
        <a:bodyPr/>
        <a:lstStyle/>
        <a:p>
          <a:endParaRPr lang="en-US"/>
        </a:p>
      </dgm:t>
    </dgm:pt>
    <dgm:pt modelId="{6EAF77F9-F01B-4751-B090-4ABF449D95F2}" type="sibTrans" cxnId="{EC6E794B-26A0-4C51-B4CB-21064F8FF6C0}">
      <dgm:prSet/>
      <dgm:spPr/>
      <dgm:t>
        <a:bodyPr/>
        <a:lstStyle/>
        <a:p>
          <a:endParaRPr lang="en-US"/>
        </a:p>
      </dgm:t>
    </dgm:pt>
    <dgm:pt modelId="{6F1DD2E8-D5D1-44A7-867A-FE2F801682CF}">
      <dgm:prSet phldrT="[Text]" custT="1"/>
      <dgm:spPr/>
      <dgm:t>
        <a:bodyPr/>
        <a:lstStyle/>
        <a:p>
          <a:r>
            <a:rPr lang="en-US" sz="2400" dirty="0"/>
            <a:t>New Business Venture</a:t>
          </a:r>
        </a:p>
      </dgm:t>
    </dgm:pt>
    <dgm:pt modelId="{013D3F17-6AE5-4A6F-9700-51673C228E7B}" type="parTrans" cxnId="{9D715CCC-699A-4791-BD23-EF181AF9745F}">
      <dgm:prSet/>
      <dgm:spPr/>
      <dgm:t>
        <a:bodyPr/>
        <a:lstStyle/>
        <a:p>
          <a:endParaRPr lang="en-US"/>
        </a:p>
      </dgm:t>
    </dgm:pt>
    <dgm:pt modelId="{7677CEAF-8665-4C14-988B-D927C2FDE0A8}" type="sibTrans" cxnId="{9D715CCC-699A-4791-BD23-EF181AF9745F}">
      <dgm:prSet/>
      <dgm:spPr/>
      <dgm:t>
        <a:bodyPr/>
        <a:lstStyle/>
        <a:p>
          <a:endParaRPr lang="en-US"/>
        </a:p>
      </dgm:t>
    </dgm:pt>
    <dgm:pt modelId="{28C6D402-66CE-40BA-92FE-BC0C7B5AB25F}">
      <dgm:prSet phldrT="[Text]" custT="1"/>
      <dgm:spPr/>
      <dgm:t>
        <a:bodyPr/>
        <a:lstStyle/>
        <a:p>
          <a:r>
            <a:rPr lang="en-US" sz="2400" dirty="0"/>
            <a:t>Seasonal Loan</a:t>
          </a:r>
        </a:p>
      </dgm:t>
    </dgm:pt>
    <dgm:pt modelId="{97140BBA-5097-4CC3-846E-10E657617646}" type="parTrans" cxnId="{9CA58850-4461-4132-A61E-7832965052D6}">
      <dgm:prSet/>
      <dgm:spPr/>
      <dgm:t>
        <a:bodyPr/>
        <a:lstStyle/>
        <a:p>
          <a:endParaRPr lang="en-US"/>
        </a:p>
      </dgm:t>
    </dgm:pt>
    <dgm:pt modelId="{555F83F6-4FAF-46B9-BD23-6114B8C8999A}" type="sibTrans" cxnId="{9CA58850-4461-4132-A61E-7832965052D6}">
      <dgm:prSet/>
      <dgm:spPr/>
      <dgm:t>
        <a:bodyPr/>
        <a:lstStyle/>
        <a:p>
          <a:endParaRPr lang="en-US"/>
        </a:p>
      </dgm:t>
    </dgm:pt>
    <dgm:pt modelId="{B886A54A-B35F-4933-974C-99F8D15E65E9}" type="pres">
      <dgm:prSet presAssocID="{A8FDBE34-0A5B-4C67-B508-CF88842BE146}" presName="hierChild1" presStyleCnt="0">
        <dgm:presLayoutVars>
          <dgm:orgChart val="1"/>
          <dgm:chPref val="1"/>
          <dgm:dir/>
          <dgm:animOne val="branch"/>
          <dgm:animLvl val="lvl"/>
          <dgm:resizeHandles/>
        </dgm:presLayoutVars>
      </dgm:prSet>
      <dgm:spPr/>
      <dgm:t>
        <a:bodyPr/>
        <a:lstStyle/>
        <a:p>
          <a:endParaRPr lang="en-US"/>
        </a:p>
      </dgm:t>
    </dgm:pt>
    <dgm:pt modelId="{82FDD9C9-8178-4724-8CA8-F89D3CB5998B}" type="pres">
      <dgm:prSet presAssocID="{AC51C980-2CEB-42BA-AAD2-F16DB007C93B}" presName="hierRoot1" presStyleCnt="0">
        <dgm:presLayoutVars>
          <dgm:hierBranch val="init"/>
        </dgm:presLayoutVars>
      </dgm:prSet>
      <dgm:spPr/>
    </dgm:pt>
    <dgm:pt modelId="{35933935-A042-465A-95C0-BB42690BD60E}" type="pres">
      <dgm:prSet presAssocID="{AC51C980-2CEB-42BA-AAD2-F16DB007C93B}" presName="rootComposite1" presStyleCnt="0"/>
      <dgm:spPr/>
    </dgm:pt>
    <dgm:pt modelId="{62819A3C-F521-4BF5-9D6E-0000FA7471A0}" type="pres">
      <dgm:prSet presAssocID="{AC51C980-2CEB-42BA-AAD2-F16DB007C93B}" presName="rootText1" presStyleLbl="node0" presStyleIdx="0" presStyleCnt="1" custScaleX="77560" custScaleY="88048">
        <dgm:presLayoutVars>
          <dgm:chPref val="3"/>
        </dgm:presLayoutVars>
      </dgm:prSet>
      <dgm:spPr/>
      <dgm:t>
        <a:bodyPr/>
        <a:lstStyle/>
        <a:p>
          <a:endParaRPr lang="en-US"/>
        </a:p>
      </dgm:t>
    </dgm:pt>
    <dgm:pt modelId="{3DD2A713-3C5D-4640-A514-154D990D1A4C}" type="pres">
      <dgm:prSet presAssocID="{AC51C980-2CEB-42BA-AAD2-F16DB007C93B}" presName="rootConnector1" presStyleLbl="node1" presStyleIdx="0" presStyleCnt="0"/>
      <dgm:spPr/>
      <dgm:t>
        <a:bodyPr/>
        <a:lstStyle/>
        <a:p>
          <a:endParaRPr lang="en-US"/>
        </a:p>
      </dgm:t>
    </dgm:pt>
    <dgm:pt modelId="{08B28335-A82C-417C-88D2-7DF82BC9BD2A}" type="pres">
      <dgm:prSet presAssocID="{AC51C980-2CEB-42BA-AAD2-F16DB007C93B}" presName="hierChild2" presStyleCnt="0"/>
      <dgm:spPr/>
    </dgm:pt>
    <dgm:pt modelId="{8C4BADEE-A609-41F8-91A7-C597FB6E2FC3}" type="pres">
      <dgm:prSet presAssocID="{6248CC70-8412-4A36-8424-8367C0CD3471}" presName="Name64" presStyleLbl="parChTrans1D2" presStyleIdx="0" presStyleCnt="4"/>
      <dgm:spPr/>
      <dgm:t>
        <a:bodyPr/>
        <a:lstStyle/>
        <a:p>
          <a:endParaRPr lang="en-US"/>
        </a:p>
      </dgm:t>
    </dgm:pt>
    <dgm:pt modelId="{6C4D4814-62F0-4D4B-8DC7-69C7B3BFE6F7}" type="pres">
      <dgm:prSet presAssocID="{58FD35CB-5D3C-4BC2-8807-24C183C6A684}" presName="hierRoot2" presStyleCnt="0">
        <dgm:presLayoutVars>
          <dgm:hierBranch val="init"/>
        </dgm:presLayoutVars>
      </dgm:prSet>
      <dgm:spPr/>
    </dgm:pt>
    <dgm:pt modelId="{EDA17448-8E90-4147-BF38-01D80C9A0E5D}" type="pres">
      <dgm:prSet presAssocID="{58FD35CB-5D3C-4BC2-8807-24C183C6A684}" presName="rootComposite" presStyleCnt="0"/>
      <dgm:spPr/>
    </dgm:pt>
    <dgm:pt modelId="{956A955B-2414-4A94-B0B9-5F3D765D10FE}" type="pres">
      <dgm:prSet presAssocID="{58FD35CB-5D3C-4BC2-8807-24C183C6A684}" presName="rootText" presStyleLbl="node2" presStyleIdx="0" presStyleCnt="4" custScaleX="99917">
        <dgm:presLayoutVars>
          <dgm:chPref val="3"/>
        </dgm:presLayoutVars>
      </dgm:prSet>
      <dgm:spPr/>
      <dgm:t>
        <a:bodyPr/>
        <a:lstStyle/>
        <a:p>
          <a:endParaRPr lang="en-US"/>
        </a:p>
      </dgm:t>
    </dgm:pt>
    <dgm:pt modelId="{E06215E7-51E6-4DD6-A941-10C9F83ECDB2}" type="pres">
      <dgm:prSet presAssocID="{58FD35CB-5D3C-4BC2-8807-24C183C6A684}" presName="rootConnector" presStyleLbl="node2" presStyleIdx="0" presStyleCnt="4"/>
      <dgm:spPr/>
      <dgm:t>
        <a:bodyPr/>
        <a:lstStyle/>
        <a:p>
          <a:endParaRPr lang="en-US"/>
        </a:p>
      </dgm:t>
    </dgm:pt>
    <dgm:pt modelId="{5F2004E5-D62D-47C0-AA50-CA4DF062BF86}" type="pres">
      <dgm:prSet presAssocID="{58FD35CB-5D3C-4BC2-8807-24C183C6A684}" presName="hierChild4" presStyleCnt="0"/>
      <dgm:spPr/>
    </dgm:pt>
    <dgm:pt modelId="{8B6BD2A6-84FA-4DA7-AA5C-4FF8B6D04ABD}" type="pres">
      <dgm:prSet presAssocID="{58FD35CB-5D3C-4BC2-8807-24C183C6A684}" presName="hierChild5" presStyleCnt="0"/>
      <dgm:spPr/>
    </dgm:pt>
    <dgm:pt modelId="{3A73EE96-C339-4690-AEEB-4A61F5D9CA0D}" type="pres">
      <dgm:prSet presAssocID="{D0E15B77-A337-4937-9147-96E93A22AB22}" presName="Name64" presStyleLbl="parChTrans1D2" presStyleIdx="1" presStyleCnt="4"/>
      <dgm:spPr/>
      <dgm:t>
        <a:bodyPr/>
        <a:lstStyle/>
        <a:p>
          <a:endParaRPr lang="en-US"/>
        </a:p>
      </dgm:t>
    </dgm:pt>
    <dgm:pt modelId="{9333AF0E-7EB0-4850-8857-8E4339013CBB}" type="pres">
      <dgm:prSet presAssocID="{B72D7566-056F-4088-8D13-2D2DBA8AF51A}" presName="hierRoot2" presStyleCnt="0">
        <dgm:presLayoutVars>
          <dgm:hierBranch val="init"/>
        </dgm:presLayoutVars>
      </dgm:prSet>
      <dgm:spPr/>
    </dgm:pt>
    <dgm:pt modelId="{B50DC765-40C6-470D-AE5F-DD1DFDE060D2}" type="pres">
      <dgm:prSet presAssocID="{B72D7566-056F-4088-8D13-2D2DBA8AF51A}" presName="rootComposite" presStyleCnt="0"/>
      <dgm:spPr/>
    </dgm:pt>
    <dgm:pt modelId="{C210E77C-CB25-4648-A55E-C028E79116CE}" type="pres">
      <dgm:prSet presAssocID="{B72D7566-056F-4088-8D13-2D2DBA8AF51A}" presName="rootText" presStyleLbl="node2" presStyleIdx="1" presStyleCnt="4" custScaleX="107898" custScaleY="92184">
        <dgm:presLayoutVars>
          <dgm:chPref val="3"/>
        </dgm:presLayoutVars>
      </dgm:prSet>
      <dgm:spPr/>
      <dgm:t>
        <a:bodyPr/>
        <a:lstStyle/>
        <a:p>
          <a:endParaRPr lang="en-US"/>
        </a:p>
      </dgm:t>
    </dgm:pt>
    <dgm:pt modelId="{9EF3F5CB-092B-498B-B300-252566543321}" type="pres">
      <dgm:prSet presAssocID="{B72D7566-056F-4088-8D13-2D2DBA8AF51A}" presName="rootConnector" presStyleLbl="node2" presStyleIdx="1" presStyleCnt="4"/>
      <dgm:spPr/>
      <dgm:t>
        <a:bodyPr/>
        <a:lstStyle/>
        <a:p>
          <a:endParaRPr lang="en-US"/>
        </a:p>
      </dgm:t>
    </dgm:pt>
    <dgm:pt modelId="{669A001A-6D6C-45B4-9990-DCE945714568}" type="pres">
      <dgm:prSet presAssocID="{B72D7566-056F-4088-8D13-2D2DBA8AF51A}" presName="hierChild4" presStyleCnt="0"/>
      <dgm:spPr/>
    </dgm:pt>
    <dgm:pt modelId="{A3A0D2F2-B930-451C-8215-3A02BAB95F2D}" type="pres">
      <dgm:prSet presAssocID="{B72D7566-056F-4088-8D13-2D2DBA8AF51A}" presName="hierChild5" presStyleCnt="0"/>
      <dgm:spPr/>
    </dgm:pt>
    <dgm:pt modelId="{C766784B-E6B0-48C1-BA8B-B5CC29DF12F0}" type="pres">
      <dgm:prSet presAssocID="{013D3F17-6AE5-4A6F-9700-51673C228E7B}" presName="Name64" presStyleLbl="parChTrans1D2" presStyleIdx="2" presStyleCnt="4"/>
      <dgm:spPr/>
      <dgm:t>
        <a:bodyPr/>
        <a:lstStyle/>
        <a:p>
          <a:endParaRPr lang="en-US"/>
        </a:p>
      </dgm:t>
    </dgm:pt>
    <dgm:pt modelId="{E903DC64-693D-4B31-804C-02544CF15541}" type="pres">
      <dgm:prSet presAssocID="{6F1DD2E8-D5D1-44A7-867A-FE2F801682CF}" presName="hierRoot2" presStyleCnt="0">
        <dgm:presLayoutVars>
          <dgm:hierBranch val="init"/>
        </dgm:presLayoutVars>
      </dgm:prSet>
      <dgm:spPr/>
    </dgm:pt>
    <dgm:pt modelId="{955221BD-B1D2-4331-886C-49547C7D173A}" type="pres">
      <dgm:prSet presAssocID="{6F1DD2E8-D5D1-44A7-867A-FE2F801682CF}" presName="rootComposite" presStyleCnt="0"/>
      <dgm:spPr/>
    </dgm:pt>
    <dgm:pt modelId="{3133AC1B-5EE0-4EC6-B4A7-B3840BEBDC9E}" type="pres">
      <dgm:prSet presAssocID="{6F1DD2E8-D5D1-44A7-867A-FE2F801682CF}" presName="rootText" presStyleLbl="node2" presStyleIdx="2" presStyleCnt="4">
        <dgm:presLayoutVars>
          <dgm:chPref val="3"/>
        </dgm:presLayoutVars>
      </dgm:prSet>
      <dgm:spPr/>
      <dgm:t>
        <a:bodyPr/>
        <a:lstStyle/>
        <a:p>
          <a:endParaRPr lang="en-US"/>
        </a:p>
      </dgm:t>
    </dgm:pt>
    <dgm:pt modelId="{F8882C1A-4F0E-4162-8BF0-48264FE447DD}" type="pres">
      <dgm:prSet presAssocID="{6F1DD2E8-D5D1-44A7-867A-FE2F801682CF}" presName="rootConnector" presStyleLbl="node2" presStyleIdx="2" presStyleCnt="4"/>
      <dgm:spPr/>
      <dgm:t>
        <a:bodyPr/>
        <a:lstStyle/>
        <a:p>
          <a:endParaRPr lang="en-US"/>
        </a:p>
      </dgm:t>
    </dgm:pt>
    <dgm:pt modelId="{0119B60D-181B-44DB-9D3A-897D8D27B06C}" type="pres">
      <dgm:prSet presAssocID="{6F1DD2E8-D5D1-44A7-867A-FE2F801682CF}" presName="hierChild4" presStyleCnt="0"/>
      <dgm:spPr/>
    </dgm:pt>
    <dgm:pt modelId="{BD63D792-1497-41A1-B972-BBBE2D5D29D6}" type="pres">
      <dgm:prSet presAssocID="{6F1DD2E8-D5D1-44A7-867A-FE2F801682CF}" presName="hierChild5" presStyleCnt="0"/>
      <dgm:spPr/>
    </dgm:pt>
    <dgm:pt modelId="{20B60D07-9AD5-4F72-A16B-39F74458CDEC}" type="pres">
      <dgm:prSet presAssocID="{97140BBA-5097-4CC3-846E-10E657617646}" presName="Name64" presStyleLbl="parChTrans1D2" presStyleIdx="3" presStyleCnt="4"/>
      <dgm:spPr/>
      <dgm:t>
        <a:bodyPr/>
        <a:lstStyle/>
        <a:p>
          <a:endParaRPr lang="en-US"/>
        </a:p>
      </dgm:t>
    </dgm:pt>
    <dgm:pt modelId="{0A0F8971-88C7-4918-88DD-0078A9271394}" type="pres">
      <dgm:prSet presAssocID="{28C6D402-66CE-40BA-92FE-BC0C7B5AB25F}" presName="hierRoot2" presStyleCnt="0">
        <dgm:presLayoutVars>
          <dgm:hierBranch val="init"/>
        </dgm:presLayoutVars>
      </dgm:prSet>
      <dgm:spPr/>
    </dgm:pt>
    <dgm:pt modelId="{4D083B7C-FBDE-41A7-A052-07369E1826CC}" type="pres">
      <dgm:prSet presAssocID="{28C6D402-66CE-40BA-92FE-BC0C7B5AB25F}" presName="rootComposite" presStyleCnt="0"/>
      <dgm:spPr/>
    </dgm:pt>
    <dgm:pt modelId="{A1340DDA-D781-43AE-B0C4-B391CA25045A}" type="pres">
      <dgm:prSet presAssocID="{28C6D402-66CE-40BA-92FE-BC0C7B5AB25F}" presName="rootText" presStyleLbl="node2" presStyleIdx="3" presStyleCnt="4">
        <dgm:presLayoutVars>
          <dgm:chPref val="3"/>
        </dgm:presLayoutVars>
      </dgm:prSet>
      <dgm:spPr/>
      <dgm:t>
        <a:bodyPr/>
        <a:lstStyle/>
        <a:p>
          <a:endParaRPr lang="en-US"/>
        </a:p>
      </dgm:t>
    </dgm:pt>
    <dgm:pt modelId="{7F565D20-878F-427F-96CA-E67E47F39936}" type="pres">
      <dgm:prSet presAssocID="{28C6D402-66CE-40BA-92FE-BC0C7B5AB25F}" presName="rootConnector" presStyleLbl="node2" presStyleIdx="3" presStyleCnt="4"/>
      <dgm:spPr/>
      <dgm:t>
        <a:bodyPr/>
        <a:lstStyle/>
        <a:p>
          <a:endParaRPr lang="en-US"/>
        </a:p>
      </dgm:t>
    </dgm:pt>
    <dgm:pt modelId="{762ABB57-B526-4FCC-BECE-7A53DF2F4582}" type="pres">
      <dgm:prSet presAssocID="{28C6D402-66CE-40BA-92FE-BC0C7B5AB25F}" presName="hierChild4" presStyleCnt="0"/>
      <dgm:spPr/>
    </dgm:pt>
    <dgm:pt modelId="{B1587423-6801-4560-A028-4D04E4E51F91}" type="pres">
      <dgm:prSet presAssocID="{28C6D402-66CE-40BA-92FE-BC0C7B5AB25F}" presName="hierChild5" presStyleCnt="0"/>
      <dgm:spPr/>
    </dgm:pt>
    <dgm:pt modelId="{05EF754A-BDF7-45A1-B639-07517BFE5ADB}" type="pres">
      <dgm:prSet presAssocID="{AC51C980-2CEB-42BA-AAD2-F16DB007C93B}" presName="hierChild3" presStyleCnt="0"/>
      <dgm:spPr/>
    </dgm:pt>
  </dgm:ptLst>
  <dgm:cxnLst>
    <dgm:cxn modelId="{B28D741B-8B79-41A7-B05B-03CBF16947AD}" type="presOf" srcId="{B72D7566-056F-4088-8D13-2D2DBA8AF51A}" destId="{9EF3F5CB-092B-498B-B300-252566543321}" srcOrd="1" destOrd="0" presId="urn:microsoft.com/office/officeart/2009/3/layout/HorizontalOrganizationChart"/>
    <dgm:cxn modelId="{0DF53A41-2331-4B64-B1A1-2AB86FD173C4}" type="presOf" srcId="{6F1DD2E8-D5D1-44A7-867A-FE2F801682CF}" destId="{F8882C1A-4F0E-4162-8BF0-48264FE447DD}" srcOrd="1" destOrd="0" presId="urn:microsoft.com/office/officeart/2009/3/layout/HorizontalOrganizationChart"/>
    <dgm:cxn modelId="{4DA5CA8A-0700-4EEA-9940-6D746BD12E99}" type="presOf" srcId="{A8FDBE34-0A5B-4C67-B508-CF88842BE146}" destId="{B886A54A-B35F-4933-974C-99F8D15E65E9}" srcOrd="0" destOrd="0" presId="urn:microsoft.com/office/officeart/2009/3/layout/HorizontalOrganizationChart"/>
    <dgm:cxn modelId="{2E4AB9F3-8D78-4C64-8A1A-C7EA70D7256E}" type="presOf" srcId="{D0E15B77-A337-4937-9147-96E93A22AB22}" destId="{3A73EE96-C339-4690-AEEB-4A61F5D9CA0D}" srcOrd="0" destOrd="0" presId="urn:microsoft.com/office/officeart/2009/3/layout/HorizontalOrganizationChart"/>
    <dgm:cxn modelId="{96B83EEE-67E4-4A14-87F5-C37312C699B6}" srcId="{A8FDBE34-0A5B-4C67-B508-CF88842BE146}" destId="{AC51C980-2CEB-42BA-AAD2-F16DB007C93B}" srcOrd="0" destOrd="0" parTransId="{D2C22DF5-94F6-40DE-A713-C78CD94F8238}" sibTransId="{322FBB8F-60B0-484A-AA35-F948BA891CCF}"/>
    <dgm:cxn modelId="{81A73E1E-676E-4950-B63A-F35698FC8A57}" type="presOf" srcId="{AC51C980-2CEB-42BA-AAD2-F16DB007C93B}" destId="{3DD2A713-3C5D-4640-A514-154D990D1A4C}" srcOrd="1" destOrd="0" presId="urn:microsoft.com/office/officeart/2009/3/layout/HorizontalOrganizationChart"/>
    <dgm:cxn modelId="{AACC610F-286A-427D-93A3-7877141EE5A0}" type="presOf" srcId="{AC51C980-2CEB-42BA-AAD2-F16DB007C93B}" destId="{62819A3C-F521-4BF5-9D6E-0000FA7471A0}" srcOrd="0" destOrd="0" presId="urn:microsoft.com/office/officeart/2009/3/layout/HorizontalOrganizationChart"/>
    <dgm:cxn modelId="{BFCFB316-78D0-4275-8503-6DCF92D759C9}" type="presOf" srcId="{013D3F17-6AE5-4A6F-9700-51673C228E7B}" destId="{C766784B-E6B0-48C1-BA8B-B5CC29DF12F0}" srcOrd="0" destOrd="0" presId="urn:microsoft.com/office/officeart/2009/3/layout/HorizontalOrganizationChart"/>
    <dgm:cxn modelId="{981B0E32-9122-4809-9875-89B87E7B0594}" type="presOf" srcId="{58FD35CB-5D3C-4BC2-8807-24C183C6A684}" destId="{956A955B-2414-4A94-B0B9-5F3D765D10FE}" srcOrd="0" destOrd="0" presId="urn:microsoft.com/office/officeart/2009/3/layout/HorizontalOrganizationChart"/>
    <dgm:cxn modelId="{AA2B388C-324F-45A5-BDAD-A803DF79B60B}" type="presOf" srcId="{58FD35CB-5D3C-4BC2-8807-24C183C6A684}" destId="{E06215E7-51E6-4DD6-A941-10C9F83ECDB2}" srcOrd="1" destOrd="0" presId="urn:microsoft.com/office/officeart/2009/3/layout/HorizontalOrganizationChart"/>
    <dgm:cxn modelId="{6062F71F-6FBE-4287-A878-17D9996AF9CD}" type="presOf" srcId="{28C6D402-66CE-40BA-92FE-BC0C7B5AB25F}" destId="{A1340DDA-D781-43AE-B0C4-B391CA25045A}" srcOrd="0" destOrd="0" presId="urn:microsoft.com/office/officeart/2009/3/layout/HorizontalOrganizationChart"/>
    <dgm:cxn modelId="{4F1FF446-A97A-4A2E-B5CD-23E8CA0E95DB}" type="presOf" srcId="{6F1DD2E8-D5D1-44A7-867A-FE2F801682CF}" destId="{3133AC1B-5EE0-4EC6-B4A7-B3840BEBDC9E}" srcOrd="0" destOrd="0" presId="urn:microsoft.com/office/officeart/2009/3/layout/HorizontalOrganizationChart"/>
    <dgm:cxn modelId="{9D715CCC-699A-4791-BD23-EF181AF9745F}" srcId="{AC51C980-2CEB-42BA-AAD2-F16DB007C93B}" destId="{6F1DD2E8-D5D1-44A7-867A-FE2F801682CF}" srcOrd="2" destOrd="0" parTransId="{013D3F17-6AE5-4A6F-9700-51673C228E7B}" sibTransId="{7677CEAF-8665-4C14-988B-D927C2FDE0A8}"/>
    <dgm:cxn modelId="{7FCDF0D2-2BD6-485C-AB60-6F9F841680C1}" type="presOf" srcId="{28C6D402-66CE-40BA-92FE-BC0C7B5AB25F}" destId="{7F565D20-878F-427F-96CA-E67E47F39936}" srcOrd="1" destOrd="0" presId="urn:microsoft.com/office/officeart/2009/3/layout/HorizontalOrganizationChart"/>
    <dgm:cxn modelId="{AAF5B96A-8D36-4B35-BF00-9B16185216D0}" type="presOf" srcId="{97140BBA-5097-4CC3-846E-10E657617646}" destId="{20B60D07-9AD5-4F72-A16B-39F74458CDEC}" srcOrd="0" destOrd="0" presId="urn:microsoft.com/office/officeart/2009/3/layout/HorizontalOrganizationChart"/>
    <dgm:cxn modelId="{EC6E794B-26A0-4C51-B4CB-21064F8FF6C0}" srcId="{AC51C980-2CEB-42BA-AAD2-F16DB007C93B}" destId="{B72D7566-056F-4088-8D13-2D2DBA8AF51A}" srcOrd="1" destOrd="0" parTransId="{D0E15B77-A337-4937-9147-96E93A22AB22}" sibTransId="{6EAF77F9-F01B-4751-B090-4ABF449D95F2}"/>
    <dgm:cxn modelId="{8C347AAB-9B12-45E2-AB58-407A2E8CACEC}" type="presOf" srcId="{B72D7566-056F-4088-8D13-2D2DBA8AF51A}" destId="{C210E77C-CB25-4648-A55E-C028E79116CE}" srcOrd="0" destOrd="0" presId="urn:microsoft.com/office/officeart/2009/3/layout/HorizontalOrganizationChart"/>
    <dgm:cxn modelId="{B2E75BB8-D022-424D-A880-193DE8D548A9}" type="presOf" srcId="{6248CC70-8412-4A36-8424-8367C0CD3471}" destId="{8C4BADEE-A609-41F8-91A7-C597FB6E2FC3}" srcOrd="0" destOrd="0" presId="urn:microsoft.com/office/officeart/2009/3/layout/HorizontalOrganizationChart"/>
    <dgm:cxn modelId="{9CA58850-4461-4132-A61E-7832965052D6}" srcId="{AC51C980-2CEB-42BA-AAD2-F16DB007C93B}" destId="{28C6D402-66CE-40BA-92FE-BC0C7B5AB25F}" srcOrd="3" destOrd="0" parTransId="{97140BBA-5097-4CC3-846E-10E657617646}" sibTransId="{555F83F6-4FAF-46B9-BD23-6114B8C8999A}"/>
    <dgm:cxn modelId="{0B8BA00C-DB70-4B31-AE15-E1421A8901CD}" srcId="{AC51C980-2CEB-42BA-AAD2-F16DB007C93B}" destId="{58FD35CB-5D3C-4BC2-8807-24C183C6A684}" srcOrd="0" destOrd="0" parTransId="{6248CC70-8412-4A36-8424-8367C0CD3471}" sibTransId="{11FA958A-E153-4B35-A21E-4481AB18BDFC}"/>
    <dgm:cxn modelId="{FD9B14F8-E8BB-47D6-87D4-0FE212C0B40A}" type="presParOf" srcId="{B886A54A-B35F-4933-974C-99F8D15E65E9}" destId="{82FDD9C9-8178-4724-8CA8-F89D3CB5998B}" srcOrd="0" destOrd="0" presId="urn:microsoft.com/office/officeart/2009/3/layout/HorizontalOrganizationChart"/>
    <dgm:cxn modelId="{9164CF67-1F37-4576-90B5-112FC0110C5D}" type="presParOf" srcId="{82FDD9C9-8178-4724-8CA8-F89D3CB5998B}" destId="{35933935-A042-465A-95C0-BB42690BD60E}" srcOrd="0" destOrd="0" presId="urn:microsoft.com/office/officeart/2009/3/layout/HorizontalOrganizationChart"/>
    <dgm:cxn modelId="{11AC51A5-5D4E-4E85-BC1E-5EE9325C9B3D}" type="presParOf" srcId="{35933935-A042-465A-95C0-BB42690BD60E}" destId="{62819A3C-F521-4BF5-9D6E-0000FA7471A0}" srcOrd="0" destOrd="0" presId="urn:microsoft.com/office/officeart/2009/3/layout/HorizontalOrganizationChart"/>
    <dgm:cxn modelId="{35F970EA-8B35-450C-A164-CC0B95ED3FCC}" type="presParOf" srcId="{35933935-A042-465A-95C0-BB42690BD60E}" destId="{3DD2A713-3C5D-4640-A514-154D990D1A4C}" srcOrd="1" destOrd="0" presId="urn:microsoft.com/office/officeart/2009/3/layout/HorizontalOrganizationChart"/>
    <dgm:cxn modelId="{F83D1118-C0CE-409F-B4D9-2F95643F6F72}" type="presParOf" srcId="{82FDD9C9-8178-4724-8CA8-F89D3CB5998B}" destId="{08B28335-A82C-417C-88D2-7DF82BC9BD2A}" srcOrd="1" destOrd="0" presId="urn:microsoft.com/office/officeart/2009/3/layout/HorizontalOrganizationChart"/>
    <dgm:cxn modelId="{3574B36C-3F92-4FF0-8202-334D7AF1E7C0}" type="presParOf" srcId="{08B28335-A82C-417C-88D2-7DF82BC9BD2A}" destId="{8C4BADEE-A609-41F8-91A7-C597FB6E2FC3}" srcOrd="0" destOrd="0" presId="urn:microsoft.com/office/officeart/2009/3/layout/HorizontalOrganizationChart"/>
    <dgm:cxn modelId="{5A06BDA4-C680-40A0-BE06-67028D6C7760}" type="presParOf" srcId="{08B28335-A82C-417C-88D2-7DF82BC9BD2A}" destId="{6C4D4814-62F0-4D4B-8DC7-69C7B3BFE6F7}" srcOrd="1" destOrd="0" presId="urn:microsoft.com/office/officeart/2009/3/layout/HorizontalOrganizationChart"/>
    <dgm:cxn modelId="{B58B1BD7-B66C-435C-B3C0-8A6E8188094D}" type="presParOf" srcId="{6C4D4814-62F0-4D4B-8DC7-69C7B3BFE6F7}" destId="{EDA17448-8E90-4147-BF38-01D80C9A0E5D}" srcOrd="0" destOrd="0" presId="urn:microsoft.com/office/officeart/2009/3/layout/HorizontalOrganizationChart"/>
    <dgm:cxn modelId="{D6B23D36-91F5-4531-AABC-909F20382667}" type="presParOf" srcId="{EDA17448-8E90-4147-BF38-01D80C9A0E5D}" destId="{956A955B-2414-4A94-B0B9-5F3D765D10FE}" srcOrd="0" destOrd="0" presId="urn:microsoft.com/office/officeart/2009/3/layout/HorizontalOrganizationChart"/>
    <dgm:cxn modelId="{1CF72B81-056D-40D2-83B3-C91C5546DE70}" type="presParOf" srcId="{EDA17448-8E90-4147-BF38-01D80C9A0E5D}" destId="{E06215E7-51E6-4DD6-A941-10C9F83ECDB2}" srcOrd="1" destOrd="0" presId="urn:microsoft.com/office/officeart/2009/3/layout/HorizontalOrganizationChart"/>
    <dgm:cxn modelId="{A64D0F1A-CEC3-4CC3-B5C0-84B86F66BE10}" type="presParOf" srcId="{6C4D4814-62F0-4D4B-8DC7-69C7B3BFE6F7}" destId="{5F2004E5-D62D-47C0-AA50-CA4DF062BF86}" srcOrd="1" destOrd="0" presId="urn:microsoft.com/office/officeart/2009/3/layout/HorizontalOrganizationChart"/>
    <dgm:cxn modelId="{BF349CCF-0325-4F8C-952D-D80CABBBC48A}" type="presParOf" srcId="{6C4D4814-62F0-4D4B-8DC7-69C7B3BFE6F7}" destId="{8B6BD2A6-84FA-4DA7-AA5C-4FF8B6D04ABD}" srcOrd="2" destOrd="0" presId="urn:microsoft.com/office/officeart/2009/3/layout/HorizontalOrganizationChart"/>
    <dgm:cxn modelId="{2BBA7743-7C66-42A7-A994-60AE3B4544D5}" type="presParOf" srcId="{08B28335-A82C-417C-88D2-7DF82BC9BD2A}" destId="{3A73EE96-C339-4690-AEEB-4A61F5D9CA0D}" srcOrd="2" destOrd="0" presId="urn:microsoft.com/office/officeart/2009/3/layout/HorizontalOrganizationChart"/>
    <dgm:cxn modelId="{989EE6FE-549C-4DD6-921A-275E07991147}" type="presParOf" srcId="{08B28335-A82C-417C-88D2-7DF82BC9BD2A}" destId="{9333AF0E-7EB0-4850-8857-8E4339013CBB}" srcOrd="3" destOrd="0" presId="urn:microsoft.com/office/officeart/2009/3/layout/HorizontalOrganizationChart"/>
    <dgm:cxn modelId="{2D3E7BE0-721B-495B-A2B9-D9F4756A3B30}" type="presParOf" srcId="{9333AF0E-7EB0-4850-8857-8E4339013CBB}" destId="{B50DC765-40C6-470D-AE5F-DD1DFDE060D2}" srcOrd="0" destOrd="0" presId="urn:microsoft.com/office/officeart/2009/3/layout/HorizontalOrganizationChart"/>
    <dgm:cxn modelId="{8EE53EC1-962B-450F-8F8F-D81308FB85FE}" type="presParOf" srcId="{B50DC765-40C6-470D-AE5F-DD1DFDE060D2}" destId="{C210E77C-CB25-4648-A55E-C028E79116CE}" srcOrd="0" destOrd="0" presId="urn:microsoft.com/office/officeart/2009/3/layout/HorizontalOrganizationChart"/>
    <dgm:cxn modelId="{60F6A0DF-04BA-4795-BC43-C504207298C7}" type="presParOf" srcId="{B50DC765-40C6-470D-AE5F-DD1DFDE060D2}" destId="{9EF3F5CB-092B-498B-B300-252566543321}" srcOrd="1" destOrd="0" presId="urn:microsoft.com/office/officeart/2009/3/layout/HorizontalOrganizationChart"/>
    <dgm:cxn modelId="{E9C4C41B-5F59-47AC-A10A-A8ADAEA55CC5}" type="presParOf" srcId="{9333AF0E-7EB0-4850-8857-8E4339013CBB}" destId="{669A001A-6D6C-45B4-9990-DCE945714568}" srcOrd="1" destOrd="0" presId="urn:microsoft.com/office/officeart/2009/3/layout/HorizontalOrganizationChart"/>
    <dgm:cxn modelId="{B38206C7-93DC-4988-8C2D-6A548F772D4C}" type="presParOf" srcId="{9333AF0E-7EB0-4850-8857-8E4339013CBB}" destId="{A3A0D2F2-B930-451C-8215-3A02BAB95F2D}" srcOrd="2" destOrd="0" presId="urn:microsoft.com/office/officeart/2009/3/layout/HorizontalOrganizationChart"/>
    <dgm:cxn modelId="{414CC905-10C6-42FA-AC67-F431DBD3B2AB}" type="presParOf" srcId="{08B28335-A82C-417C-88D2-7DF82BC9BD2A}" destId="{C766784B-E6B0-48C1-BA8B-B5CC29DF12F0}" srcOrd="4" destOrd="0" presId="urn:microsoft.com/office/officeart/2009/3/layout/HorizontalOrganizationChart"/>
    <dgm:cxn modelId="{DF8CB939-AD8D-4273-BADC-5F85D46CDC17}" type="presParOf" srcId="{08B28335-A82C-417C-88D2-7DF82BC9BD2A}" destId="{E903DC64-693D-4B31-804C-02544CF15541}" srcOrd="5" destOrd="0" presId="urn:microsoft.com/office/officeart/2009/3/layout/HorizontalOrganizationChart"/>
    <dgm:cxn modelId="{816F196B-BA42-48F4-9B8F-7A77113800DB}" type="presParOf" srcId="{E903DC64-693D-4B31-804C-02544CF15541}" destId="{955221BD-B1D2-4331-886C-49547C7D173A}" srcOrd="0" destOrd="0" presId="urn:microsoft.com/office/officeart/2009/3/layout/HorizontalOrganizationChart"/>
    <dgm:cxn modelId="{29154201-4B10-448B-B263-44A95E50D6BB}" type="presParOf" srcId="{955221BD-B1D2-4331-886C-49547C7D173A}" destId="{3133AC1B-5EE0-4EC6-B4A7-B3840BEBDC9E}" srcOrd="0" destOrd="0" presId="urn:microsoft.com/office/officeart/2009/3/layout/HorizontalOrganizationChart"/>
    <dgm:cxn modelId="{D74C2755-5785-4548-9210-94A81BC84ABC}" type="presParOf" srcId="{955221BD-B1D2-4331-886C-49547C7D173A}" destId="{F8882C1A-4F0E-4162-8BF0-48264FE447DD}" srcOrd="1" destOrd="0" presId="urn:microsoft.com/office/officeart/2009/3/layout/HorizontalOrganizationChart"/>
    <dgm:cxn modelId="{B8B3DA01-F8FD-4FC3-93B0-0C35D6E1DB23}" type="presParOf" srcId="{E903DC64-693D-4B31-804C-02544CF15541}" destId="{0119B60D-181B-44DB-9D3A-897D8D27B06C}" srcOrd="1" destOrd="0" presId="urn:microsoft.com/office/officeart/2009/3/layout/HorizontalOrganizationChart"/>
    <dgm:cxn modelId="{F47AFC01-E017-408A-A908-DEB44D78EF4E}" type="presParOf" srcId="{E903DC64-693D-4B31-804C-02544CF15541}" destId="{BD63D792-1497-41A1-B972-BBBE2D5D29D6}" srcOrd="2" destOrd="0" presId="urn:microsoft.com/office/officeart/2009/3/layout/HorizontalOrganizationChart"/>
    <dgm:cxn modelId="{6864A868-3B2E-4D36-959A-C6E16F55B398}" type="presParOf" srcId="{08B28335-A82C-417C-88D2-7DF82BC9BD2A}" destId="{20B60D07-9AD5-4F72-A16B-39F74458CDEC}" srcOrd="6" destOrd="0" presId="urn:microsoft.com/office/officeart/2009/3/layout/HorizontalOrganizationChart"/>
    <dgm:cxn modelId="{C48242FB-958A-436C-AF40-57A4D92EF5DE}" type="presParOf" srcId="{08B28335-A82C-417C-88D2-7DF82BC9BD2A}" destId="{0A0F8971-88C7-4918-88DD-0078A9271394}" srcOrd="7" destOrd="0" presId="urn:microsoft.com/office/officeart/2009/3/layout/HorizontalOrganizationChart"/>
    <dgm:cxn modelId="{85DF0A3C-B1F3-4B0D-AA11-C376A240B568}" type="presParOf" srcId="{0A0F8971-88C7-4918-88DD-0078A9271394}" destId="{4D083B7C-FBDE-41A7-A052-07369E1826CC}" srcOrd="0" destOrd="0" presId="urn:microsoft.com/office/officeart/2009/3/layout/HorizontalOrganizationChart"/>
    <dgm:cxn modelId="{D34C65E9-8350-4394-AF45-32A4785D473C}" type="presParOf" srcId="{4D083B7C-FBDE-41A7-A052-07369E1826CC}" destId="{A1340DDA-D781-43AE-B0C4-B391CA25045A}" srcOrd="0" destOrd="0" presId="urn:microsoft.com/office/officeart/2009/3/layout/HorizontalOrganizationChart"/>
    <dgm:cxn modelId="{D8DF1092-7B8A-4232-98B4-DD4E7F584E45}" type="presParOf" srcId="{4D083B7C-FBDE-41A7-A052-07369E1826CC}" destId="{7F565D20-878F-427F-96CA-E67E47F39936}" srcOrd="1" destOrd="0" presId="urn:microsoft.com/office/officeart/2009/3/layout/HorizontalOrganizationChart"/>
    <dgm:cxn modelId="{A2360332-7C43-4532-BA7B-C970D601B1AB}" type="presParOf" srcId="{0A0F8971-88C7-4918-88DD-0078A9271394}" destId="{762ABB57-B526-4FCC-BECE-7A53DF2F4582}" srcOrd="1" destOrd="0" presId="urn:microsoft.com/office/officeart/2009/3/layout/HorizontalOrganizationChart"/>
    <dgm:cxn modelId="{00199EBB-552E-40C2-B6D3-F6394EADC7EF}" type="presParOf" srcId="{0A0F8971-88C7-4918-88DD-0078A9271394}" destId="{B1587423-6801-4560-A028-4D04E4E51F91}" srcOrd="2" destOrd="0" presId="urn:microsoft.com/office/officeart/2009/3/layout/HorizontalOrganizationChart"/>
    <dgm:cxn modelId="{122AE63F-1CFB-4554-B77F-C6000F1707DD}" type="presParOf" srcId="{82FDD9C9-8178-4724-8CA8-F89D3CB5998B}" destId="{05EF754A-BDF7-45A1-B639-07517BFE5AD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FDBE34-0A5B-4C67-B508-CF88842BE14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AC51C980-2CEB-42BA-AAD2-F16DB007C93B}">
      <dgm:prSet phldrT="[Text]" custT="1"/>
      <dgm:spPr/>
      <dgm:t>
        <a:bodyPr/>
        <a:lstStyle/>
        <a:p>
          <a:r>
            <a:rPr lang="en-US" sz="2400" dirty="0"/>
            <a:t>Types of Crisis Assistance</a:t>
          </a:r>
        </a:p>
      </dgm:t>
    </dgm:pt>
    <dgm:pt modelId="{D2C22DF5-94F6-40DE-A713-C78CD94F8238}" type="parTrans" cxnId="{96B83EEE-67E4-4A14-87F5-C37312C699B6}">
      <dgm:prSet/>
      <dgm:spPr/>
      <dgm:t>
        <a:bodyPr/>
        <a:lstStyle/>
        <a:p>
          <a:endParaRPr lang="en-US"/>
        </a:p>
      </dgm:t>
    </dgm:pt>
    <dgm:pt modelId="{322FBB8F-60B0-484A-AA35-F948BA891CCF}" type="sibTrans" cxnId="{96B83EEE-67E4-4A14-87F5-C37312C699B6}">
      <dgm:prSet/>
      <dgm:spPr/>
      <dgm:t>
        <a:bodyPr/>
        <a:lstStyle/>
        <a:p>
          <a:endParaRPr lang="en-US"/>
        </a:p>
      </dgm:t>
    </dgm:pt>
    <dgm:pt modelId="{58FD35CB-5D3C-4BC2-8807-24C183C6A684}">
      <dgm:prSet phldrT="[Text]" custT="1"/>
      <dgm:spPr/>
      <dgm:t>
        <a:bodyPr/>
        <a:lstStyle/>
        <a:p>
          <a:r>
            <a:rPr lang="en-US" sz="2400" dirty="0"/>
            <a:t>Education Assistance</a:t>
          </a:r>
        </a:p>
        <a:p>
          <a:r>
            <a:rPr lang="en-US" sz="2400" dirty="0"/>
            <a:t>(EA)</a:t>
          </a:r>
        </a:p>
      </dgm:t>
    </dgm:pt>
    <dgm:pt modelId="{6248CC70-8412-4A36-8424-8367C0CD3471}" type="parTrans" cxnId="{0B8BA00C-DB70-4B31-AE15-E1421A8901CD}">
      <dgm:prSet/>
      <dgm:spPr/>
      <dgm:t>
        <a:bodyPr/>
        <a:lstStyle/>
        <a:p>
          <a:endParaRPr lang="en-US"/>
        </a:p>
      </dgm:t>
    </dgm:pt>
    <dgm:pt modelId="{11FA958A-E153-4B35-A21E-4481AB18BDFC}" type="sibTrans" cxnId="{0B8BA00C-DB70-4B31-AE15-E1421A8901CD}">
      <dgm:prSet/>
      <dgm:spPr/>
      <dgm:t>
        <a:bodyPr/>
        <a:lstStyle/>
        <a:p>
          <a:endParaRPr lang="en-US"/>
        </a:p>
      </dgm:t>
    </dgm:pt>
    <dgm:pt modelId="{B72D7566-056F-4088-8D13-2D2DBA8AF51A}">
      <dgm:prSet phldrT="[Text]" custT="1"/>
      <dgm:spPr/>
      <dgm:t>
        <a:bodyPr/>
        <a:lstStyle/>
        <a:p>
          <a:r>
            <a:rPr lang="en-US" sz="2400" dirty="0"/>
            <a:t>Hostel Assistance</a:t>
          </a:r>
        </a:p>
        <a:p>
          <a:r>
            <a:rPr lang="en-US" sz="2400" dirty="0"/>
            <a:t>(HA)</a:t>
          </a:r>
        </a:p>
      </dgm:t>
    </dgm:pt>
    <dgm:pt modelId="{D0E15B77-A337-4937-9147-96E93A22AB22}" type="parTrans" cxnId="{EC6E794B-26A0-4C51-B4CB-21064F8FF6C0}">
      <dgm:prSet/>
      <dgm:spPr/>
      <dgm:t>
        <a:bodyPr/>
        <a:lstStyle/>
        <a:p>
          <a:endParaRPr lang="en-US"/>
        </a:p>
      </dgm:t>
    </dgm:pt>
    <dgm:pt modelId="{6EAF77F9-F01B-4751-B090-4ABF449D95F2}" type="sibTrans" cxnId="{EC6E794B-26A0-4C51-B4CB-21064F8FF6C0}">
      <dgm:prSet/>
      <dgm:spPr/>
      <dgm:t>
        <a:bodyPr/>
        <a:lstStyle/>
        <a:p>
          <a:endParaRPr lang="en-US"/>
        </a:p>
      </dgm:t>
    </dgm:pt>
    <dgm:pt modelId="{6F1DD2E8-D5D1-44A7-867A-FE2F801682CF}">
      <dgm:prSet phldrT="[Text]" custT="1"/>
      <dgm:spPr/>
      <dgm:t>
        <a:bodyPr/>
        <a:lstStyle/>
        <a:p>
          <a:r>
            <a:rPr lang="en-US" sz="2400" dirty="0"/>
            <a:t>General Crisis Assistance</a:t>
          </a:r>
        </a:p>
      </dgm:t>
    </dgm:pt>
    <dgm:pt modelId="{013D3F17-6AE5-4A6F-9700-51673C228E7B}" type="parTrans" cxnId="{9D715CCC-699A-4791-BD23-EF181AF9745F}">
      <dgm:prSet/>
      <dgm:spPr/>
      <dgm:t>
        <a:bodyPr/>
        <a:lstStyle/>
        <a:p>
          <a:endParaRPr lang="en-US"/>
        </a:p>
      </dgm:t>
    </dgm:pt>
    <dgm:pt modelId="{7677CEAF-8665-4C14-988B-D927C2FDE0A8}" type="sibTrans" cxnId="{9D715CCC-699A-4791-BD23-EF181AF9745F}">
      <dgm:prSet/>
      <dgm:spPr/>
      <dgm:t>
        <a:bodyPr/>
        <a:lstStyle/>
        <a:p>
          <a:endParaRPr lang="en-US"/>
        </a:p>
      </dgm:t>
    </dgm:pt>
    <dgm:pt modelId="{28C6D402-66CE-40BA-92FE-BC0C7B5AB25F}">
      <dgm:prSet phldrT="[Text]" custT="1"/>
      <dgm:spPr/>
      <dgm:t>
        <a:bodyPr/>
        <a:lstStyle/>
        <a:p>
          <a:r>
            <a:rPr lang="en-US" sz="2400" dirty="0"/>
            <a:t>Medical Assistance</a:t>
          </a:r>
        </a:p>
        <a:p>
          <a:r>
            <a:rPr lang="en-US" sz="2400" dirty="0"/>
            <a:t>(MA)</a:t>
          </a:r>
        </a:p>
      </dgm:t>
    </dgm:pt>
    <dgm:pt modelId="{97140BBA-5097-4CC3-846E-10E657617646}" type="parTrans" cxnId="{9CA58850-4461-4132-A61E-7832965052D6}">
      <dgm:prSet/>
      <dgm:spPr/>
      <dgm:t>
        <a:bodyPr/>
        <a:lstStyle/>
        <a:p>
          <a:endParaRPr lang="en-US"/>
        </a:p>
      </dgm:t>
    </dgm:pt>
    <dgm:pt modelId="{555F83F6-4FAF-46B9-BD23-6114B8C8999A}" type="sibTrans" cxnId="{9CA58850-4461-4132-A61E-7832965052D6}">
      <dgm:prSet/>
      <dgm:spPr/>
      <dgm:t>
        <a:bodyPr/>
        <a:lstStyle/>
        <a:p>
          <a:endParaRPr lang="en-US"/>
        </a:p>
      </dgm:t>
    </dgm:pt>
    <dgm:pt modelId="{B886A54A-B35F-4933-974C-99F8D15E65E9}" type="pres">
      <dgm:prSet presAssocID="{A8FDBE34-0A5B-4C67-B508-CF88842BE146}" presName="hierChild1" presStyleCnt="0">
        <dgm:presLayoutVars>
          <dgm:orgChart val="1"/>
          <dgm:chPref val="1"/>
          <dgm:dir/>
          <dgm:animOne val="branch"/>
          <dgm:animLvl val="lvl"/>
          <dgm:resizeHandles/>
        </dgm:presLayoutVars>
      </dgm:prSet>
      <dgm:spPr/>
      <dgm:t>
        <a:bodyPr/>
        <a:lstStyle/>
        <a:p>
          <a:endParaRPr lang="en-US"/>
        </a:p>
      </dgm:t>
    </dgm:pt>
    <dgm:pt modelId="{82FDD9C9-8178-4724-8CA8-F89D3CB5998B}" type="pres">
      <dgm:prSet presAssocID="{AC51C980-2CEB-42BA-AAD2-F16DB007C93B}" presName="hierRoot1" presStyleCnt="0">
        <dgm:presLayoutVars>
          <dgm:hierBranch val="init"/>
        </dgm:presLayoutVars>
      </dgm:prSet>
      <dgm:spPr/>
    </dgm:pt>
    <dgm:pt modelId="{35933935-A042-465A-95C0-BB42690BD60E}" type="pres">
      <dgm:prSet presAssocID="{AC51C980-2CEB-42BA-AAD2-F16DB007C93B}" presName="rootComposite1" presStyleCnt="0"/>
      <dgm:spPr/>
    </dgm:pt>
    <dgm:pt modelId="{62819A3C-F521-4BF5-9D6E-0000FA7471A0}" type="pres">
      <dgm:prSet presAssocID="{AC51C980-2CEB-42BA-AAD2-F16DB007C93B}" presName="rootText1" presStyleLbl="node0" presStyleIdx="0" presStyleCnt="1" custScaleX="77560" custScaleY="88048">
        <dgm:presLayoutVars>
          <dgm:chPref val="3"/>
        </dgm:presLayoutVars>
      </dgm:prSet>
      <dgm:spPr/>
      <dgm:t>
        <a:bodyPr/>
        <a:lstStyle/>
        <a:p>
          <a:endParaRPr lang="en-US"/>
        </a:p>
      </dgm:t>
    </dgm:pt>
    <dgm:pt modelId="{3DD2A713-3C5D-4640-A514-154D990D1A4C}" type="pres">
      <dgm:prSet presAssocID="{AC51C980-2CEB-42BA-AAD2-F16DB007C93B}" presName="rootConnector1" presStyleLbl="node1" presStyleIdx="0" presStyleCnt="0"/>
      <dgm:spPr/>
      <dgm:t>
        <a:bodyPr/>
        <a:lstStyle/>
        <a:p>
          <a:endParaRPr lang="en-US"/>
        </a:p>
      </dgm:t>
    </dgm:pt>
    <dgm:pt modelId="{08B28335-A82C-417C-88D2-7DF82BC9BD2A}" type="pres">
      <dgm:prSet presAssocID="{AC51C980-2CEB-42BA-AAD2-F16DB007C93B}" presName="hierChild2" presStyleCnt="0"/>
      <dgm:spPr/>
    </dgm:pt>
    <dgm:pt modelId="{8C4BADEE-A609-41F8-91A7-C597FB6E2FC3}" type="pres">
      <dgm:prSet presAssocID="{6248CC70-8412-4A36-8424-8367C0CD3471}" presName="Name64" presStyleLbl="parChTrans1D2" presStyleIdx="0" presStyleCnt="4"/>
      <dgm:spPr/>
      <dgm:t>
        <a:bodyPr/>
        <a:lstStyle/>
        <a:p>
          <a:endParaRPr lang="en-US"/>
        </a:p>
      </dgm:t>
    </dgm:pt>
    <dgm:pt modelId="{6C4D4814-62F0-4D4B-8DC7-69C7B3BFE6F7}" type="pres">
      <dgm:prSet presAssocID="{58FD35CB-5D3C-4BC2-8807-24C183C6A684}" presName="hierRoot2" presStyleCnt="0">
        <dgm:presLayoutVars>
          <dgm:hierBranch val="init"/>
        </dgm:presLayoutVars>
      </dgm:prSet>
      <dgm:spPr/>
    </dgm:pt>
    <dgm:pt modelId="{EDA17448-8E90-4147-BF38-01D80C9A0E5D}" type="pres">
      <dgm:prSet presAssocID="{58FD35CB-5D3C-4BC2-8807-24C183C6A684}" presName="rootComposite" presStyleCnt="0"/>
      <dgm:spPr/>
    </dgm:pt>
    <dgm:pt modelId="{956A955B-2414-4A94-B0B9-5F3D765D10FE}" type="pres">
      <dgm:prSet presAssocID="{58FD35CB-5D3C-4BC2-8807-24C183C6A684}" presName="rootText" presStyleLbl="node2" presStyleIdx="0" presStyleCnt="4" custScaleX="99917">
        <dgm:presLayoutVars>
          <dgm:chPref val="3"/>
        </dgm:presLayoutVars>
      </dgm:prSet>
      <dgm:spPr/>
      <dgm:t>
        <a:bodyPr/>
        <a:lstStyle/>
        <a:p>
          <a:endParaRPr lang="en-US"/>
        </a:p>
      </dgm:t>
    </dgm:pt>
    <dgm:pt modelId="{E06215E7-51E6-4DD6-A941-10C9F83ECDB2}" type="pres">
      <dgm:prSet presAssocID="{58FD35CB-5D3C-4BC2-8807-24C183C6A684}" presName="rootConnector" presStyleLbl="node2" presStyleIdx="0" presStyleCnt="4"/>
      <dgm:spPr/>
      <dgm:t>
        <a:bodyPr/>
        <a:lstStyle/>
        <a:p>
          <a:endParaRPr lang="en-US"/>
        </a:p>
      </dgm:t>
    </dgm:pt>
    <dgm:pt modelId="{5F2004E5-D62D-47C0-AA50-CA4DF062BF86}" type="pres">
      <dgm:prSet presAssocID="{58FD35CB-5D3C-4BC2-8807-24C183C6A684}" presName="hierChild4" presStyleCnt="0"/>
      <dgm:spPr/>
    </dgm:pt>
    <dgm:pt modelId="{8B6BD2A6-84FA-4DA7-AA5C-4FF8B6D04ABD}" type="pres">
      <dgm:prSet presAssocID="{58FD35CB-5D3C-4BC2-8807-24C183C6A684}" presName="hierChild5" presStyleCnt="0"/>
      <dgm:spPr/>
    </dgm:pt>
    <dgm:pt modelId="{3A73EE96-C339-4690-AEEB-4A61F5D9CA0D}" type="pres">
      <dgm:prSet presAssocID="{D0E15B77-A337-4937-9147-96E93A22AB22}" presName="Name64" presStyleLbl="parChTrans1D2" presStyleIdx="1" presStyleCnt="4"/>
      <dgm:spPr/>
      <dgm:t>
        <a:bodyPr/>
        <a:lstStyle/>
        <a:p>
          <a:endParaRPr lang="en-US"/>
        </a:p>
      </dgm:t>
    </dgm:pt>
    <dgm:pt modelId="{9333AF0E-7EB0-4850-8857-8E4339013CBB}" type="pres">
      <dgm:prSet presAssocID="{B72D7566-056F-4088-8D13-2D2DBA8AF51A}" presName="hierRoot2" presStyleCnt="0">
        <dgm:presLayoutVars>
          <dgm:hierBranch val="init"/>
        </dgm:presLayoutVars>
      </dgm:prSet>
      <dgm:spPr/>
    </dgm:pt>
    <dgm:pt modelId="{B50DC765-40C6-470D-AE5F-DD1DFDE060D2}" type="pres">
      <dgm:prSet presAssocID="{B72D7566-056F-4088-8D13-2D2DBA8AF51A}" presName="rootComposite" presStyleCnt="0"/>
      <dgm:spPr/>
    </dgm:pt>
    <dgm:pt modelId="{C210E77C-CB25-4648-A55E-C028E79116CE}" type="pres">
      <dgm:prSet presAssocID="{B72D7566-056F-4088-8D13-2D2DBA8AF51A}" presName="rootText" presStyleLbl="node2" presStyleIdx="1" presStyleCnt="4" custScaleX="107898" custScaleY="92184">
        <dgm:presLayoutVars>
          <dgm:chPref val="3"/>
        </dgm:presLayoutVars>
      </dgm:prSet>
      <dgm:spPr/>
      <dgm:t>
        <a:bodyPr/>
        <a:lstStyle/>
        <a:p>
          <a:endParaRPr lang="en-US"/>
        </a:p>
      </dgm:t>
    </dgm:pt>
    <dgm:pt modelId="{9EF3F5CB-092B-498B-B300-252566543321}" type="pres">
      <dgm:prSet presAssocID="{B72D7566-056F-4088-8D13-2D2DBA8AF51A}" presName="rootConnector" presStyleLbl="node2" presStyleIdx="1" presStyleCnt="4"/>
      <dgm:spPr/>
      <dgm:t>
        <a:bodyPr/>
        <a:lstStyle/>
        <a:p>
          <a:endParaRPr lang="en-US"/>
        </a:p>
      </dgm:t>
    </dgm:pt>
    <dgm:pt modelId="{669A001A-6D6C-45B4-9990-DCE945714568}" type="pres">
      <dgm:prSet presAssocID="{B72D7566-056F-4088-8D13-2D2DBA8AF51A}" presName="hierChild4" presStyleCnt="0"/>
      <dgm:spPr/>
    </dgm:pt>
    <dgm:pt modelId="{A3A0D2F2-B930-451C-8215-3A02BAB95F2D}" type="pres">
      <dgm:prSet presAssocID="{B72D7566-056F-4088-8D13-2D2DBA8AF51A}" presName="hierChild5" presStyleCnt="0"/>
      <dgm:spPr/>
    </dgm:pt>
    <dgm:pt modelId="{C766784B-E6B0-48C1-BA8B-B5CC29DF12F0}" type="pres">
      <dgm:prSet presAssocID="{013D3F17-6AE5-4A6F-9700-51673C228E7B}" presName="Name64" presStyleLbl="parChTrans1D2" presStyleIdx="2" presStyleCnt="4"/>
      <dgm:spPr/>
      <dgm:t>
        <a:bodyPr/>
        <a:lstStyle/>
        <a:p>
          <a:endParaRPr lang="en-US"/>
        </a:p>
      </dgm:t>
    </dgm:pt>
    <dgm:pt modelId="{E903DC64-693D-4B31-804C-02544CF15541}" type="pres">
      <dgm:prSet presAssocID="{6F1DD2E8-D5D1-44A7-867A-FE2F801682CF}" presName="hierRoot2" presStyleCnt="0">
        <dgm:presLayoutVars>
          <dgm:hierBranch val="init"/>
        </dgm:presLayoutVars>
      </dgm:prSet>
      <dgm:spPr/>
    </dgm:pt>
    <dgm:pt modelId="{955221BD-B1D2-4331-886C-49547C7D173A}" type="pres">
      <dgm:prSet presAssocID="{6F1DD2E8-D5D1-44A7-867A-FE2F801682CF}" presName="rootComposite" presStyleCnt="0"/>
      <dgm:spPr/>
    </dgm:pt>
    <dgm:pt modelId="{3133AC1B-5EE0-4EC6-B4A7-B3840BEBDC9E}" type="pres">
      <dgm:prSet presAssocID="{6F1DD2E8-D5D1-44A7-867A-FE2F801682CF}" presName="rootText" presStyleLbl="node2" presStyleIdx="2" presStyleCnt="4">
        <dgm:presLayoutVars>
          <dgm:chPref val="3"/>
        </dgm:presLayoutVars>
      </dgm:prSet>
      <dgm:spPr/>
      <dgm:t>
        <a:bodyPr/>
        <a:lstStyle/>
        <a:p>
          <a:endParaRPr lang="en-US"/>
        </a:p>
      </dgm:t>
    </dgm:pt>
    <dgm:pt modelId="{F8882C1A-4F0E-4162-8BF0-48264FE447DD}" type="pres">
      <dgm:prSet presAssocID="{6F1DD2E8-D5D1-44A7-867A-FE2F801682CF}" presName="rootConnector" presStyleLbl="node2" presStyleIdx="2" presStyleCnt="4"/>
      <dgm:spPr/>
      <dgm:t>
        <a:bodyPr/>
        <a:lstStyle/>
        <a:p>
          <a:endParaRPr lang="en-US"/>
        </a:p>
      </dgm:t>
    </dgm:pt>
    <dgm:pt modelId="{0119B60D-181B-44DB-9D3A-897D8D27B06C}" type="pres">
      <dgm:prSet presAssocID="{6F1DD2E8-D5D1-44A7-867A-FE2F801682CF}" presName="hierChild4" presStyleCnt="0"/>
      <dgm:spPr/>
    </dgm:pt>
    <dgm:pt modelId="{BD63D792-1497-41A1-B972-BBBE2D5D29D6}" type="pres">
      <dgm:prSet presAssocID="{6F1DD2E8-D5D1-44A7-867A-FE2F801682CF}" presName="hierChild5" presStyleCnt="0"/>
      <dgm:spPr/>
    </dgm:pt>
    <dgm:pt modelId="{20B60D07-9AD5-4F72-A16B-39F74458CDEC}" type="pres">
      <dgm:prSet presAssocID="{97140BBA-5097-4CC3-846E-10E657617646}" presName="Name64" presStyleLbl="parChTrans1D2" presStyleIdx="3" presStyleCnt="4"/>
      <dgm:spPr/>
      <dgm:t>
        <a:bodyPr/>
        <a:lstStyle/>
        <a:p>
          <a:endParaRPr lang="en-US"/>
        </a:p>
      </dgm:t>
    </dgm:pt>
    <dgm:pt modelId="{0A0F8971-88C7-4918-88DD-0078A9271394}" type="pres">
      <dgm:prSet presAssocID="{28C6D402-66CE-40BA-92FE-BC0C7B5AB25F}" presName="hierRoot2" presStyleCnt="0">
        <dgm:presLayoutVars>
          <dgm:hierBranch val="init"/>
        </dgm:presLayoutVars>
      </dgm:prSet>
      <dgm:spPr/>
    </dgm:pt>
    <dgm:pt modelId="{4D083B7C-FBDE-41A7-A052-07369E1826CC}" type="pres">
      <dgm:prSet presAssocID="{28C6D402-66CE-40BA-92FE-BC0C7B5AB25F}" presName="rootComposite" presStyleCnt="0"/>
      <dgm:spPr/>
    </dgm:pt>
    <dgm:pt modelId="{A1340DDA-D781-43AE-B0C4-B391CA25045A}" type="pres">
      <dgm:prSet presAssocID="{28C6D402-66CE-40BA-92FE-BC0C7B5AB25F}" presName="rootText" presStyleLbl="node2" presStyleIdx="3" presStyleCnt="4">
        <dgm:presLayoutVars>
          <dgm:chPref val="3"/>
        </dgm:presLayoutVars>
      </dgm:prSet>
      <dgm:spPr/>
      <dgm:t>
        <a:bodyPr/>
        <a:lstStyle/>
        <a:p>
          <a:endParaRPr lang="en-US"/>
        </a:p>
      </dgm:t>
    </dgm:pt>
    <dgm:pt modelId="{7F565D20-878F-427F-96CA-E67E47F39936}" type="pres">
      <dgm:prSet presAssocID="{28C6D402-66CE-40BA-92FE-BC0C7B5AB25F}" presName="rootConnector" presStyleLbl="node2" presStyleIdx="3" presStyleCnt="4"/>
      <dgm:spPr/>
      <dgm:t>
        <a:bodyPr/>
        <a:lstStyle/>
        <a:p>
          <a:endParaRPr lang="en-US"/>
        </a:p>
      </dgm:t>
    </dgm:pt>
    <dgm:pt modelId="{762ABB57-B526-4FCC-BECE-7A53DF2F4582}" type="pres">
      <dgm:prSet presAssocID="{28C6D402-66CE-40BA-92FE-BC0C7B5AB25F}" presName="hierChild4" presStyleCnt="0"/>
      <dgm:spPr/>
    </dgm:pt>
    <dgm:pt modelId="{B1587423-6801-4560-A028-4D04E4E51F91}" type="pres">
      <dgm:prSet presAssocID="{28C6D402-66CE-40BA-92FE-BC0C7B5AB25F}" presName="hierChild5" presStyleCnt="0"/>
      <dgm:spPr/>
    </dgm:pt>
    <dgm:pt modelId="{05EF754A-BDF7-45A1-B639-07517BFE5ADB}" type="pres">
      <dgm:prSet presAssocID="{AC51C980-2CEB-42BA-AAD2-F16DB007C93B}" presName="hierChild3" presStyleCnt="0"/>
      <dgm:spPr/>
    </dgm:pt>
  </dgm:ptLst>
  <dgm:cxnLst>
    <dgm:cxn modelId="{B28D741B-8B79-41A7-B05B-03CBF16947AD}" type="presOf" srcId="{B72D7566-056F-4088-8D13-2D2DBA8AF51A}" destId="{9EF3F5CB-092B-498B-B300-252566543321}" srcOrd="1" destOrd="0" presId="urn:microsoft.com/office/officeart/2009/3/layout/HorizontalOrganizationChart"/>
    <dgm:cxn modelId="{0DF53A41-2331-4B64-B1A1-2AB86FD173C4}" type="presOf" srcId="{6F1DD2E8-D5D1-44A7-867A-FE2F801682CF}" destId="{F8882C1A-4F0E-4162-8BF0-48264FE447DD}" srcOrd="1" destOrd="0" presId="urn:microsoft.com/office/officeart/2009/3/layout/HorizontalOrganizationChart"/>
    <dgm:cxn modelId="{4DA5CA8A-0700-4EEA-9940-6D746BD12E99}" type="presOf" srcId="{A8FDBE34-0A5B-4C67-B508-CF88842BE146}" destId="{B886A54A-B35F-4933-974C-99F8D15E65E9}" srcOrd="0" destOrd="0" presId="urn:microsoft.com/office/officeart/2009/3/layout/HorizontalOrganizationChart"/>
    <dgm:cxn modelId="{2E4AB9F3-8D78-4C64-8A1A-C7EA70D7256E}" type="presOf" srcId="{D0E15B77-A337-4937-9147-96E93A22AB22}" destId="{3A73EE96-C339-4690-AEEB-4A61F5D9CA0D}" srcOrd="0" destOrd="0" presId="urn:microsoft.com/office/officeart/2009/3/layout/HorizontalOrganizationChart"/>
    <dgm:cxn modelId="{96B83EEE-67E4-4A14-87F5-C37312C699B6}" srcId="{A8FDBE34-0A5B-4C67-B508-CF88842BE146}" destId="{AC51C980-2CEB-42BA-AAD2-F16DB007C93B}" srcOrd="0" destOrd="0" parTransId="{D2C22DF5-94F6-40DE-A713-C78CD94F8238}" sibTransId="{322FBB8F-60B0-484A-AA35-F948BA891CCF}"/>
    <dgm:cxn modelId="{81A73E1E-676E-4950-B63A-F35698FC8A57}" type="presOf" srcId="{AC51C980-2CEB-42BA-AAD2-F16DB007C93B}" destId="{3DD2A713-3C5D-4640-A514-154D990D1A4C}" srcOrd="1" destOrd="0" presId="urn:microsoft.com/office/officeart/2009/3/layout/HorizontalOrganizationChart"/>
    <dgm:cxn modelId="{AACC610F-286A-427D-93A3-7877141EE5A0}" type="presOf" srcId="{AC51C980-2CEB-42BA-AAD2-F16DB007C93B}" destId="{62819A3C-F521-4BF5-9D6E-0000FA7471A0}" srcOrd="0" destOrd="0" presId="urn:microsoft.com/office/officeart/2009/3/layout/HorizontalOrganizationChart"/>
    <dgm:cxn modelId="{BFCFB316-78D0-4275-8503-6DCF92D759C9}" type="presOf" srcId="{013D3F17-6AE5-4A6F-9700-51673C228E7B}" destId="{C766784B-E6B0-48C1-BA8B-B5CC29DF12F0}" srcOrd="0" destOrd="0" presId="urn:microsoft.com/office/officeart/2009/3/layout/HorizontalOrganizationChart"/>
    <dgm:cxn modelId="{981B0E32-9122-4809-9875-89B87E7B0594}" type="presOf" srcId="{58FD35CB-5D3C-4BC2-8807-24C183C6A684}" destId="{956A955B-2414-4A94-B0B9-5F3D765D10FE}" srcOrd="0" destOrd="0" presId="urn:microsoft.com/office/officeart/2009/3/layout/HorizontalOrganizationChart"/>
    <dgm:cxn modelId="{AA2B388C-324F-45A5-BDAD-A803DF79B60B}" type="presOf" srcId="{58FD35CB-5D3C-4BC2-8807-24C183C6A684}" destId="{E06215E7-51E6-4DD6-A941-10C9F83ECDB2}" srcOrd="1" destOrd="0" presId="urn:microsoft.com/office/officeart/2009/3/layout/HorizontalOrganizationChart"/>
    <dgm:cxn modelId="{6062F71F-6FBE-4287-A878-17D9996AF9CD}" type="presOf" srcId="{28C6D402-66CE-40BA-92FE-BC0C7B5AB25F}" destId="{A1340DDA-D781-43AE-B0C4-B391CA25045A}" srcOrd="0" destOrd="0" presId="urn:microsoft.com/office/officeart/2009/3/layout/HorizontalOrganizationChart"/>
    <dgm:cxn modelId="{4F1FF446-A97A-4A2E-B5CD-23E8CA0E95DB}" type="presOf" srcId="{6F1DD2E8-D5D1-44A7-867A-FE2F801682CF}" destId="{3133AC1B-5EE0-4EC6-B4A7-B3840BEBDC9E}" srcOrd="0" destOrd="0" presId="urn:microsoft.com/office/officeart/2009/3/layout/HorizontalOrganizationChart"/>
    <dgm:cxn modelId="{9D715CCC-699A-4791-BD23-EF181AF9745F}" srcId="{AC51C980-2CEB-42BA-AAD2-F16DB007C93B}" destId="{6F1DD2E8-D5D1-44A7-867A-FE2F801682CF}" srcOrd="2" destOrd="0" parTransId="{013D3F17-6AE5-4A6F-9700-51673C228E7B}" sibTransId="{7677CEAF-8665-4C14-988B-D927C2FDE0A8}"/>
    <dgm:cxn modelId="{7FCDF0D2-2BD6-485C-AB60-6F9F841680C1}" type="presOf" srcId="{28C6D402-66CE-40BA-92FE-BC0C7B5AB25F}" destId="{7F565D20-878F-427F-96CA-E67E47F39936}" srcOrd="1" destOrd="0" presId="urn:microsoft.com/office/officeart/2009/3/layout/HorizontalOrganizationChart"/>
    <dgm:cxn modelId="{AAF5B96A-8D36-4B35-BF00-9B16185216D0}" type="presOf" srcId="{97140BBA-5097-4CC3-846E-10E657617646}" destId="{20B60D07-9AD5-4F72-A16B-39F74458CDEC}" srcOrd="0" destOrd="0" presId="urn:microsoft.com/office/officeart/2009/3/layout/HorizontalOrganizationChart"/>
    <dgm:cxn modelId="{EC6E794B-26A0-4C51-B4CB-21064F8FF6C0}" srcId="{AC51C980-2CEB-42BA-AAD2-F16DB007C93B}" destId="{B72D7566-056F-4088-8D13-2D2DBA8AF51A}" srcOrd="1" destOrd="0" parTransId="{D0E15B77-A337-4937-9147-96E93A22AB22}" sibTransId="{6EAF77F9-F01B-4751-B090-4ABF449D95F2}"/>
    <dgm:cxn modelId="{8C347AAB-9B12-45E2-AB58-407A2E8CACEC}" type="presOf" srcId="{B72D7566-056F-4088-8D13-2D2DBA8AF51A}" destId="{C210E77C-CB25-4648-A55E-C028E79116CE}" srcOrd="0" destOrd="0" presId="urn:microsoft.com/office/officeart/2009/3/layout/HorizontalOrganizationChart"/>
    <dgm:cxn modelId="{B2E75BB8-D022-424D-A880-193DE8D548A9}" type="presOf" srcId="{6248CC70-8412-4A36-8424-8367C0CD3471}" destId="{8C4BADEE-A609-41F8-91A7-C597FB6E2FC3}" srcOrd="0" destOrd="0" presId="urn:microsoft.com/office/officeart/2009/3/layout/HorizontalOrganizationChart"/>
    <dgm:cxn modelId="{9CA58850-4461-4132-A61E-7832965052D6}" srcId="{AC51C980-2CEB-42BA-AAD2-F16DB007C93B}" destId="{28C6D402-66CE-40BA-92FE-BC0C7B5AB25F}" srcOrd="3" destOrd="0" parTransId="{97140BBA-5097-4CC3-846E-10E657617646}" sibTransId="{555F83F6-4FAF-46B9-BD23-6114B8C8999A}"/>
    <dgm:cxn modelId="{0B8BA00C-DB70-4B31-AE15-E1421A8901CD}" srcId="{AC51C980-2CEB-42BA-AAD2-F16DB007C93B}" destId="{58FD35CB-5D3C-4BC2-8807-24C183C6A684}" srcOrd="0" destOrd="0" parTransId="{6248CC70-8412-4A36-8424-8367C0CD3471}" sibTransId="{11FA958A-E153-4B35-A21E-4481AB18BDFC}"/>
    <dgm:cxn modelId="{FD9B14F8-E8BB-47D6-87D4-0FE212C0B40A}" type="presParOf" srcId="{B886A54A-B35F-4933-974C-99F8D15E65E9}" destId="{82FDD9C9-8178-4724-8CA8-F89D3CB5998B}" srcOrd="0" destOrd="0" presId="urn:microsoft.com/office/officeart/2009/3/layout/HorizontalOrganizationChart"/>
    <dgm:cxn modelId="{9164CF67-1F37-4576-90B5-112FC0110C5D}" type="presParOf" srcId="{82FDD9C9-8178-4724-8CA8-F89D3CB5998B}" destId="{35933935-A042-465A-95C0-BB42690BD60E}" srcOrd="0" destOrd="0" presId="urn:microsoft.com/office/officeart/2009/3/layout/HorizontalOrganizationChart"/>
    <dgm:cxn modelId="{11AC51A5-5D4E-4E85-BC1E-5EE9325C9B3D}" type="presParOf" srcId="{35933935-A042-465A-95C0-BB42690BD60E}" destId="{62819A3C-F521-4BF5-9D6E-0000FA7471A0}" srcOrd="0" destOrd="0" presId="urn:microsoft.com/office/officeart/2009/3/layout/HorizontalOrganizationChart"/>
    <dgm:cxn modelId="{35F970EA-8B35-450C-A164-CC0B95ED3FCC}" type="presParOf" srcId="{35933935-A042-465A-95C0-BB42690BD60E}" destId="{3DD2A713-3C5D-4640-A514-154D990D1A4C}" srcOrd="1" destOrd="0" presId="urn:microsoft.com/office/officeart/2009/3/layout/HorizontalOrganizationChart"/>
    <dgm:cxn modelId="{F83D1118-C0CE-409F-B4D9-2F95643F6F72}" type="presParOf" srcId="{82FDD9C9-8178-4724-8CA8-F89D3CB5998B}" destId="{08B28335-A82C-417C-88D2-7DF82BC9BD2A}" srcOrd="1" destOrd="0" presId="urn:microsoft.com/office/officeart/2009/3/layout/HorizontalOrganizationChart"/>
    <dgm:cxn modelId="{3574B36C-3F92-4FF0-8202-334D7AF1E7C0}" type="presParOf" srcId="{08B28335-A82C-417C-88D2-7DF82BC9BD2A}" destId="{8C4BADEE-A609-41F8-91A7-C597FB6E2FC3}" srcOrd="0" destOrd="0" presId="urn:microsoft.com/office/officeart/2009/3/layout/HorizontalOrganizationChart"/>
    <dgm:cxn modelId="{5A06BDA4-C680-40A0-BE06-67028D6C7760}" type="presParOf" srcId="{08B28335-A82C-417C-88D2-7DF82BC9BD2A}" destId="{6C4D4814-62F0-4D4B-8DC7-69C7B3BFE6F7}" srcOrd="1" destOrd="0" presId="urn:microsoft.com/office/officeart/2009/3/layout/HorizontalOrganizationChart"/>
    <dgm:cxn modelId="{B58B1BD7-B66C-435C-B3C0-8A6E8188094D}" type="presParOf" srcId="{6C4D4814-62F0-4D4B-8DC7-69C7B3BFE6F7}" destId="{EDA17448-8E90-4147-BF38-01D80C9A0E5D}" srcOrd="0" destOrd="0" presId="urn:microsoft.com/office/officeart/2009/3/layout/HorizontalOrganizationChart"/>
    <dgm:cxn modelId="{D6B23D36-91F5-4531-AABC-909F20382667}" type="presParOf" srcId="{EDA17448-8E90-4147-BF38-01D80C9A0E5D}" destId="{956A955B-2414-4A94-B0B9-5F3D765D10FE}" srcOrd="0" destOrd="0" presId="urn:microsoft.com/office/officeart/2009/3/layout/HorizontalOrganizationChart"/>
    <dgm:cxn modelId="{1CF72B81-056D-40D2-83B3-C91C5546DE70}" type="presParOf" srcId="{EDA17448-8E90-4147-BF38-01D80C9A0E5D}" destId="{E06215E7-51E6-4DD6-A941-10C9F83ECDB2}" srcOrd="1" destOrd="0" presId="urn:microsoft.com/office/officeart/2009/3/layout/HorizontalOrganizationChart"/>
    <dgm:cxn modelId="{A64D0F1A-CEC3-4CC3-B5C0-84B86F66BE10}" type="presParOf" srcId="{6C4D4814-62F0-4D4B-8DC7-69C7B3BFE6F7}" destId="{5F2004E5-D62D-47C0-AA50-CA4DF062BF86}" srcOrd="1" destOrd="0" presId="urn:microsoft.com/office/officeart/2009/3/layout/HorizontalOrganizationChart"/>
    <dgm:cxn modelId="{BF349CCF-0325-4F8C-952D-D80CABBBC48A}" type="presParOf" srcId="{6C4D4814-62F0-4D4B-8DC7-69C7B3BFE6F7}" destId="{8B6BD2A6-84FA-4DA7-AA5C-4FF8B6D04ABD}" srcOrd="2" destOrd="0" presId="urn:microsoft.com/office/officeart/2009/3/layout/HorizontalOrganizationChart"/>
    <dgm:cxn modelId="{2BBA7743-7C66-42A7-A994-60AE3B4544D5}" type="presParOf" srcId="{08B28335-A82C-417C-88D2-7DF82BC9BD2A}" destId="{3A73EE96-C339-4690-AEEB-4A61F5D9CA0D}" srcOrd="2" destOrd="0" presId="urn:microsoft.com/office/officeart/2009/3/layout/HorizontalOrganizationChart"/>
    <dgm:cxn modelId="{989EE6FE-549C-4DD6-921A-275E07991147}" type="presParOf" srcId="{08B28335-A82C-417C-88D2-7DF82BC9BD2A}" destId="{9333AF0E-7EB0-4850-8857-8E4339013CBB}" srcOrd="3" destOrd="0" presId="urn:microsoft.com/office/officeart/2009/3/layout/HorizontalOrganizationChart"/>
    <dgm:cxn modelId="{2D3E7BE0-721B-495B-A2B9-D9F4756A3B30}" type="presParOf" srcId="{9333AF0E-7EB0-4850-8857-8E4339013CBB}" destId="{B50DC765-40C6-470D-AE5F-DD1DFDE060D2}" srcOrd="0" destOrd="0" presId="urn:microsoft.com/office/officeart/2009/3/layout/HorizontalOrganizationChart"/>
    <dgm:cxn modelId="{8EE53EC1-962B-450F-8F8F-D81308FB85FE}" type="presParOf" srcId="{B50DC765-40C6-470D-AE5F-DD1DFDE060D2}" destId="{C210E77C-CB25-4648-A55E-C028E79116CE}" srcOrd="0" destOrd="0" presId="urn:microsoft.com/office/officeart/2009/3/layout/HorizontalOrganizationChart"/>
    <dgm:cxn modelId="{60F6A0DF-04BA-4795-BC43-C504207298C7}" type="presParOf" srcId="{B50DC765-40C6-470D-AE5F-DD1DFDE060D2}" destId="{9EF3F5CB-092B-498B-B300-252566543321}" srcOrd="1" destOrd="0" presId="urn:microsoft.com/office/officeart/2009/3/layout/HorizontalOrganizationChart"/>
    <dgm:cxn modelId="{E9C4C41B-5F59-47AC-A10A-A8ADAEA55CC5}" type="presParOf" srcId="{9333AF0E-7EB0-4850-8857-8E4339013CBB}" destId="{669A001A-6D6C-45B4-9990-DCE945714568}" srcOrd="1" destOrd="0" presId="urn:microsoft.com/office/officeart/2009/3/layout/HorizontalOrganizationChart"/>
    <dgm:cxn modelId="{B38206C7-93DC-4988-8C2D-6A548F772D4C}" type="presParOf" srcId="{9333AF0E-7EB0-4850-8857-8E4339013CBB}" destId="{A3A0D2F2-B930-451C-8215-3A02BAB95F2D}" srcOrd="2" destOrd="0" presId="urn:microsoft.com/office/officeart/2009/3/layout/HorizontalOrganizationChart"/>
    <dgm:cxn modelId="{414CC905-10C6-42FA-AC67-F431DBD3B2AB}" type="presParOf" srcId="{08B28335-A82C-417C-88D2-7DF82BC9BD2A}" destId="{C766784B-E6B0-48C1-BA8B-B5CC29DF12F0}" srcOrd="4" destOrd="0" presId="urn:microsoft.com/office/officeart/2009/3/layout/HorizontalOrganizationChart"/>
    <dgm:cxn modelId="{DF8CB939-AD8D-4273-BADC-5F85D46CDC17}" type="presParOf" srcId="{08B28335-A82C-417C-88D2-7DF82BC9BD2A}" destId="{E903DC64-693D-4B31-804C-02544CF15541}" srcOrd="5" destOrd="0" presId="urn:microsoft.com/office/officeart/2009/3/layout/HorizontalOrganizationChart"/>
    <dgm:cxn modelId="{816F196B-BA42-48F4-9B8F-7A77113800DB}" type="presParOf" srcId="{E903DC64-693D-4B31-804C-02544CF15541}" destId="{955221BD-B1D2-4331-886C-49547C7D173A}" srcOrd="0" destOrd="0" presId="urn:microsoft.com/office/officeart/2009/3/layout/HorizontalOrganizationChart"/>
    <dgm:cxn modelId="{29154201-4B10-448B-B263-44A95E50D6BB}" type="presParOf" srcId="{955221BD-B1D2-4331-886C-49547C7D173A}" destId="{3133AC1B-5EE0-4EC6-B4A7-B3840BEBDC9E}" srcOrd="0" destOrd="0" presId="urn:microsoft.com/office/officeart/2009/3/layout/HorizontalOrganizationChart"/>
    <dgm:cxn modelId="{D74C2755-5785-4548-9210-94A81BC84ABC}" type="presParOf" srcId="{955221BD-B1D2-4331-886C-49547C7D173A}" destId="{F8882C1A-4F0E-4162-8BF0-48264FE447DD}" srcOrd="1" destOrd="0" presId="urn:microsoft.com/office/officeart/2009/3/layout/HorizontalOrganizationChart"/>
    <dgm:cxn modelId="{B8B3DA01-F8FD-4FC3-93B0-0C35D6E1DB23}" type="presParOf" srcId="{E903DC64-693D-4B31-804C-02544CF15541}" destId="{0119B60D-181B-44DB-9D3A-897D8D27B06C}" srcOrd="1" destOrd="0" presId="urn:microsoft.com/office/officeart/2009/3/layout/HorizontalOrganizationChart"/>
    <dgm:cxn modelId="{F47AFC01-E017-408A-A908-DEB44D78EF4E}" type="presParOf" srcId="{E903DC64-693D-4B31-804C-02544CF15541}" destId="{BD63D792-1497-41A1-B972-BBBE2D5D29D6}" srcOrd="2" destOrd="0" presId="urn:microsoft.com/office/officeart/2009/3/layout/HorizontalOrganizationChart"/>
    <dgm:cxn modelId="{6864A868-3B2E-4D36-959A-C6E16F55B398}" type="presParOf" srcId="{08B28335-A82C-417C-88D2-7DF82BC9BD2A}" destId="{20B60D07-9AD5-4F72-A16B-39F74458CDEC}" srcOrd="6" destOrd="0" presId="urn:microsoft.com/office/officeart/2009/3/layout/HorizontalOrganizationChart"/>
    <dgm:cxn modelId="{C48242FB-958A-436C-AF40-57A4D92EF5DE}" type="presParOf" srcId="{08B28335-A82C-417C-88D2-7DF82BC9BD2A}" destId="{0A0F8971-88C7-4918-88DD-0078A9271394}" srcOrd="7" destOrd="0" presId="urn:microsoft.com/office/officeart/2009/3/layout/HorizontalOrganizationChart"/>
    <dgm:cxn modelId="{85DF0A3C-B1F3-4B0D-AA11-C376A240B568}" type="presParOf" srcId="{0A0F8971-88C7-4918-88DD-0078A9271394}" destId="{4D083B7C-FBDE-41A7-A052-07369E1826CC}" srcOrd="0" destOrd="0" presId="urn:microsoft.com/office/officeart/2009/3/layout/HorizontalOrganizationChart"/>
    <dgm:cxn modelId="{D34C65E9-8350-4394-AF45-32A4785D473C}" type="presParOf" srcId="{4D083B7C-FBDE-41A7-A052-07369E1826CC}" destId="{A1340DDA-D781-43AE-B0C4-B391CA25045A}" srcOrd="0" destOrd="0" presId="urn:microsoft.com/office/officeart/2009/3/layout/HorizontalOrganizationChart"/>
    <dgm:cxn modelId="{D8DF1092-7B8A-4232-98B4-DD4E7F584E45}" type="presParOf" srcId="{4D083B7C-FBDE-41A7-A052-07369E1826CC}" destId="{7F565D20-878F-427F-96CA-E67E47F39936}" srcOrd="1" destOrd="0" presId="urn:microsoft.com/office/officeart/2009/3/layout/HorizontalOrganizationChart"/>
    <dgm:cxn modelId="{A2360332-7C43-4532-BA7B-C970D601B1AB}" type="presParOf" srcId="{0A0F8971-88C7-4918-88DD-0078A9271394}" destId="{762ABB57-B526-4FCC-BECE-7A53DF2F4582}" srcOrd="1" destOrd="0" presId="urn:microsoft.com/office/officeart/2009/3/layout/HorizontalOrganizationChart"/>
    <dgm:cxn modelId="{00199EBB-552E-40C2-B6D3-F6394EADC7EF}" type="presParOf" srcId="{0A0F8971-88C7-4918-88DD-0078A9271394}" destId="{B1587423-6801-4560-A028-4D04E4E51F91}" srcOrd="2" destOrd="0" presId="urn:microsoft.com/office/officeart/2009/3/layout/HorizontalOrganizationChart"/>
    <dgm:cxn modelId="{122AE63F-1CFB-4554-B77F-C6000F1707DD}" type="presParOf" srcId="{82FDD9C9-8178-4724-8CA8-F89D3CB5998B}" destId="{05EF754A-BDF7-45A1-B639-07517BFE5AD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6162A-B509-44E7-A6CE-299DBD0F9E82}">
      <dsp:nvSpPr>
        <dsp:cNvPr id="0" name=""/>
        <dsp:cNvSpPr/>
      </dsp:nvSpPr>
      <dsp:spPr>
        <a:xfrm>
          <a:off x="924960" y="1371"/>
          <a:ext cx="1943591" cy="8993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bg1"/>
              </a:solidFill>
              <a:latin typeface="Times New Roman" pitchFamily="18" charset="0"/>
              <a:cs typeface="Times New Roman" pitchFamily="18" charset="0"/>
            </a:rPr>
            <a:t>Economic</a:t>
          </a:r>
          <a:r>
            <a:rPr lang="en-US" sz="2400" kern="1200" dirty="0">
              <a:solidFill>
                <a:schemeClr val="tx1"/>
              </a:solidFill>
              <a:latin typeface="Times New Roman" pitchFamily="18" charset="0"/>
              <a:cs typeface="Times New Roman" pitchFamily="18" charset="0"/>
            </a:rPr>
            <a:t> </a:t>
          </a:r>
          <a:r>
            <a:rPr lang="en-US" sz="2400" kern="1200" dirty="0">
              <a:solidFill>
                <a:schemeClr val="bg1"/>
              </a:solidFill>
              <a:latin typeface="Times New Roman" pitchFamily="18" charset="0"/>
              <a:cs typeface="Times New Roman" pitchFamily="18" charset="0"/>
            </a:rPr>
            <a:t>Development</a:t>
          </a:r>
        </a:p>
      </dsp:txBody>
      <dsp:txXfrm>
        <a:off x="951302" y="27713"/>
        <a:ext cx="1890907" cy="846710"/>
      </dsp:txXfrm>
    </dsp:sp>
    <dsp:sp modelId="{78B57256-6ED4-489A-982E-B1D68FE03DC7}">
      <dsp:nvSpPr>
        <dsp:cNvPr id="0" name=""/>
        <dsp:cNvSpPr/>
      </dsp:nvSpPr>
      <dsp:spPr>
        <a:xfrm>
          <a:off x="1119319" y="900766"/>
          <a:ext cx="194359" cy="674546"/>
        </a:xfrm>
        <a:custGeom>
          <a:avLst/>
          <a:gdLst/>
          <a:ahLst/>
          <a:cxnLst/>
          <a:rect l="0" t="0" r="0" b="0"/>
          <a:pathLst>
            <a:path>
              <a:moveTo>
                <a:pt x="0" y="0"/>
              </a:moveTo>
              <a:lnTo>
                <a:pt x="0" y="674546"/>
              </a:lnTo>
              <a:lnTo>
                <a:pt x="194359" y="6745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776E7C-4FBC-4F67-9562-E538CDFAE85C}">
      <dsp:nvSpPr>
        <dsp:cNvPr id="0" name=""/>
        <dsp:cNvSpPr/>
      </dsp:nvSpPr>
      <dsp:spPr>
        <a:xfrm>
          <a:off x="1313679" y="1125615"/>
          <a:ext cx="1439031" cy="8993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   Skill Training</a:t>
          </a:r>
        </a:p>
      </dsp:txBody>
      <dsp:txXfrm>
        <a:off x="1340021" y="1151957"/>
        <a:ext cx="1386347" cy="846710"/>
      </dsp:txXfrm>
    </dsp:sp>
    <dsp:sp modelId="{DEA8AB43-D97E-4831-9C23-D26A8462018D}">
      <dsp:nvSpPr>
        <dsp:cNvPr id="0" name=""/>
        <dsp:cNvSpPr/>
      </dsp:nvSpPr>
      <dsp:spPr>
        <a:xfrm>
          <a:off x="1119319" y="900766"/>
          <a:ext cx="194359" cy="1798789"/>
        </a:xfrm>
        <a:custGeom>
          <a:avLst/>
          <a:gdLst/>
          <a:ahLst/>
          <a:cxnLst/>
          <a:rect l="0" t="0" r="0" b="0"/>
          <a:pathLst>
            <a:path>
              <a:moveTo>
                <a:pt x="0" y="0"/>
              </a:moveTo>
              <a:lnTo>
                <a:pt x="0" y="1798789"/>
              </a:lnTo>
              <a:lnTo>
                <a:pt x="194359" y="17987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DFC8B7-898A-435A-BD8E-4F8A3E9BC86D}">
      <dsp:nvSpPr>
        <dsp:cNvPr id="0" name=""/>
        <dsp:cNvSpPr/>
      </dsp:nvSpPr>
      <dsp:spPr>
        <a:xfrm>
          <a:off x="1313679" y="2249858"/>
          <a:ext cx="1439031" cy="8993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Credit Assistance</a:t>
          </a:r>
        </a:p>
      </dsp:txBody>
      <dsp:txXfrm>
        <a:off x="1340021" y="2276200"/>
        <a:ext cx="1386347" cy="846710"/>
      </dsp:txXfrm>
    </dsp:sp>
    <dsp:sp modelId="{67A1FD86-DE97-41BB-AF5F-BF9759629A97}">
      <dsp:nvSpPr>
        <dsp:cNvPr id="0" name=""/>
        <dsp:cNvSpPr/>
      </dsp:nvSpPr>
      <dsp:spPr>
        <a:xfrm>
          <a:off x="3318249" y="1371"/>
          <a:ext cx="1972336" cy="8993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bg1"/>
              </a:solidFill>
              <a:latin typeface="Times New Roman" pitchFamily="18" charset="0"/>
              <a:cs typeface="Times New Roman" pitchFamily="18" charset="0"/>
            </a:rPr>
            <a:t>Social Welfare</a:t>
          </a:r>
        </a:p>
      </dsp:txBody>
      <dsp:txXfrm>
        <a:off x="3344591" y="27713"/>
        <a:ext cx="1919652" cy="846710"/>
      </dsp:txXfrm>
    </dsp:sp>
    <dsp:sp modelId="{C9F639F1-3060-4090-AF9D-B1BB1EB8F188}">
      <dsp:nvSpPr>
        <dsp:cNvPr id="0" name=""/>
        <dsp:cNvSpPr/>
      </dsp:nvSpPr>
      <dsp:spPr>
        <a:xfrm>
          <a:off x="3515483" y="900766"/>
          <a:ext cx="197233" cy="853480"/>
        </a:xfrm>
        <a:custGeom>
          <a:avLst/>
          <a:gdLst/>
          <a:ahLst/>
          <a:cxnLst/>
          <a:rect l="0" t="0" r="0" b="0"/>
          <a:pathLst>
            <a:path>
              <a:moveTo>
                <a:pt x="0" y="0"/>
              </a:moveTo>
              <a:lnTo>
                <a:pt x="0" y="853480"/>
              </a:lnTo>
              <a:lnTo>
                <a:pt x="197233" y="853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3896FB-68A3-404A-8CA0-F83748DAB4B3}">
      <dsp:nvSpPr>
        <dsp:cNvPr id="0" name=""/>
        <dsp:cNvSpPr/>
      </dsp:nvSpPr>
      <dsp:spPr>
        <a:xfrm>
          <a:off x="3712717" y="1125615"/>
          <a:ext cx="1439031" cy="12572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Program for Special Needs  Individuals</a:t>
          </a:r>
          <a:endParaRPr lang="en-US" sz="1800" kern="1200" dirty="0"/>
        </a:p>
      </dsp:txBody>
      <dsp:txXfrm>
        <a:off x="3749541" y="1162439"/>
        <a:ext cx="1365383" cy="1183615"/>
      </dsp:txXfrm>
    </dsp:sp>
    <dsp:sp modelId="{746E78DA-08A1-4DAA-8642-7D444D58E75E}">
      <dsp:nvSpPr>
        <dsp:cNvPr id="0" name=""/>
        <dsp:cNvSpPr/>
      </dsp:nvSpPr>
      <dsp:spPr>
        <a:xfrm>
          <a:off x="3515483" y="900766"/>
          <a:ext cx="197233" cy="2156658"/>
        </a:xfrm>
        <a:custGeom>
          <a:avLst/>
          <a:gdLst/>
          <a:ahLst/>
          <a:cxnLst/>
          <a:rect l="0" t="0" r="0" b="0"/>
          <a:pathLst>
            <a:path>
              <a:moveTo>
                <a:pt x="0" y="0"/>
              </a:moveTo>
              <a:lnTo>
                <a:pt x="0" y="2156658"/>
              </a:lnTo>
              <a:lnTo>
                <a:pt x="197233" y="2156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7F9527-9F5A-4EE8-89AD-6EDCA07C2E17}">
      <dsp:nvSpPr>
        <dsp:cNvPr id="0" name=""/>
        <dsp:cNvSpPr/>
      </dsp:nvSpPr>
      <dsp:spPr>
        <a:xfrm>
          <a:off x="3712717" y="2607727"/>
          <a:ext cx="1439031" cy="8993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Program for Seniors</a:t>
          </a:r>
        </a:p>
      </dsp:txBody>
      <dsp:txXfrm>
        <a:off x="3739059" y="2634069"/>
        <a:ext cx="1386347" cy="846710"/>
      </dsp:txXfrm>
    </dsp:sp>
    <dsp:sp modelId="{A62C1AA4-411B-4138-997D-26A1DF31CAEC}">
      <dsp:nvSpPr>
        <dsp:cNvPr id="0" name=""/>
        <dsp:cNvSpPr/>
      </dsp:nvSpPr>
      <dsp:spPr>
        <a:xfrm>
          <a:off x="5740283" y="1371"/>
          <a:ext cx="1972318" cy="8993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a:solidFill>
                <a:schemeClr val="bg1"/>
              </a:solidFill>
              <a:latin typeface="Times New Roman" pitchFamily="18" charset="0"/>
              <a:cs typeface="Times New Roman" pitchFamily="18" charset="0"/>
            </a:rPr>
            <a:t>Support Services</a:t>
          </a:r>
        </a:p>
      </dsp:txBody>
      <dsp:txXfrm>
        <a:off x="5766625" y="27713"/>
        <a:ext cx="1919634" cy="846710"/>
      </dsp:txXfrm>
    </dsp:sp>
    <dsp:sp modelId="{5809AA89-9351-41C7-A652-C2D3FDB61D2E}">
      <dsp:nvSpPr>
        <dsp:cNvPr id="0" name=""/>
        <dsp:cNvSpPr/>
      </dsp:nvSpPr>
      <dsp:spPr>
        <a:xfrm>
          <a:off x="5937515" y="900766"/>
          <a:ext cx="197231" cy="674546"/>
        </a:xfrm>
        <a:custGeom>
          <a:avLst/>
          <a:gdLst/>
          <a:ahLst/>
          <a:cxnLst/>
          <a:rect l="0" t="0" r="0" b="0"/>
          <a:pathLst>
            <a:path>
              <a:moveTo>
                <a:pt x="0" y="0"/>
              </a:moveTo>
              <a:lnTo>
                <a:pt x="0" y="674546"/>
              </a:lnTo>
              <a:lnTo>
                <a:pt x="197231" y="6745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1C4960-E54F-43FE-A3FF-97FA59FA76FD}">
      <dsp:nvSpPr>
        <dsp:cNvPr id="0" name=""/>
        <dsp:cNvSpPr/>
      </dsp:nvSpPr>
      <dsp:spPr>
        <a:xfrm>
          <a:off x="6134747" y="1125615"/>
          <a:ext cx="1439031" cy="8993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Education &amp; Medical Assistance</a:t>
          </a:r>
        </a:p>
      </dsp:txBody>
      <dsp:txXfrm>
        <a:off x="6161089" y="1151957"/>
        <a:ext cx="1386347" cy="846710"/>
      </dsp:txXfrm>
    </dsp:sp>
    <dsp:sp modelId="{8399A0DE-7DF4-4B74-A03B-46B6AD5A2DDD}">
      <dsp:nvSpPr>
        <dsp:cNvPr id="0" name=""/>
        <dsp:cNvSpPr/>
      </dsp:nvSpPr>
      <dsp:spPr>
        <a:xfrm>
          <a:off x="5937515" y="900766"/>
          <a:ext cx="223148" cy="1815356"/>
        </a:xfrm>
        <a:custGeom>
          <a:avLst/>
          <a:gdLst/>
          <a:ahLst/>
          <a:cxnLst/>
          <a:rect l="0" t="0" r="0" b="0"/>
          <a:pathLst>
            <a:path>
              <a:moveTo>
                <a:pt x="0" y="0"/>
              </a:moveTo>
              <a:lnTo>
                <a:pt x="0" y="1815356"/>
              </a:lnTo>
              <a:lnTo>
                <a:pt x="223148" y="18153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3BC9F1-FBC5-459D-BBFE-C9E1D9769356}">
      <dsp:nvSpPr>
        <dsp:cNvPr id="0" name=""/>
        <dsp:cNvSpPr/>
      </dsp:nvSpPr>
      <dsp:spPr>
        <a:xfrm>
          <a:off x="6160664" y="2266425"/>
          <a:ext cx="1439031" cy="8993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General </a:t>
          </a:r>
          <a:r>
            <a:rPr lang="en-US" sz="1800" kern="1200" dirty="0" smtClean="0">
              <a:latin typeface="Times New Roman" pitchFamily="18" charset="0"/>
              <a:cs typeface="Times New Roman" pitchFamily="18" charset="0"/>
            </a:rPr>
            <a:t>Crisis </a:t>
          </a:r>
          <a:endParaRPr lang="en-US" sz="1800" kern="1200" dirty="0">
            <a:latin typeface="Times New Roman" pitchFamily="18" charset="0"/>
            <a:cs typeface="Times New Roman" pitchFamily="18" charset="0"/>
          </a:endParaRPr>
        </a:p>
      </dsp:txBody>
      <dsp:txXfrm>
        <a:off x="6187006" y="2292767"/>
        <a:ext cx="1386347" cy="846710"/>
      </dsp:txXfrm>
    </dsp:sp>
    <dsp:sp modelId="{5FE6FA76-AAF8-44A8-8BEB-D37748E115D4}">
      <dsp:nvSpPr>
        <dsp:cNvPr id="0" name=""/>
        <dsp:cNvSpPr/>
      </dsp:nvSpPr>
      <dsp:spPr>
        <a:xfrm>
          <a:off x="5937515" y="900766"/>
          <a:ext cx="197231" cy="2923032"/>
        </a:xfrm>
        <a:custGeom>
          <a:avLst/>
          <a:gdLst/>
          <a:ahLst/>
          <a:cxnLst/>
          <a:rect l="0" t="0" r="0" b="0"/>
          <a:pathLst>
            <a:path>
              <a:moveTo>
                <a:pt x="0" y="0"/>
              </a:moveTo>
              <a:lnTo>
                <a:pt x="0" y="2923032"/>
              </a:lnTo>
              <a:lnTo>
                <a:pt x="197231" y="2923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BCE604-3E97-466F-ADCF-FAC56AB00681}">
      <dsp:nvSpPr>
        <dsp:cNvPr id="0" name=""/>
        <dsp:cNvSpPr/>
      </dsp:nvSpPr>
      <dsp:spPr>
        <a:xfrm>
          <a:off x="6134747" y="3374102"/>
          <a:ext cx="1439031" cy="8993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Welfare </a:t>
          </a:r>
          <a:r>
            <a:rPr lang="en-US" sz="1800" kern="1200" dirty="0" smtClean="0">
              <a:latin typeface="Times New Roman" pitchFamily="18" charset="0"/>
              <a:cs typeface="Times New Roman" pitchFamily="18" charset="0"/>
            </a:rPr>
            <a:t>Services</a:t>
          </a:r>
          <a:endParaRPr lang="en-US" sz="1800" kern="1200" dirty="0">
            <a:latin typeface="Times New Roman" pitchFamily="18" charset="0"/>
            <a:cs typeface="Times New Roman" pitchFamily="18" charset="0"/>
          </a:endParaRPr>
        </a:p>
      </dsp:txBody>
      <dsp:txXfrm>
        <a:off x="6161089" y="3400444"/>
        <a:ext cx="1386347" cy="846710"/>
      </dsp:txXfrm>
    </dsp:sp>
    <dsp:sp modelId="{DD60F672-A919-483C-8B59-2EE3F04F1AAD}">
      <dsp:nvSpPr>
        <dsp:cNvPr id="0" name=""/>
        <dsp:cNvSpPr/>
      </dsp:nvSpPr>
      <dsp:spPr>
        <a:xfrm>
          <a:off x="5937515" y="900766"/>
          <a:ext cx="197231" cy="4047276"/>
        </a:xfrm>
        <a:custGeom>
          <a:avLst/>
          <a:gdLst/>
          <a:ahLst/>
          <a:cxnLst/>
          <a:rect l="0" t="0" r="0" b="0"/>
          <a:pathLst>
            <a:path>
              <a:moveTo>
                <a:pt x="0" y="0"/>
              </a:moveTo>
              <a:lnTo>
                <a:pt x="0" y="4047276"/>
              </a:lnTo>
              <a:lnTo>
                <a:pt x="197231" y="40472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4933E2-E4D2-4731-B28B-182A6CB2A0E6}">
      <dsp:nvSpPr>
        <dsp:cNvPr id="0" name=""/>
        <dsp:cNvSpPr/>
      </dsp:nvSpPr>
      <dsp:spPr>
        <a:xfrm>
          <a:off x="6134747" y="4498345"/>
          <a:ext cx="1439031" cy="8993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a:latin typeface="Times New Roman" pitchFamily="18" charset="0"/>
              <a:cs typeface="Times New Roman" pitchFamily="18" charset="0"/>
            </a:rPr>
            <a:t>Red Centre</a:t>
          </a:r>
        </a:p>
      </dsp:txBody>
      <dsp:txXfrm>
        <a:off x="6161089" y="4524687"/>
        <a:ext cx="1386347" cy="846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60D07-9AD5-4F72-A16B-39F74458CDEC}">
      <dsp:nvSpPr>
        <dsp:cNvPr id="0" name=""/>
        <dsp:cNvSpPr/>
      </dsp:nvSpPr>
      <dsp:spPr>
        <a:xfrm>
          <a:off x="4302085" y="2249707"/>
          <a:ext cx="572662" cy="1812707"/>
        </a:xfrm>
        <a:custGeom>
          <a:avLst/>
          <a:gdLst/>
          <a:ahLst/>
          <a:cxnLst/>
          <a:rect l="0" t="0" r="0" b="0"/>
          <a:pathLst>
            <a:path>
              <a:moveTo>
                <a:pt x="0" y="0"/>
              </a:moveTo>
              <a:lnTo>
                <a:pt x="286331" y="0"/>
              </a:lnTo>
              <a:lnTo>
                <a:pt x="286331" y="1812707"/>
              </a:lnTo>
              <a:lnTo>
                <a:pt x="572662" y="18127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66784B-E6B0-48C1-BA8B-B5CC29DF12F0}">
      <dsp:nvSpPr>
        <dsp:cNvPr id="0" name=""/>
        <dsp:cNvSpPr/>
      </dsp:nvSpPr>
      <dsp:spPr>
        <a:xfrm>
          <a:off x="4302085" y="2249707"/>
          <a:ext cx="572662" cy="581483"/>
        </a:xfrm>
        <a:custGeom>
          <a:avLst/>
          <a:gdLst/>
          <a:ahLst/>
          <a:cxnLst/>
          <a:rect l="0" t="0" r="0" b="0"/>
          <a:pathLst>
            <a:path>
              <a:moveTo>
                <a:pt x="0" y="0"/>
              </a:moveTo>
              <a:lnTo>
                <a:pt x="286331" y="0"/>
              </a:lnTo>
              <a:lnTo>
                <a:pt x="286331" y="581483"/>
              </a:lnTo>
              <a:lnTo>
                <a:pt x="572662" y="5814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73EE96-C339-4690-AEEB-4A61F5D9CA0D}">
      <dsp:nvSpPr>
        <dsp:cNvPr id="0" name=""/>
        <dsp:cNvSpPr/>
      </dsp:nvSpPr>
      <dsp:spPr>
        <a:xfrm>
          <a:off x="4302085" y="1634095"/>
          <a:ext cx="572662" cy="615612"/>
        </a:xfrm>
        <a:custGeom>
          <a:avLst/>
          <a:gdLst/>
          <a:ahLst/>
          <a:cxnLst/>
          <a:rect l="0" t="0" r="0" b="0"/>
          <a:pathLst>
            <a:path>
              <a:moveTo>
                <a:pt x="0" y="615612"/>
              </a:moveTo>
              <a:lnTo>
                <a:pt x="286331" y="615612"/>
              </a:lnTo>
              <a:lnTo>
                <a:pt x="286331" y="0"/>
              </a:lnTo>
              <a:lnTo>
                <a:pt x="57266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4BADEE-A609-41F8-91A7-C597FB6E2FC3}">
      <dsp:nvSpPr>
        <dsp:cNvPr id="0" name=""/>
        <dsp:cNvSpPr/>
      </dsp:nvSpPr>
      <dsp:spPr>
        <a:xfrm>
          <a:off x="4302085" y="436999"/>
          <a:ext cx="572662" cy="1812707"/>
        </a:xfrm>
        <a:custGeom>
          <a:avLst/>
          <a:gdLst/>
          <a:ahLst/>
          <a:cxnLst/>
          <a:rect l="0" t="0" r="0" b="0"/>
          <a:pathLst>
            <a:path>
              <a:moveTo>
                <a:pt x="0" y="1812707"/>
              </a:moveTo>
              <a:lnTo>
                <a:pt x="286331" y="1812707"/>
              </a:lnTo>
              <a:lnTo>
                <a:pt x="286331" y="0"/>
              </a:lnTo>
              <a:lnTo>
                <a:pt x="57266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19A3C-F521-4BF5-9D6E-0000FA7471A0}">
      <dsp:nvSpPr>
        <dsp:cNvPr id="0" name=""/>
        <dsp:cNvSpPr/>
      </dsp:nvSpPr>
      <dsp:spPr>
        <a:xfrm>
          <a:off x="2081300" y="1865241"/>
          <a:ext cx="2220785" cy="768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Purpose</a:t>
          </a:r>
        </a:p>
      </dsp:txBody>
      <dsp:txXfrm>
        <a:off x="2081300" y="1865241"/>
        <a:ext cx="2220785" cy="768932"/>
      </dsp:txXfrm>
    </dsp:sp>
    <dsp:sp modelId="{956A955B-2414-4A94-B0B9-5F3D765D10FE}">
      <dsp:nvSpPr>
        <dsp:cNvPr id="0" name=""/>
        <dsp:cNvSpPr/>
      </dsp:nvSpPr>
      <dsp:spPr>
        <a:xfrm>
          <a:off x="4874748" y="344"/>
          <a:ext cx="2860936" cy="873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Working Capital/ Purchase of Stocks</a:t>
          </a:r>
        </a:p>
      </dsp:txBody>
      <dsp:txXfrm>
        <a:off x="4874748" y="344"/>
        <a:ext cx="2860936" cy="873310"/>
      </dsp:txXfrm>
    </dsp:sp>
    <dsp:sp modelId="{C210E77C-CB25-4648-A55E-C028E79116CE}">
      <dsp:nvSpPr>
        <dsp:cNvPr id="0" name=""/>
        <dsp:cNvSpPr/>
      </dsp:nvSpPr>
      <dsp:spPr>
        <a:xfrm>
          <a:off x="4874748" y="1231569"/>
          <a:ext cx="3089456" cy="805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Purchase of Machinery/ Equipment's</a:t>
          </a:r>
        </a:p>
      </dsp:txBody>
      <dsp:txXfrm>
        <a:off x="4874748" y="1231569"/>
        <a:ext cx="3089456" cy="805052"/>
      </dsp:txXfrm>
    </dsp:sp>
    <dsp:sp modelId="{3133AC1B-5EE0-4EC6-B4A7-B3840BEBDC9E}">
      <dsp:nvSpPr>
        <dsp:cNvPr id="0" name=""/>
        <dsp:cNvSpPr/>
      </dsp:nvSpPr>
      <dsp:spPr>
        <a:xfrm>
          <a:off x="4874748" y="2394535"/>
          <a:ext cx="2863312" cy="873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New Business Venture</a:t>
          </a:r>
        </a:p>
      </dsp:txBody>
      <dsp:txXfrm>
        <a:off x="4874748" y="2394535"/>
        <a:ext cx="2863312" cy="873310"/>
      </dsp:txXfrm>
    </dsp:sp>
    <dsp:sp modelId="{A1340DDA-D781-43AE-B0C4-B391CA25045A}">
      <dsp:nvSpPr>
        <dsp:cNvPr id="0" name=""/>
        <dsp:cNvSpPr/>
      </dsp:nvSpPr>
      <dsp:spPr>
        <a:xfrm>
          <a:off x="4874748" y="3625759"/>
          <a:ext cx="2863312" cy="873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Seasonal Loan</a:t>
          </a:r>
        </a:p>
      </dsp:txBody>
      <dsp:txXfrm>
        <a:off x="4874748" y="3625759"/>
        <a:ext cx="2863312" cy="873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60D07-9AD5-4F72-A16B-39F74458CDEC}">
      <dsp:nvSpPr>
        <dsp:cNvPr id="0" name=""/>
        <dsp:cNvSpPr/>
      </dsp:nvSpPr>
      <dsp:spPr>
        <a:xfrm>
          <a:off x="4302085" y="2249707"/>
          <a:ext cx="572662" cy="1812707"/>
        </a:xfrm>
        <a:custGeom>
          <a:avLst/>
          <a:gdLst/>
          <a:ahLst/>
          <a:cxnLst/>
          <a:rect l="0" t="0" r="0" b="0"/>
          <a:pathLst>
            <a:path>
              <a:moveTo>
                <a:pt x="0" y="0"/>
              </a:moveTo>
              <a:lnTo>
                <a:pt x="286331" y="0"/>
              </a:lnTo>
              <a:lnTo>
                <a:pt x="286331" y="1812707"/>
              </a:lnTo>
              <a:lnTo>
                <a:pt x="572662" y="18127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66784B-E6B0-48C1-BA8B-B5CC29DF12F0}">
      <dsp:nvSpPr>
        <dsp:cNvPr id="0" name=""/>
        <dsp:cNvSpPr/>
      </dsp:nvSpPr>
      <dsp:spPr>
        <a:xfrm>
          <a:off x="4302085" y="2249707"/>
          <a:ext cx="572662" cy="581483"/>
        </a:xfrm>
        <a:custGeom>
          <a:avLst/>
          <a:gdLst/>
          <a:ahLst/>
          <a:cxnLst/>
          <a:rect l="0" t="0" r="0" b="0"/>
          <a:pathLst>
            <a:path>
              <a:moveTo>
                <a:pt x="0" y="0"/>
              </a:moveTo>
              <a:lnTo>
                <a:pt x="286331" y="0"/>
              </a:lnTo>
              <a:lnTo>
                <a:pt x="286331" y="581483"/>
              </a:lnTo>
              <a:lnTo>
                <a:pt x="572662" y="5814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73EE96-C339-4690-AEEB-4A61F5D9CA0D}">
      <dsp:nvSpPr>
        <dsp:cNvPr id="0" name=""/>
        <dsp:cNvSpPr/>
      </dsp:nvSpPr>
      <dsp:spPr>
        <a:xfrm>
          <a:off x="4302085" y="1634095"/>
          <a:ext cx="572662" cy="615612"/>
        </a:xfrm>
        <a:custGeom>
          <a:avLst/>
          <a:gdLst/>
          <a:ahLst/>
          <a:cxnLst/>
          <a:rect l="0" t="0" r="0" b="0"/>
          <a:pathLst>
            <a:path>
              <a:moveTo>
                <a:pt x="0" y="615612"/>
              </a:moveTo>
              <a:lnTo>
                <a:pt x="286331" y="615612"/>
              </a:lnTo>
              <a:lnTo>
                <a:pt x="286331" y="0"/>
              </a:lnTo>
              <a:lnTo>
                <a:pt x="57266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4BADEE-A609-41F8-91A7-C597FB6E2FC3}">
      <dsp:nvSpPr>
        <dsp:cNvPr id="0" name=""/>
        <dsp:cNvSpPr/>
      </dsp:nvSpPr>
      <dsp:spPr>
        <a:xfrm>
          <a:off x="4302085" y="436999"/>
          <a:ext cx="572662" cy="1812707"/>
        </a:xfrm>
        <a:custGeom>
          <a:avLst/>
          <a:gdLst/>
          <a:ahLst/>
          <a:cxnLst/>
          <a:rect l="0" t="0" r="0" b="0"/>
          <a:pathLst>
            <a:path>
              <a:moveTo>
                <a:pt x="0" y="1812707"/>
              </a:moveTo>
              <a:lnTo>
                <a:pt x="286331" y="1812707"/>
              </a:lnTo>
              <a:lnTo>
                <a:pt x="286331" y="0"/>
              </a:lnTo>
              <a:lnTo>
                <a:pt x="57266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819A3C-F521-4BF5-9D6E-0000FA7471A0}">
      <dsp:nvSpPr>
        <dsp:cNvPr id="0" name=""/>
        <dsp:cNvSpPr/>
      </dsp:nvSpPr>
      <dsp:spPr>
        <a:xfrm>
          <a:off x="2081300" y="1865241"/>
          <a:ext cx="2220785" cy="768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Types of Crisis Assistance</a:t>
          </a:r>
        </a:p>
      </dsp:txBody>
      <dsp:txXfrm>
        <a:off x="2081300" y="1865241"/>
        <a:ext cx="2220785" cy="768932"/>
      </dsp:txXfrm>
    </dsp:sp>
    <dsp:sp modelId="{956A955B-2414-4A94-B0B9-5F3D765D10FE}">
      <dsp:nvSpPr>
        <dsp:cNvPr id="0" name=""/>
        <dsp:cNvSpPr/>
      </dsp:nvSpPr>
      <dsp:spPr>
        <a:xfrm>
          <a:off x="4874748" y="344"/>
          <a:ext cx="2860936" cy="873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Education Assistance</a:t>
          </a:r>
        </a:p>
        <a:p>
          <a:pPr lvl="0" algn="ctr" defTabSz="1066800">
            <a:lnSpc>
              <a:spcPct val="90000"/>
            </a:lnSpc>
            <a:spcBef>
              <a:spcPct val="0"/>
            </a:spcBef>
            <a:spcAft>
              <a:spcPct val="35000"/>
            </a:spcAft>
          </a:pPr>
          <a:r>
            <a:rPr lang="en-US" sz="2400" kern="1200" dirty="0"/>
            <a:t>(EA)</a:t>
          </a:r>
        </a:p>
      </dsp:txBody>
      <dsp:txXfrm>
        <a:off x="4874748" y="344"/>
        <a:ext cx="2860936" cy="873310"/>
      </dsp:txXfrm>
    </dsp:sp>
    <dsp:sp modelId="{C210E77C-CB25-4648-A55E-C028E79116CE}">
      <dsp:nvSpPr>
        <dsp:cNvPr id="0" name=""/>
        <dsp:cNvSpPr/>
      </dsp:nvSpPr>
      <dsp:spPr>
        <a:xfrm>
          <a:off x="4874748" y="1231569"/>
          <a:ext cx="3089456" cy="805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Hostel Assistance</a:t>
          </a:r>
        </a:p>
        <a:p>
          <a:pPr lvl="0" algn="ctr" defTabSz="1066800">
            <a:lnSpc>
              <a:spcPct val="90000"/>
            </a:lnSpc>
            <a:spcBef>
              <a:spcPct val="0"/>
            </a:spcBef>
            <a:spcAft>
              <a:spcPct val="35000"/>
            </a:spcAft>
          </a:pPr>
          <a:r>
            <a:rPr lang="en-US" sz="2400" kern="1200" dirty="0"/>
            <a:t>(HA)</a:t>
          </a:r>
        </a:p>
      </dsp:txBody>
      <dsp:txXfrm>
        <a:off x="4874748" y="1231569"/>
        <a:ext cx="3089456" cy="805052"/>
      </dsp:txXfrm>
    </dsp:sp>
    <dsp:sp modelId="{3133AC1B-5EE0-4EC6-B4A7-B3840BEBDC9E}">
      <dsp:nvSpPr>
        <dsp:cNvPr id="0" name=""/>
        <dsp:cNvSpPr/>
      </dsp:nvSpPr>
      <dsp:spPr>
        <a:xfrm>
          <a:off x="4874748" y="2394535"/>
          <a:ext cx="2863312" cy="873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General Crisis Assistance</a:t>
          </a:r>
        </a:p>
      </dsp:txBody>
      <dsp:txXfrm>
        <a:off x="4874748" y="2394535"/>
        <a:ext cx="2863312" cy="873310"/>
      </dsp:txXfrm>
    </dsp:sp>
    <dsp:sp modelId="{A1340DDA-D781-43AE-B0C4-B391CA25045A}">
      <dsp:nvSpPr>
        <dsp:cNvPr id="0" name=""/>
        <dsp:cNvSpPr/>
      </dsp:nvSpPr>
      <dsp:spPr>
        <a:xfrm>
          <a:off x="4874748" y="3625759"/>
          <a:ext cx="2863312" cy="8733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Medical Assistance</a:t>
          </a:r>
        </a:p>
        <a:p>
          <a:pPr lvl="0" algn="ctr" defTabSz="1066800">
            <a:lnSpc>
              <a:spcPct val="90000"/>
            </a:lnSpc>
            <a:spcBef>
              <a:spcPct val="0"/>
            </a:spcBef>
            <a:spcAft>
              <a:spcPct val="35000"/>
            </a:spcAft>
          </a:pPr>
          <a:r>
            <a:rPr lang="en-US" sz="2400" kern="1200" dirty="0"/>
            <a:t>(MA)</a:t>
          </a:r>
        </a:p>
      </dsp:txBody>
      <dsp:txXfrm>
        <a:off x="4874748" y="3625759"/>
        <a:ext cx="2863312" cy="8733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2"/>
          </a:xfrm>
          <a:prstGeom prst="rect">
            <a:avLst/>
          </a:prstGeom>
        </p:spPr>
        <p:txBody>
          <a:bodyPr vert="horz" lIns="93497" tIns="46749" rIns="93497" bIns="46749" rtlCol="0"/>
          <a:lstStyle>
            <a:lvl1pPr algn="l">
              <a:defRPr sz="1200"/>
            </a:lvl1pPr>
          </a:lstStyle>
          <a:p>
            <a:r>
              <a:rPr lang="en-IN"/>
              <a:t>AKSWB</a:t>
            </a:r>
          </a:p>
        </p:txBody>
      </p:sp>
      <p:sp>
        <p:nvSpPr>
          <p:cNvPr id="3" name="Date Placeholder 2"/>
          <p:cNvSpPr>
            <a:spLocks noGrp="1"/>
          </p:cNvSpPr>
          <p:nvPr>
            <p:ph type="dt" sz="quarter" idx="1"/>
          </p:nvPr>
        </p:nvSpPr>
        <p:spPr>
          <a:xfrm>
            <a:off x="3884613" y="0"/>
            <a:ext cx="2971800" cy="499092"/>
          </a:xfrm>
          <a:prstGeom prst="rect">
            <a:avLst/>
          </a:prstGeom>
        </p:spPr>
        <p:txBody>
          <a:bodyPr vert="horz" lIns="93497" tIns="46749" rIns="93497" bIns="46749" rtlCol="0"/>
          <a:lstStyle>
            <a:lvl1pPr algn="r">
              <a:defRPr sz="1200"/>
            </a:lvl1pPr>
          </a:lstStyle>
          <a:p>
            <a:fld id="{AD21F319-D46B-4B0E-B788-2BF938234F4F}" type="datetimeFigureOut">
              <a:rPr lang="en-IN" smtClean="0"/>
              <a:t>09/04/2019</a:t>
            </a:fld>
            <a:endParaRPr lang="en-IN"/>
          </a:p>
        </p:txBody>
      </p:sp>
      <p:sp>
        <p:nvSpPr>
          <p:cNvPr id="4" name="Footer Placeholder 3"/>
          <p:cNvSpPr>
            <a:spLocks noGrp="1"/>
          </p:cNvSpPr>
          <p:nvPr>
            <p:ph type="ftr" sz="quarter" idx="2"/>
          </p:nvPr>
        </p:nvSpPr>
        <p:spPr>
          <a:xfrm>
            <a:off x="0" y="9448186"/>
            <a:ext cx="2971800" cy="499091"/>
          </a:xfrm>
          <a:prstGeom prst="rect">
            <a:avLst/>
          </a:prstGeom>
        </p:spPr>
        <p:txBody>
          <a:bodyPr vert="horz" lIns="93497" tIns="46749" rIns="93497" bIns="46749"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9448186"/>
            <a:ext cx="2971800" cy="499091"/>
          </a:xfrm>
          <a:prstGeom prst="rect">
            <a:avLst/>
          </a:prstGeom>
        </p:spPr>
        <p:txBody>
          <a:bodyPr vert="horz" lIns="93497" tIns="46749" rIns="93497" bIns="46749" rtlCol="0" anchor="b"/>
          <a:lstStyle>
            <a:lvl1pPr algn="r">
              <a:defRPr sz="1200"/>
            </a:lvl1pPr>
          </a:lstStyle>
          <a:p>
            <a:fld id="{FF3282B9-032C-4ED5-A782-5794492ECC39}" type="slidenum">
              <a:rPr lang="en-IN" smtClean="0"/>
              <a:t>‹#›</a:t>
            </a:fld>
            <a:endParaRPr lang="en-IN"/>
          </a:p>
        </p:txBody>
      </p:sp>
    </p:spTree>
    <p:extLst>
      <p:ext uri="{BB962C8B-B14F-4D97-AF65-F5344CB8AC3E}">
        <p14:creationId xmlns:p14="http://schemas.microsoft.com/office/powerpoint/2010/main" val="634811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92"/>
          </a:xfrm>
          <a:prstGeom prst="rect">
            <a:avLst/>
          </a:prstGeom>
        </p:spPr>
        <p:txBody>
          <a:bodyPr vert="horz" lIns="93497" tIns="46749" rIns="93497" bIns="46749" rtlCol="0"/>
          <a:lstStyle>
            <a:lvl1pPr algn="l">
              <a:defRPr sz="1200"/>
            </a:lvl1pPr>
          </a:lstStyle>
          <a:p>
            <a:r>
              <a:rPr lang="en-IN"/>
              <a:t>AKSWB</a:t>
            </a:r>
          </a:p>
        </p:txBody>
      </p:sp>
      <p:sp>
        <p:nvSpPr>
          <p:cNvPr id="3" name="Date Placeholder 2"/>
          <p:cNvSpPr>
            <a:spLocks noGrp="1"/>
          </p:cNvSpPr>
          <p:nvPr>
            <p:ph type="dt" idx="1"/>
          </p:nvPr>
        </p:nvSpPr>
        <p:spPr>
          <a:xfrm>
            <a:off x="3884613" y="0"/>
            <a:ext cx="2971800" cy="499092"/>
          </a:xfrm>
          <a:prstGeom prst="rect">
            <a:avLst/>
          </a:prstGeom>
        </p:spPr>
        <p:txBody>
          <a:bodyPr vert="horz" lIns="93497" tIns="46749" rIns="93497" bIns="46749" rtlCol="0"/>
          <a:lstStyle>
            <a:lvl1pPr algn="r">
              <a:defRPr sz="1200"/>
            </a:lvl1pPr>
          </a:lstStyle>
          <a:p>
            <a:fld id="{43EAAFB2-4FE0-4AB7-BF50-73EB55DD8250}" type="datetimeFigureOut">
              <a:rPr lang="en-IN" smtClean="0"/>
              <a:t>09/04/2019</a:t>
            </a:fld>
            <a:endParaRPr lang="en-IN"/>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3497" tIns="46749" rIns="93497" bIns="46749" rtlCol="0" anchor="ctr"/>
          <a:lstStyle/>
          <a:p>
            <a:endParaRPr lang="en-IN"/>
          </a:p>
        </p:txBody>
      </p:sp>
      <p:sp>
        <p:nvSpPr>
          <p:cNvPr id="5" name="Notes Placeholder 4"/>
          <p:cNvSpPr>
            <a:spLocks noGrp="1"/>
          </p:cNvSpPr>
          <p:nvPr>
            <p:ph type="body" sz="quarter" idx="3"/>
          </p:nvPr>
        </p:nvSpPr>
        <p:spPr>
          <a:xfrm>
            <a:off x="685800" y="4787126"/>
            <a:ext cx="5486400" cy="3916739"/>
          </a:xfrm>
          <a:prstGeom prst="rect">
            <a:avLst/>
          </a:prstGeom>
        </p:spPr>
        <p:txBody>
          <a:bodyPr vert="horz" lIns="93497" tIns="46749" rIns="93497" bIns="4674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8186"/>
            <a:ext cx="2971800" cy="499091"/>
          </a:xfrm>
          <a:prstGeom prst="rect">
            <a:avLst/>
          </a:prstGeom>
        </p:spPr>
        <p:txBody>
          <a:bodyPr vert="horz" lIns="93497" tIns="46749" rIns="93497" bIns="46749"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9448186"/>
            <a:ext cx="2971800" cy="499091"/>
          </a:xfrm>
          <a:prstGeom prst="rect">
            <a:avLst/>
          </a:prstGeom>
        </p:spPr>
        <p:txBody>
          <a:bodyPr vert="horz" lIns="93497" tIns="46749" rIns="93497" bIns="46749" rtlCol="0" anchor="b"/>
          <a:lstStyle>
            <a:lvl1pPr algn="r">
              <a:defRPr sz="1200"/>
            </a:lvl1pPr>
          </a:lstStyle>
          <a:p>
            <a:fld id="{7966066A-D091-4072-9844-6A1353042A02}" type="slidenum">
              <a:rPr lang="en-IN" smtClean="0"/>
              <a:t>‹#›</a:t>
            </a:fld>
            <a:endParaRPr lang="en-IN"/>
          </a:p>
        </p:txBody>
      </p:sp>
    </p:spTree>
    <p:extLst>
      <p:ext uri="{BB962C8B-B14F-4D97-AF65-F5344CB8AC3E}">
        <p14:creationId xmlns:p14="http://schemas.microsoft.com/office/powerpoint/2010/main" val="332976152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66066A-D091-4072-9844-6A1353042A02}" type="slidenum">
              <a:rPr lang="en-IN" smtClean="0"/>
              <a:t>26</a:t>
            </a:fld>
            <a:endParaRPr lang="en-IN"/>
          </a:p>
        </p:txBody>
      </p:sp>
    </p:spTree>
    <p:extLst>
      <p:ext uri="{BB962C8B-B14F-4D97-AF65-F5344CB8AC3E}">
        <p14:creationId xmlns:p14="http://schemas.microsoft.com/office/powerpoint/2010/main" val="211866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FEA41F-1AFC-4A20-8904-DBB94DE441CC}" type="datetime1">
              <a:rPr lang="en-IN" smtClean="0"/>
              <a:t>09/04/2019</a:t>
            </a:fld>
            <a:endParaRPr lang="en-IN"/>
          </a:p>
        </p:txBody>
      </p:sp>
      <p:sp>
        <p:nvSpPr>
          <p:cNvPr id="5" name="Footer Placeholder 4"/>
          <p:cNvSpPr>
            <a:spLocks noGrp="1"/>
          </p:cNvSpPr>
          <p:nvPr>
            <p:ph type="ftr" sz="quarter" idx="11"/>
          </p:nvPr>
        </p:nvSpPr>
        <p:spPr/>
        <p:txBody>
          <a:bodyPr/>
          <a:lstStyle/>
          <a:p>
            <a:r>
              <a:rPr lang="en-IN"/>
              <a:t>AKSWBI</a:t>
            </a:r>
          </a:p>
        </p:txBody>
      </p:sp>
      <p:sp>
        <p:nvSpPr>
          <p:cNvPr id="6" name="Slide Number Placeholder 5"/>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235651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FA31130-E04A-40C7-B436-8FE2FDC43139}" type="datetime1">
              <a:rPr lang="en-IN" smtClean="0"/>
              <a:t>09/04/2019</a:t>
            </a:fld>
            <a:endParaRPr lang="en-IN"/>
          </a:p>
        </p:txBody>
      </p:sp>
      <p:sp>
        <p:nvSpPr>
          <p:cNvPr id="5" name="Footer Placeholder 4"/>
          <p:cNvSpPr>
            <a:spLocks noGrp="1"/>
          </p:cNvSpPr>
          <p:nvPr>
            <p:ph type="ftr" sz="quarter" idx="11"/>
          </p:nvPr>
        </p:nvSpPr>
        <p:spPr/>
        <p:txBody>
          <a:bodyPr/>
          <a:lstStyle/>
          <a:p>
            <a:r>
              <a:rPr lang="en-IN"/>
              <a:t>AKSWBI</a:t>
            </a:r>
          </a:p>
        </p:txBody>
      </p:sp>
      <p:sp>
        <p:nvSpPr>
          <p:cNvPr id="6" name="Slide Number Placeholder 5"/>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356045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841A5A-4E61-49C0-BCB9-4D2D605F1DCE}" type="datetime1">
              <a:rPr lang="en-IN" smtClean="0"/>
              <a:t>09/04/2019</a:t>
            </a:fld>
            <a:endParaRPr lang="en-IN"/>
          </a:p>
        </p:txBody>
      </p:sp>
      <p:sp>
        <p:nvSpPr>
          <p:cNvPr id="5" name="Footer Placeholder 4"/>
          <p:cNvSpPr>
            <a:spLocks noGrp="1"/>
          </p:cNvSpPr>
          <p:nvPr>
            <p:ph type="ftr" sz="quarter" idx="11"/>
          </p:nvPr>
        </p:nvSpPr>
        <p:spPr/>
        <p:txBody>
          <a:bodyPr/>
          <a:lstStyle/>
          <a:p>
            <a:r>
              <a:rPr lang="en-IN"/>
              <a:t>AKSWBI</a:t>
            </a:r>
          </a:p>
        </p:txBody>
      </p:sp>
      <p:sp>
        <p:nvSpPr>
          <p:cNvPr id="6" name="Slide Number Placeholder 5"/>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221811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5FE9E9-B0A7-4992-9D2F-782299187580}" type="datetime1">
              <a:rPr lang="en-IN" smtClean="0"/>
              <a:t>09/04/2019</a:t>
            </a:fld>
            <a:endParaRPr lang="en-IN"/>
          </a:p>
        </p:txBody>
      </p:sp>
      <p:sp>
        <p:nvSpPr>
          <p:cNvPr id="5" name="Footer Placeholder 4"/>
          <p:cNvSpPr>
            <a:spLocks noGrp="1"/>
          </p:cNvSpPr>
          <p:nvPr>
            <p:ph type="ftr" sz="quarter" idx="11"/>
          </p:nvPr>
        </p:nvSpPr>
        <p:spPr/>
        <p:txBody>
          <a:bodyPr/>
          <a:lstStyle/>
          <a:p>
            <a:r>
              <a:rPr lang="en-IN"/>
              <a:t>AKSWBI</a:t>
            </a:r>
          </a:p>
        </p:txBody>
      </p:sp>
      <p:sp>
        <p:nvSpPr>
          <p:cNvPr id="6" name="Slide Number Placeholder 5"/>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403705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06EFEF-CFB0-487F-AC9E-4C6278E78393}" type="datetime1">
              <a:rPr lang="en-IN" smtClean="0"/>
              <a:t>09/04/2019</a:t>
            </a:fld>
            <a:endParaRPr lang="en-IN"/>
          </a:p>
        </p:txBody>
      </p:sp>
      <p:sp>
        <p:nvSpPr>
          <p:cNvPr id="5" name="Footer Placeholder 4"/>
          <p:cNvSpPr>
            <a:spLocks noGrp="1"/>
          </p:cNvSpPr>
          <p:nvPr>
            <p:ph type="ftr" sz="quarter" idx="11"/>
          </p:nvPr>
        </p:nvSpPr>
        <p:spPr/>
        <p:txBody>
          <a:bodyPr/>
          <a:lstStyle/>
          <a:p>
            <a:r>
              <a:rPr lang="en-IN"/>
              <a:t>AKSWBI</a:t>
            </a:r>
          </a:p>
        </p:txBody>
      </p:sp>
      <p:sp>
        <p:nvSpPr>
          <p:cNvPr id="6" name="Slide Number Placeholder 5"/>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211833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9301917-568B-4EE6-848C-D1669C6E212D}" type="datetime1">
              <a:rPr lang="en-IN" smtClean="0"/>
              <a:t>09/04/2019</a:t>
            </a:fld>
            <a:endParaRPr lang="en-IN"/>
          </a:p>
        </p:txBody>
      </p:sp>
      <p:sp>
        <p:nvSpPr>
          <p:cNvPr id="6" name="Footer Placeholder 5"/>
          <p:cNvSpPr>
            <a:spLocks noGrp="1"/>
          </p:cNvSpPr>
          <p:nvPr>
            <p:ph type="ftr" sz="quarter" idx="11"/>
          </p:nvPr>
        </p:nvSpPr>
        <p:spPr/>
        <p:txBody>
          <a:bodyPr/>
          <a:lstStyle/>
          <a:p>
            <a:r>
              <a:rPr lang="en-IN"/>
              <a:t>AKSWBI</a:t>
            </a:r>
          </a:p>
        </p:txBody>
      </p:sp>
      <p:sp>
        <p:nvSpPr>
          <p:cNvPr id="7" name="Slide Number Placeholder 6"/>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340072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5FC62D3-C2DF-4D33-ACCB-2574AFC207D2}" type="datetime1">
              <a:rPr lang="en-IN" smtClean="0"/>
              <a:t>09/04/2019</a:t>
            </a:fld>
            <a:endParaRPr lang="en-IN"/>
          </a:p>
        </p:txBody>
      </p:sp>
      <p:sp>
        <p:nvSpPr>
          <p:cNvPr id="8" name="Footer Placeholder 7"/>
          <p:cNvSpPr>
            <a:spLocks noGrp="1"/>
          </p:cNvSpPr>
          <p:nvPr>
            <p:ph type="ftr" sz="quarter" idx="11"/>
          </p:nvPr>
        </p:nvSpPr>
        <p:spPr/>
        <p:txBody>
          <a:bodyPr/>
          <a:lstStyle/>
          <a:p>
            <a:r>
              <a:rPr lang="en-IN"/>
              <a:t>AKSWBI</a:t>
            </a:r>
          </a:p>
        </p:txBody>
      </p:sp>
      <p:sp>
        <p:nvSpPr>
          <p:cNvPr id="9" name="Slide Number Placeholder 8"/>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124040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0E35007-A55F-4F3A-B6E8-134F6D1BECE9}" type="datetime1">
              <a:rPr lang="en-IN" smtClean="0"/>
              <a:t>09/04/2019</a:t>
            </a:fld>
            <a:endParaRPr lang="en-IN"/>
          </a:p>
        </p:txBody>
      </p:sp>
      <p:sp>
        <p:nvSpPr>
          <p:cNvPr id="4" name="Footer Placeholder 3"/>
          <p:cNvSpPr>
            <a:spLocks noGrp="1"/>
          </p:cNvSpPr>
          <p:nvPr>
            <p:ph type="ftr" sz="quarter" idx="11"/>
          </p:nvPr>
        </p:nvSpPr>
        <p:spPr/>
        <p:txBody>
          <a:bodyPr/>
          <a:lstStyle/>
          <a:p>
            <a:r>
              <a:rPr lang="en-IN"/>
              <a:t>AKSWBI</a:t>
            </a:r>
          </a:p>
        </p:txBody>
      </p:sp>
      <p:sp>
        <p:nvSpPr>
          <p:cNvPr id="5" name="Slide Number Placeholder 4"/>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178923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9A8CD-6FD7-435E-ABF5-6EF78BD98ABC}" type="datetime1">
              <a:rPr lang="en-IN" smtClean="0"/>
              <a:t>09/04/2019</a:t>
            </a:fld>
            <a:endParaRPr lang="en-IN"/>
          </a:p>
        </p:txBody>
      </p:sp>
      <p:sp>
        <p:nvSpPr>
          <p:cNvPr id="3" name="Footer Placeholder 2"/>
          <p:cNvSpPr>
            <a:spLocks noGrp="1"/>
          </p:cNvSpPr>
          <p:nvPr>
            <p:ph type="ftr" sz="quarter" idx="11"/>
          </p:nvPr>
        </p:nvSpPr>
        <p:spPr/>
        <p:txBody>
          <a:bodyPr/>
          <a:lstStyle/>
          <a:p>
            <a:r>
              <a:rPr lang="en-IN"/>
              <a:t>AKSWBI</a:t>
            </a:r>
          </a:p>
        </p:txBody>
      </p:sp>
      <p:sp>
        <p:nvSpPr>
          <p:cNvPr id="4" name="Slide Number Placeholder 3"/>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235505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8E36BD-5CEF-4297-83E5-BB8CC8BA6F21}" type="datetime1">
              <a:rPr lang="en-IN" smtClean="0"/>
              <a:t>09/04/2019</a:t>
            </a:fld>
            <a:endParaRPr lang="en-IN"/>
          </a:p>
        </p:txBody>
      </p:sp>
      <p:sp>
        <p:nvSpPr>
          <p:cNvPr id="6" name="Footer Placeholder 5"/>
          <p:cNvSpPr>
            <a:spLocks noGrp="1"/>
          </p:cNvSpPr>
          <p:nvPr>
            <p:ph type="ftr" sz="quarter" idx="11"/>
          </p:nvPr>
        </p:nvSpPr>
        <p:spPr/>
        <p:txBody>
          <a:bodyPr/>
          <a:lstStyle/>
          <a:p>
            <a:r>
              <a:rPr lang="en-IN"/>
              <a:t>AKSWBI</a:t>
            </a:r>
          </a:p>
        </p:txBody>
      </p:sp>
      <p:sp>
        <p:nvSpPr>
          <p:cNvPr id="7" name="Slide Number Placeholder 6"/>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2729660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04424A-863A-48D1-8811-9B7049F27E54}" type="datetime1">
              <a:rPr lang="en-IN" smtClean="0"/>
              <a:t>09/04/2019</a:t>
            </a:fld>
            <a:endParaRPr lang="en-IN"/>
          </a:p>
        </p:txBody>
      </p:sp>
      <p:sp>
        <p:nvSpPr>
          <p:cNvPr id="6" name="Footer Placeholder 5"/>
          <p:cNvSpPr>
            <a:spLocks noGrp="1"/>
          </p:cNvSpPr>
          <p:nvPr>
            <p:ph type="ftr" sz="quarter" idx="11"/>
          </p:nvPr>
        </p:nvSpPr>
        <p:spPr/>
        <p:txBody>
          <a:bodyPr/>
          <a:lstStyle/>
          <a:p>
            <a:r>
              <a:rPr lang="en-IN"/>
              <a:t>AKSWBI</a:t>
            </a:r>
          </a:p>
        </p:txBody>
      </p:sp>
      <p:sp>
        <p:nvSpPr>
          <p:cNvPr id="7" name="Slide Number Placeholder 6"/>
          <p:cNvSpPr>
            <a:spLocks noGrp="1"/>
          </p:cNvSpPr>
          <p:nvPr>
            <p:ph type="sldNum" sz="quarter" idx="12"/>
          </p:nvPr>
        </p:nvSpPr>
        <p:spPr/>
        <p:txBody>
          <a:bodyPr/>
          <a:lstStyle/>
          <a:p>
            <a:fld id="{B0E07F12-C3B9-4673-8CFC-D1E5C7207090}" type="slidenum">
              <a:rPr lang="en-IN" smtClean="0"/>
              <a:t>‹#›</a:t>
            </a:fld>
            <a:endParaRPr lang="en-IN"/>
          </a:p>
        </p:txBody>
      </p:sp>
    </p:spTree>
    <p:extLst>
      <p:ext uri="{BB962C8B-B14F-4D97-AF65-F5344CB8AC3E}">
        <p14:creationId xmlns:p14="http://schemas.microsoft.com/office/powerpoint/2010/main" val="213792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54A3-5C6A-49F4-9D24-89DDE1560323}" type="datetime1">
              <a:rPr lang="en-IN" smtClean="0"/>
              <a:t>09/04/2019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AKSWBI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07F12-C3B9-4673-8CFC-D1E5C7207090}" type="slidenum">
              <a:rPr lang="en-IN" smtClean="0"/>
              <a:t>‹#›</a:t>
            </a:fld>
            <a:endParaRPr lang="en-IN"/>
          </a:p>
        </p:txBody>
      </p:sp>
    </p:spTree>
    <p:extLst>
      <p:ext uri="{BB962C8B-B14F-4D97-AF65-F5344CB8AC3E}">
        <p14:creationId xmlns:p14="http://schemas.microsoft.com/office/powerpoint/2010/main" val="1486635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IN" sz="1400"/>
              <a:t>AKSWBI</a:t>
            </a:r>
          </a:p>
        </p:txBody>
      </p:sp>
      <p:sp>
        <p:nvSpPr>
          <p:cNvPr id="8" name="Text Box 3"/>
          <p:cNvSpPr txBox="1">
            <a:spLocks noChangeArrowheads="1"/>
          </p:cNvSpPr>
          <p:nvPr/>
        </p:nvSpPr>
        <p:spPr bwMode="auto">
          <a:xfrm>
            <a:off x="1364343" y="1451430"/>
            <a:ext cx="9075057"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b="1" dirty="0" smtClean="0">
              <a:solidFill>
                <a:srgbClr val="333300"/>
              </a:solidFill>
              <a:latin typeface="Calibri" panose="020F0502020204030204" pitchFamily="34" charset="0"/>
            </a:endParaRPr>
          </a:p>
          <a:p>
            <a:pPr algn="ctr" eaLnBrk="1" hangingPunct="1">
              <a:spcBef>
                <a:spcPct val="50000"/>
              </a:spcBef>
              <a:buFontTx/>
              <a:buNone/>
            </a:pPr>
            <a:endParaRPr lang="en-US" altLang="en-US" sz="1400" b="1" dirty="0" smtClean="0">
              <a:solidFill>
                <a:srgbClr val="333300"/>
              </a:solidFill>
              <a:latin typeface="Calibri" panose="020F0502020204030204" pitchFamily="34" charset="0"/>
            </a:endParaRPr>
          </a:p>
          <a:p>
            <a:pPr algn="ctr" eaLnBrk="1" hangingPunct="1">
              <a:spcBef>
                <a:spcPct val="50000"/>
              </a:spcBef>
              <a:buFontTx/>
              <a:buNone/>
            </a:pPr>
            <a:r>
              <a:rPr lang="en-US" altLang="en-US" b="1" dirty="0" smtClean="0">
                <a:solidFill>
                  <a:srgbClr val="333300"/>
                </a:solidFill>
                <a:latin typeface="Calibri" panose="020F0502020204030204" pitchFamily="34" charset="0"/>
              </a:rPr>
              <a:t>ACTION PROGRAMS </a:t>
            </a:r>
          </a:p>
          <a:p>
            <a:pPr algn="ctr" eaLnBrk="1" hangingPunct="1">
              <a:spcBef>
                <a:spcPct val="50000"/>
              </a:spcBef>
              <a:buFontTx/>
              <a:buNone/>
            </a:pPr>
            <a:r>
              <a:rPr lang="en-US" altLang="en-US" b="1" dirty="0" smtClean="0">
                <a:solidFill>
                  <a:srgbClr val="333300"/>
                </a:solidFill>
                <a:latin typeface="Calibri" panose="020F0502020204030204" pitchFamily="34" charset="0"/>
              </a:rPr>
              <a:t>OF </a:t>
            </a:r>
          </a:p>
          <a:p>
            <a:pPr algn="ctr" eaLnBrk="1" hangingPunct="1">
              <a:spcBef>
                <a:spcPct val="50000"/>
              </a:spcBef>
              <a:buFontTx/>
              <a:buNone/>
            </a:pPr>
            <a:r>
              <a:rPr lang="en-US" altLang="en-US" b="1" dirty="0" smtClean="0">
                <a:solidFill>
                  <a:srgbClr val="333300"/>
                </a:solidFill>
                <a:latin typeface="Calibri" panose="020F0502020204030204" pitchFamily="34" charset="0"/>
              </a:rPr>
              <a:t>AGA KHAN SOCIAL WELFARE BOARD</a:t>
            </a:r>
          </a:p>
          <a:p>
            <a:pPr algn="ctr" eaLnBrk="1" hangingPunct="1">
              <a:spcBef>
                <a:spcPct val="50000"/>
              </a:spcBef>
              <a:buFontTx/>
              <a:buNone/>
            </a:pPr>
            <a:endParaRPr lang="en-US" altLang="en-US" b="1" dirty="0">
              <a:solidFill>
                <a:srgbClr val="333300"/>
              </a:solidFill>
              <a:latin typeface="Calibri" panose="020F0502020204030204" pitchFamily="34" charset="0"/>
            </a:endParaRPr>
          </a:p>
        </p:txBody>
      </p:sp>
      <p:sp>
        <p:nvSpPr>
          <p:cNvPr id="5" name="Rectangle 2"/>
          <p:cNvSpPr txBox="1">
            <a:spLocks noChangeArrowheads="1"/>
          </p:cNvSpPr>
          <p:nvPr/>
        </p:nvSpPr>
        <p:spPr bwMode="auto">
          <a:xfrm>
            <a:off x="0" y="0"/>
            <a:ext cx="12192000" cy="762000"/>
          </a:xfrm>
          <a:prstGeom prst="rect">
            <a:avLst/>
          </a:prstGeom>
          <a:solidFill>
            <a:srgbClr val="007635"/>
          </a:solidFill>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3400" i="1" kern="0" dirty="0">
                <a:solidFill>
                  <a:schemeClr val="bg1"/>
                </a:solidFill>
                <a:latin typeface="Times New Roman" pitchFamily="18" charset="0"/>
                <a:ea typeface="+mj-ea"/>
                <a:cs typeface="+mj-cs"/>
              </a:rPr>
              <a:t>Aga Khan Social Welfare Board for India</a:t>
            </a:r>
          </a:p>
        </p:txBody>
      </p:sp>
    </p:spTree>
    <p:extLst>
      <p:ext uri="{BB962C8B-B14F-4D97-AF65-F5344CB8AC3E}">
        <p14:creationId xmlns:p14="http://schemas.microsoft.com/office/powerpoint/2010/main" val="233414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Purpose of Loans </a:t>
            </a:r>
          </a:p>
        </p:txBody>
      </p:sp>
      <p:graphicFrame>
        <p:nvGraphicFramePr>
          <p:cNvPr id="13" name="Diagram 12"/>
          <p:cNvGraphicFramePr/>
          <p:nvPr>
            <p:extLst>
              <p:ext uri="{D42A27DB-BD31-4B8C-83A1-F6EECF244321}">
                <p14:modId xmlns:p14="http://schemas.microsoft.com/office/powerpoint/2010/main" val="4151513818"/>
              </p:ext>
            </p:extLst>
          </p:nvPr>
        </p:nvGraphicFramePr>
        <p:xfrm>
          <a:off x="-661183" y="1856935"/>
          <a:ext cx="10045506" cy="4499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25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smtClean="0">
                <a:solidFill>
                  <a:schemeClr val="bg1"/>
                </a:solidFill>
                <a:latin typeface="Times New Roman" pitchFamily="18" charset="0"/>
              </a:rPr>
              <a:t>Criteria for Sanctioning SLP Loan</a:t>
            </a:r>
            <a:endParaRPr lang="en-US" sz="3600" i="1" kern="0" dirty="0">
              <a:solidFill>
                <a:schemeClr val="bg1"/>
              </a:solidFill>
              <a:latin typeface="Times New Roman" pitchFamily="18" charset="0"/>
            </a:endParaRPr>
          </a:p>
        </p:txBody>
      </p:sp>
      <p:sp>
        <p:nvSpPr>
          <p:cNvPr id="9" name="Freeform 8"/>
          <p:cNvSpPr/>
          <p:nvPr/>
        </p:nvSpPr>
        <p:spPr>
          <a:xfrm>
            <a:off x="7898296" y="4546169"/>
            <a:ext cx="1274768" cy="530290"/>
          </a:xfrm>
          <a:custGeom>
            <a:avLst/>
            <a:gdLst/>
            <a:ahLst/>
            <a:cxnLst/>
            <a:rect l="0" t="0" r="0" b="0"/>
            <a:pathLst>
              <a:path>
                <a:moveTo>
                  <a:pt x="0" y="0"/>
                </a:moveTo>
                <a:lnTo>
                  <a:pt x="0" y="462305"/>
                </a:lnTo>
                <a:lnTo>
                  <a:pt x="1425467" y="462305"/>
                </a:lnTo>
                <a:lnTo>
                  <a:pt x="1425467" y="678392"/>
                </a:lnTo>
              </a:path>
            </a:pathLst>
          </a:custGeom>
          <a:noFill/>
          <a:ln w="38100">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5754368" y="4546169"/>
            <a:ext cx="1274768" cy="530290"/>
          </a:xfrm>
          <a:custGeom>
            <a:avLst/>
            <a:gdLst/>
            <a:ahLst/>
            <a:cxnLst/>
            <a:rect l="0" t="0" r="0" b="0"/>
            <a:pathLst>
              <a:path>
                <a:moveTo>
                  <a:pt x="1425467" y="0"/>
                </a:moveTo>
                <a:lnTo>
                  <a:pt x="1425467" y="462305"/>
                </a:lnTo>
                <a:lnTo>
                  <a:pt x="0" y="462305"/>
                </a:lnTo>
                <a:lnTo>
                  <a:pt x="0" y="678392"/>
                </a:lnTo>
              </a:path>
            </a:pathLst>
          </a:custGeom>
          <a:noFill/>
          <a:ln w="38100">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Freeform 13"/>
          <p:cNvSpPr/>
          <p:nvPr/>
        </p:nvSpPr>
        <p:spPr>
          <a:xfrm>
            <a:off x="4230133" y="1888802"/>
            <a:ext cx="2085984" cy="1157826"/>
          </a:xfrm>
          <a:custGeom>
            <a:avLst/>
            <a:gdLst>
              <a:gd name="connsiteX0" fmla="*/ 0 w 2332583"/>
              <a:gd name="connsiteY0" fmla="*/ 148119 h 1481190"/>
              <a:gd name="connsiteX1" fmla="*/ 148119 w 2332583"/>
              <a:gd name="connsiteY1" fmla="*/ 0 h 1481190"/>
              <a:gd name="connsiteX2" fmla="*/ 2184464 w 2332583"/>
              <a:gd name="connsiteY2" fmla="*/ 0 h 1481190"/>
              <a:gd name="connsiteX3" fmla="*/ 2332583 w 2332583"/>
              <a:gd name="connsiteY3" fmla="*/ 148119 h 1481190"/>
              <a:gd name="connsiteX4" fmla="*/ 2332583 w 2332583"/>
              <a:gd name="connsiteY4" fmla="*/ 1333071 h 1481190"/>
              <a:gd name="connsiteX5" fmla="*/ 2184464 w 2332583"/>
              <a:gd name="connsiteY5" fmla="*/ 1481190 h 1481190"/>
              <a:gd name="connsiteX6" fmla="*/ 148119 w 2332583"/>
              <a:gd name="connsiteY6" fmla="*/ 1481190 h 1481190"/>
              <a:gd name="connsiteX7" fmla="*/ 0 w 2332583"/>
              <a:gd name="connsiteY7" fmla="*/ 1333071 h 1481190"/>
              <a:gd name="connsiteX8" fmla="*/ 0 w 2332583"/>
              <a:gd name="connsiteY8" fmla="*/ 148119 h 148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583" h="1481190">
                <a:moveTo>
                  <a:pt x="0" y="148119"/>
                </a:moveTo>
                <a:cubicBezTo>
                  <a:pt x="0" y="66315"/>
                  <a:pt x="66315" y="0"/>
                  <a:pt x="148119" y="0"/>
                </a:cubicBezTo>
                <a:lnTo>
                  <a:pt x="2184464" y="0"/>
                </a:lnTo>
                <a:cubicBezTo>
                  <a:pt x="2266268" y="0"/>
                  <a:pt x="2332583" y="66315"/>
                  <a:pt x="2332583" y="148119"/>
                </a:cubicBezTo>
                <a:lnTo>
                  <a:pt x="2332583" y="1333071"/>
                </a:lnTo>
                <a:cubicBezTo>
                  <a:pt x="2332583" y="1414875"/>
                  <a:pt x="2266268" y="1481190"/>
                  <a:pt x="2184464" y="1481190"/>
                </a:cubicBezTo>
                <a:lnTo>
                  <a:pt x="148119" y="1481190"/>
                </a:lnTo>
                <a:cubicBezTo>
                  <a:pt x="66315" y="1481190"/>
                  <a:pt x="0" y="1414875"/>
                  <a:pt x="0" y="1333071"/>
                </a:cubicBezTo>
                <a:lnTo>
                  <a:pt x="0" y="148119"/>
                </a:lnTo>
                <a:close/>
              </a:path>
            </a:pathLst>
          </a:custGeom>
          <a:ln>
            <a:solidFill>
              <a:schemeClr val="bg2">
                <a:lumMod val="5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spcFirstLastPara="0" vert="horz" wrap="square" lIns="123393" tIns="123393" rIns="123393" bIns="123393" numCol="1" spcCol="1270" anchor="ctr" anchorCtr="0">
            <a:noAutofit/>
          </a:bodyPr>
          <a:lstStyle/>
          <a:p>
            <a:pPr lvl="0" algn="ctr" defTabSz="933450">
              <a:lnSpc>
                <a:spcPct val="90000"/>
              </a:lnSpc>
              <a:spcBef>
                <a:spcPct val="0"/>
              </a:spcBef>
              <a:spcAft>
                <a:spcPct val="35000"/>
              </a:spcAft>
            </a:pPr>
            <a:r>
              <a:rPr lang="en-US" sz="2100" kern="1200" dirty="0"/>
              <a:t>Loan Amount</a:t>
            </a:r>
          </a:p>
          <a:p>
            <a:pPr lvl="0" algn="ctr" defTabSz="933450">
              <a:lnSpc>
                <a:spcPct val="90000"/>
              </a:lnSpc>
              <a:spcBef>
                <a:spcPct val="0"/>
              </a:spcBef>
              <a:spcAft>
                <a:spcPct val="35000"/>
              </a:spcAft>
            </a:pPr>
            <a:r>
              <a:rPr lang="en-US" sz="2100" kern="1200" dirty="0"/>
              <a:t>- Upto Rs. 1 Lac</a:t>
            </a:r>
          </a:p>
        </p:txBody>
      </p:sp>
      <p:sp>
        <p:nvSpPr>
          <p:cNvPr id="16" name="Freeform 15"/>
          <p:cNvSpPr/>
          <p:nvPr/>
        </p:nvSpPr>
        <p:spPr>
          <a:xfrm>
            <a:off x="1144801" y="3424181"/>
            <a:ext cx="2085984" cy="1157826"/>
          </a:xfrm>
          <a:custGeom>
            <a:avLst/>
            <a:gdLst>
              <a:gd name="connsiteX0" fmla="*/ 0 w 2332583"/>
              <a:gd name="connsiteY0" fmla="*/ 148119 h 1481190"/>
              <a:gd name="connsiteX1" fmla="*/ 148119 w 2332583"/>
              <a:gd name="connsiteY1" fmla="*/ 0 h 1481190"/>
              <a:gd name="connsiteX2" fmla="*/ 2184464 w 2332583"/>
              <a:gd name="connsiteY2" fmla="*/ 0 h 1481190"/>
              <a:gd name="connsiteX3" fmla="*/ 2332583 w 2332583"/>
              <a:gd name="connsiteY3" fmla="*/ 148119 h 1481190"/>
              <a:gd name="connsiteX4" fmla="*/ 2332583 w 2332583"/>
              <a:gd name="connsiteY4" fmla="*/ 1333071 h 1481190"/>
              <a:gd name="connsiteX5" fmla="*/ 2184464 w 2332583"/>
              <a:gd name="connsiteY5" fmla="*/ 1481190 h 1481190"/>
              <a:gd name="connsiteX6" fmla="*/ 148119 w 2332583"/>
              <a:gd name="connsiteY6" fmla="*/ 1481190 h 1481190"/>
              <a:gd name="connsiteX7" fmla="*/ 0 w 2332583"/>
              <a:gd name="connsiteY7" fmla="*/ 1333071 h 1481190"/>
              <a:gd name="connsiteX8" fmla="*/ 0 w 2332583"/>
              <a:gd name="connsiteY8" fmla="*/ 148119 h 148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583" h="1481190">
                <a:moveTo>
                  <a:pt x="0" y="148119"/>
                </a:moveTo>
                <a:cubicBezTo>
                  <a:pt x="0" y="66315"/>
                  <a:pt x="66315" y="0"/>
                  <a:pt x="148119" y="0"/>
                </a:cubicBezTo>
                <a:lnTo>
                  <a:pt x="2184464" y="0"/>
                </a:lnTo>
                <a:cubicBezTo>
                  <a:pt x="2266268" y="0"/>
                  <a:pt x="2332583" y="66315"/>
                  <a:pt x="2332583" y="148119"/>
                </a:cubicBezTo>
                <a:lnTo>
                  <a:pt x="2332583" y="1333071"/>
                </a:lnTo>
                <a:cubicBezTo>
                  <a:pt x="2332583" y="1414875"/>
                  <a:pt x="2266268" y="1481190"/>
                  <a:pt x="2184464" y="1481190"/>
                </a:cubicBezTo>
                <a:lnTo>
                  <a:pt x="148119" y="1481190"/>
                </a:lnTo>
                <a:cubicBezTo>
                  <a:pt x="66315" y="1481190"/>
                  <a:pt x="0" y="1414875"/>
                  <a:pt x="0" y="1333071"/>
                </a:cubicBezTo>
                <a:lnTo>
                  <a:pt x="0" y="148119"/>
                </a:lnTo>
                <a:close/>
              </a:path>
            </a:pathLst>
          </a:custGeom>
          <a:ln>
            <a:solidFill>
              <a:schemeClr val="bg2">
                <a:lumMod val="5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spcFirstLastPara="0" vert="horz" wrap="square" lIns="123393" tIns="123393" rIns="123393" bIns="123393" numCol="1" spcCol="1270" anchor="ctr" anchorCtr="0">
            <a:noAutofit/>
          </a:bodyPr>
          <a:lstStyle/>
          <a:p>
            <a:pPr lvl="0" algn="ctr" defTabSz="933450">
              <a:lnSpc>
                <a:spcPct val="90000"/>
              </a:lnSpc>
              <a:spcBef>
                <a:spcPct val="0"/>
              </a:spcBef>
              <a:spcAft>
                <a:spcPct val="35000"/>
              </a:spcAft>
            </a:pPr>
            <a:r>
              <a:rPr lang="en-US" sz="2100" kern="1200" dirty="0"/>
              <a:t>Tenure</a:t>
            </a:r>
          </a:p>
          <a:p>
            <a:pPr lvl="0" algn="ctr" defTabSz="933450">
              <a:lnSpc>
                <a:spcPct val="90000"/>
              </a:lnSpc>
              <a:spcBef>
                <a:spcPct val="0"/>
              </a:spcBef>
              <a:spcAft>
                <a:spcPct val="35000"/>
              </a:spcAft>
            </a:pPr>
            <a:r>
              <a:rPr lang="en-US" sz="2100" kern="1200" dirty="0"/>
              <a:t>- Upto 36 months</a:t>
            </a:r>
          </a:p>
        </p:txBody>
      </p:sp>
      <p:sp>
        <p:nvSpPr>
          <p:cNvPr id="18" name="Freeform 17"/>
          <p:cNvSpPr/>
          <p:nvPr/>
        </p:nvSpPr>
        <p:spPr>
          <a:xfrm>
            <a:off x="6623528" y="3424181"/>
            <a:ext cx="2085984" cy="1157826"/>
          </a:xfrm>
          <a:custGeom>
            <a:avLst/>
            <a:gdLst>
              <a:gd name="connsiteX0" fmla="*/ 0 w 2332583"/>
              <a:gd name="connsiteY0" fmla="*/ 148119 h 1481190"/>
              <a:gd name="connsiteX1" fmla="*/ 148119 w 2332583"/>
              <a:gd name="connsiteY1" fmla="*/ 0 h 1481190"/>
              <a:gd name="connsiteX2" fmla="*/ 2184464 w 2332583"/>
              <a:gd name="connsiteY2" fmla="*/ 0 h 1481190"/>
              <a:gd name="connsiteX3" fmla="*/ 2332583 w 2332583"/>
              <a:gd name="connsiteY3" fmla="*/ 148119 h 1481190"/>
              <a:gd name="connsiteX4" fmla="*/ 2332583 w 2332583"/>
              <a:gd name="connsiteY4" fmla="*/ 1333071 h 1481190"/>
              <a:gd name="connsiteX5" fmla="*/ 2184464 w 2332583"/>
              <a:gd name="connsiteY5" fmla="*/ 1481190 h 1481190"/>
              <a:gd name="connsiteX6" fmla="*/ 148119 w 2332583"/>
              <a:gd name="connsiteY6" fmla="*/ 1481190 h 1481190"/>
              <a:gd name="connsiteX7" fmla="*/ 0 w 2332583"/>
              <a:gd name="connsiteY7" fmla="*/ 1333071 h 1481190"/>
              <a:gd name="connsiteX8" fmla="*/ 0 w 2332583"/>
              <a:gd name="connsiteY8" fmla="*/ 148119 h 148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583" h="1481190">
                <a:moveTo>
                  <a:pt x="0" y="148119"/>
                </a:moveTo>
                <a:cubicBezTo>
                  <a:pt x="0" y="66315"/>
                  <a:pt x="66315" y="0"/>
                  <a:pt x="148119" y="0"/>
                </a:cubicBezTo>
                <a:lnTo>
                  <a:pt x="2184464" y="0"/>
                </a:lnTo>
                <a:cubicBezTo>
                  <a:pt x="2266268" y="0"/>
                  <a:pt x="2332583" y="66315"/>
                  <a:pt x="2332583" y="148119"/>
                </a:cubicBezTo>
                <a:lnTo>
                  <a:pt x="2332583" y="1333071"/>
                </a:lnTo>
                <a:cubicBezTo>
                  <a:pt x="2332583" y="1414875"/>
                  <a:pt x="2266268" y="1481190"/>
                  <a:pt x="2184464" y="1481190"/>
                </a:cubicBezTo>
                <a:lnTo>
                  <a:pt x="148119" y="1481190"/>
                </a:lnTo>
                <a:cubicBezTo>
                  <a:pt x="66315" y="1481190"/>
                  <a:pt x="0" y="1414875"/>
                  <a:pt x="0" y="1333071"/>
                </a:cubicBezTo>
                <a:lnTo>
                  <a:pt x="0" y="148119"/>
                </a:lnTo>
                <a:close/>
              </a:path>
            </a:pathLst>
          </a:custGeom>
          <a:ln>
            <a:solidFill>
              <a:schemeClr val="bg2">
                <a:lumMod val="5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spcFirstLastPara="0" vert="horz" wrap="square" lIns="123393" tIns="123393" rIns="123393" bIns="123393" numCol="1" spcCol="1270" anchor="ctr" anchorCtr="0">
            <a:noAutofit/>
          </a:bodyPr>
          <a:lstStyle/>
          <a:p>
            <a:pPr lvl="0" algn="ctr" defTabSz="933450">
              <a:lnSpc>
                <a:spcPct val="90000"/>
              </a:lnSpc>
              <a:spcBef>
                <a:spcPct val="0"/>
              </a:spcBef>
              <a:spcAft>
                <a:spcPct val="35000"/>
              </a:spcAft>
            </a:pPr>
            <a:r>
              <a:rPr lang="en-US" sz="2100" kern="1200" dirty="0"/>
              <a:t>Seasonal Loan Re-payment</a:t>
            </a:r>
          </a:p>
        </p:txBody>
      </p:sp>
      <p:sp>
        <p:nvSpPr>
          <p:cNvPr id="20" name="Freeform 19"/>
          <p:cNvSpPr/>
          <p:nvPr/>
        </p:nvSpPr>
        <p:spPr>
          <a:xfrm>
            <a:off x="4813798" y="5111834"/>
            <a:ext cx="2447114" cy="1272985"/>
          </a:xfrm>
          <a:custGeom>
            <a:avLst/>
            <a:gdLst>
              <a:gd name="connsiteX0" fmla="*/ 0 w 2332583"/>
              <a:gd name="connsiteY0" fmla="*/ 148119 h 1481190"/>
              <a:gd name="connsiteX1" fmla="*/ 148119 w 2332583"/>
              <a:gd name="connsiteY1" fmla="*/ 0 h 1481190"/>
              <a:gd name="connsiteX2" fmla="*/ 2184464 w 2332583"/>
              <a:gd name="connsiteY2" fmla="*/ 0 h 1481190"/>
              <a:gd name="connsiteX3" fmla="*/ 2332583 w 2332583"/>
              <a:gd name="connsiteY3" fmla="*/ 148119 h 1481190"/>
              <a:gd name="connsiteX4" fmla="*/ 2332583 w 2332583"/>
              <a:gd name="connsiteY4" fmla="*/ 1333071 h 1481190"/>
              <a:gd name="connsiteX5" fmla="*/ 2184464 w 2332583"/>
              <a:gd name="connsiteY5" fmla="*/ 1481190 h 1481190"/>
              <a:gd name="connsiteX6" fmla="*/ 148119 w 2332583"/>
              <a:gd name="connsiteY6" fmla="*/ 1481190 h 1481190"/>
              <a:gd name="connsiteX7" fmla="*/ 0 w 2332583"/>
              <a:gd name="connsiteY7" fmla="*/ 1333071 h 1481190"/>
              <a:gd name="connsiteX8" fmla="*/ 0 w 2332583"/>
              <a:gd name="connsiteY8" fmla="*/ 148119 h 148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583" h="1481190">
                <a:moveTo>
                  <a:pt x="0" y="148119"/>
                </a:moveTo>
                <a:cubicBezTo>
                  <a:pt x="0" y="66315"/>
                  <a:pt x="66315" y="0"/>
                  <a:pt x="148119" y="0"/>
                </a:cubicBezTo>
                <a:lnTo>
                  <a:pt x="2184464" y="0"/>
                </a:lnTo>
                <a:cubicBezTo>
                  <a:pt x="2266268" y="0"/>
                  <a:pt x="2332583" y="66315"/>
                  <a:pt x="2332583" y="148119"/>
                </a:cubicBezTo>
                <a:lnTo>
                  <a:pt x="2332583" y="1333071"/>
                </a:lnTo>
                <a:cubicBezTo>
                  <a:pt x="2332583" y="1414875"/>
                  <a:pt x="2266268" y="1481190"/>
                  <a:pt x="2184464" y="1481190"/>
                </a:cubicBezTo>
                <a:lnTo>
                  <a:pt x="148119" y="1481190"/>
                </a:lnTo>
                <a:cubicBezTo>
                  <a:pt x="66315" y="1481190"/>
                  <a:pt x="0" y="1414875"/>
                  <a:pt x="0" y="1333071"/>
                </a:cubicBezTo>
                <a:lnTo>
                  <a:pt x="0" y="148119"/>
                </a:lnTo>
                <a:close/>
              </a:path>
            </a:pathLst>
          </a:custGeom>
          <a:ln>
            <a:solidFill>
              <a:schemeClr val="bg2">
                <a:lumMod val="5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spcFirstLastPara="0" vert="horz" wrap="square" lIns="123393" tIns="123393" rIns="123393" bIns="123393" numCol="1" spcCol="1270" anchor="ctr" anchorCtr="0">
            <a:noAutofit/>
          </a:bodyPr>
          <a:lstStyle/>
          <a:p>
            <a:pPr lvl="0" algn="ctr" defTabSz="933450">
              <a:lnSpc>
                <a:spcPct val="90000"/>
              </a:lnSpc>
              <a:spcBef>
                <a:spcPct val="0"/>
              </a:spcBef>
              <a:spcAft>
                <a:spcPct val="35000"/>
              </a:spcAft>
            </a:pPr>
            <a:r>
              <a:rPr lang="en-US" sz="2100" kern="1200" dirty="0"/>
              <a:t>Immediately on completion of Season</a:t>
            </a:r>
          </a:p>
        </p:txBody>
      </p:sp>
      <p:sp>
        <p:nvSpPr>
          <p:cNvPr id="22" name="Freeform 21"/>
          <p:cNvSpPr/>
          <p:nvPr/>
        </p:nvSpPr>
        <p:spPr>
          <a:xfrm>
            <a:off x="8368381" y="5190978"/>
            <a:ext cx="2379336" cy="1332542"/>
          </a:xfrm>
          <a:custGeom>
            <a:avLst/>
            <a:gdLst>
              <a:gd name="connsiteX0" fmla="*/ 0 w 2332583"/>
              <a:gd name="connsiteY0" fmla="*/ 148119 h 1481190"/>
              <a:gd name="connsiteX1" fmla="*/ 148119 w 2332583"/>
              <a:gd name="connsiteY1" fmla="*/ 0 h 1481190"/>
              <a:gd name="connsiteX2" fmla="*/ 2184464 w 2332583"/>
              <a:gd name="connsiteY2" fmla="*/ 0 h 1481190"/>
              <a:gd name="connsiteX3" fmla="*/ 2332583 w 2332583"/>
              <a:gd name="connsiteY3" fmla="*/ 148119 h 1481190"/>
              <a:gd name="connsiteX4" fmla="*/ 2332583 w 2332583"/>
              <a:gd name="connsiteY4" fmla="*/ 1333071 h 1481190"/>
              <a:gd name="connsiteX5" fmla="*/ 2184464 w 2332583"/>
              <a:gd name="connsiteY5" fmla="*/ 1481190 h 1481190"/>
              <a:gd name="connsiteX6" fmla="*/ 148119 w 2332583"/>
              <a:gd name="connsiteY6" fmla="*/ 1481190 h 1481190"/>
              <a:gd name="connsiteX7" fmla="*/ 0 w 2332583"/>
              <a:gd name="connsiteY7" fmla="*/ 1333071 h 1481190"/>
              <a:gd name="connsiteX8" fmla="*/ 0 w 2332583"/>
              <a:gd name="connsiteY8" fmla="*/ 148119 h 148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2583" h="1481190">
                <a:moveTo>
                  <a:pt x="0" y="148119"/>
                </a:moveTo>
                <a:cubicBezTo>
                  <a:pt x="0" y="66315"/>
                  <a:pt x="66315" y="0"/>
                  <a:pt x="148119" y="0"/>
                </a:cubicBezTo>
                <a:lnTo>
                  <a:pt x="2184464" y="0"/>
                </a:lnTo>
                <a:cubicBezTo>
                  <a:pt x="2266268" y="0"/>
                  <a:pt x="2332583" y="66315"/>
                  <a:pt x="2332583" y="148119"/>
                </a:cubicBezTo>
                <a:lnTo>
                  <a:pt x="2332583" y="1333071"/>
                </a:lnTo>
                <a:cubicBezTo>
                  <a:pt x="2332583" y="1414875"/>
                  <a:pt x="2266268" y="1481190"/>
                  <a:pt x="2184464" y="1481190"/>
                </a:cubicBezTo>
                <a:lnTo>
                  <a:pt x="148119" y="1481190"/>
                </a:lnTo>
                <a:cubicBezTo>
                  <a:pt x="66315" y="1481190"/>
                  <a:pt x="0" y="1414875"/>
                  <a:pt x="0" y="1333071"/>
                </a:cubicBezTo>
                <a:lnTo>
                  <a:pt x="0" y="148119"/>
                </a:lnTo>
                <a:close/>
              </a:path>
            </a:pathLst>
          </a:custGeom>
          <a:ln>
            <a:solidFill>
              <a:schemeClr val="bg2">
                <a:lumMod val="5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spcFirstLastPara="0" vert="horz" wrap="square" lIns="123393" tIns="123393" rIns="123393" bIns="123393" numCol="1" spcCol="1270" anchor="ctr" anchorCtr="0">
            <a:noAutofit/>
          </a:bodyPr>
          <a:lstStyle/>
          <a:p>
            <a:pPr lvl="0" algn="ctr" defTabSz="933450">
              <a:lnSpc>
                <a:spcPct val="90000"/>
              </a:lnSpc>
              <a:spcBef>
                <a:spcPct val="0"/>
              </a:spcBef>
              <a:spcAft>
                <a:spcPct val="35000"/>
              </a:spcAft>
            </a:pPr>
            <a:r>
              <a:rPr lang="en-US" sz="2100" kern="1200" dirty="0"/>
              <a:t>In 2 – 3 Installments depending on the nature of Business</a:t>
            </a:r>
          </a:p>
        </p:txBody>
      </p:sp>
      <p:cxnSp>
        <p:nvCxnSpPr>
          <p:cNvPr id="31" name="Straight Connector 30"/>
          <p:cNvCxnSpPr/>
          <p:nvPr/>
        </p:nvCxnSpPr>
        <p:spPr>
          <a:xfrm flipH="1">
            <a:off x="5458265" y="3950955"/>
            <a:ext cx="11652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455923" y="3046628"/>
            <a:ext cx="2342" cy="9116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230785" y="3950955"/>
            <a:ext cx="18195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050302" y="3068030"/>
            <a:ext cx="1" cy="8754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2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20"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Loan upto Rs. 20,000/-  : Nil Charges</a:t>
            </a:r>
          </a:p>
          <a:p>
            <a:endParaRPr lang="en-US" dirty="0"/>
          </a:p>
          <a:p>
            <a:r>
              <a:rPr lang="en-US" dirty="0"/>
              <a:t>Loan above Rs. 20,000/- for PDA beneficiary : 1% p.a. (Flat)</a:t>
            </a:r>
          </a:p>
          <a:p>
            <a:endParaRPr lang="en-US" dirty="0"/>
          </a:p>
          <a:p>
            <a:r>
              <a:rPr lang="en-US" dirty="0"/>
              <a:t>Loan above Rs. 20,000/- for other beneficiary : 7% p.a. (Flat)</a:t>
            </a:r>
          </a:p>
          <a:p>
            <a:endParaRPr lang="en-US" dirty="0"/>
          </a:p>
          <a:p>
            <a:endParaRPr lang="en-IN"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Admin Charges</a:t>
            </a:r>
          </a:p>
        </p:txBody>
      </p:sp>
    </p:spTree>
    <p:extLst>
      <p:ext uri="{BB962C8B-B14F-4D97-AF65-F5344CB8AC3E}">
        <p14:creationId xmlns:p14="http://schemas.microsoft.com/office/powerpoint/2010/main" val="208195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Incentive for Regular EMI Payment</a:t>
            </a:r>
          </a:p>
          <a:p>
            <a:pPr algn="ctr">
              <a:defRPr/>
            </a:pPr>
            <a:r>
              <a:rPr lang="en-US" sz="3600" i="1" kern="0" dirty="0">
                <a:solidFill>
                  <a:schemeClr val="bg1"/>
                </a:solidFill>
                <a:latin typeface="Times New Roman" pitchFamily="18" charset="0"/>
              </a:rPr>
              <a:t>(Without Missing any Installment/ EMI)</a:t>
            </a:r>
          </a:p>
        </p:txBody>
      </p:sp>
      <p:sp>
        <p:nvSpPr>
          <p:cNvPr id="6" name="5-Point Star 5"/>
          <p:cNvSpPr/>
          <p:nvPr/>
        </p:nvSpPr>
        <p:spPr>
          <a:xfrm>
            <a:off x="2335237" y="1825625"/>
            <a:ext cx="7272997" cy="4895850"/>
          </a:xfrm>
          <a:prstGeom prst="star5">
            <a:avLst/>
          </a:prstGeom>
          <a:solidFill>
            <a:srgbClr val="0070C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739660" y="3401129"/>
            <a:ext cx="4712677" cy="1200329"/>
          </a:xfrm>
          <a:prstGeom prst="rect">
            <a:avLst/>
          </a:prstGeom>
          <a:noFill/>
        </p:spPr>
        <p:txBody>
          <a:bodyPr wrap="square" rtlCol="0">
            <a:spAutoFit/>
          </a:bodyPr>
          <a:lstStyle/>
          <a:p>
            <a:r>
              <a:rPr lang="en-US" sz="3600" dirty="0"/>
              <a:t>	</a:t>
            </a:r>
            <a:r>
              <a:rPr lang="en-US" sz="3600" b="1" dirty="0">
                <a:solidFill>
                  <a:srgbClr val="FFFF00"/>
                </a:solidFill>
              </a:rPr>
              <a:t>        50% </a:t>
            </a:r>
          </a:p>
          <a:p>
            <a:r>
              <a:rPr lang="en-US" sz="3600" b="1" dirty="0">
                <a:solidFill>
                  <a:srgbClr val="FFFF00"/>
                </a:solidFill>
              </a:rPr>
              <a:t>Admin Charge Refund</a:t>
            </a:r>
            <a:endParaRPr lang="en-IN" sz="3600" b="1" dirty="0">
              <a:solidFill>
                <a:srgbClr val="FFFF00"/>
              </a:solidFill>
            </a:endParaRPr>
          </a:p>
        </p:txBody>
      </p:sp>
    </p:spTree>
    <p:extLst>
      <p:ext uri="{BB962C8B-B14F-4D97-AF65-F5344CB8AC3E}">
        <p14:creationId xmlns:p14="http://schemas.microsoft.com/office/powerpoint/2010/main" val="97192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a:xfrm>
            <a:off x="838200" y="1825625"/>
            <a:ext cx="10515600" cy="4351338"/>
          </a:xfrm>
        </p:spPr>
        <p:txBody>
          <a:bodyPr>
            <a:normAutofit lnSpcReduction="10000"/>
          </a:bodyPr>
          <a:lstStyle/>
          <a:p>
            <a:r>
              <a:rPr lang="en-US" altLang="en-US" sz="2400" dirty="0">
                <a:cs typeface="Times New Roman" panose="02020603050405020304" pitchFamily="18" charset="0"/>
              </a:rPr>
              <a:t>Purpose of Loan </a:t>
            </a:r>
          </a:p>
          <a:p>
            <a:endParaRPr lang="en-US" altLang="en-US" sz="2400" dirty="0">
              <a:cs typeface="Times New Roman" panose="02020603050405020304" pitchFamily="18" charset="0"/>
            </a:endParaRPr>
          </a:p>
          <a:p>
            <a:r>
              <a:rPr lang="en-US" altLang="en-US" sz="2400" dirty="0">
                <a:cs typeface="Times New Roman" panose="02020603050405020304" pitchFamily="18" charset="0"/>
              </a:rPr>
              <a:t>Experience of Current Business</a:t>
            </a:r>
          </a:p>
          <a:p>
            <a:endParaRPr lang="en-US" sz="2400" dirty="0">
              <a:cs typeface="Times New Roman" panose="02020603050405020304" pitchFamily="18" charset="0"/>
            </a:endParaRPr>
          </a:p>
          <a:p>
            <a:r>
              <a:rPr lang="en-US" sz="2400" dirty="0">
                <a:cs typeface="Times New Roman" panose="02020603050405020304" pitchFamily="18" charset="0"/>
              </a:rPr>
              <a:t>Family history</a:t>
            </a:r>
          </a:p>
          <a:p>
            <a:endParaRPr lang="en-US" sz="2400" dirty="0">
              <a:cs typeface="Times New Roman" panose="02020603050405020304" pitchFamily="18" charset="0"/>
            </a:endParaRPr>
          </a:p>
          <a:p>
            <a:r>
              <a:rPr lang="en-US" sz="2400" dirty="0">
                <a:cs typeface="Times New Roman" panose="02020603050405020304" pitchFamily="18" charset="0"/>
              </a:rPr>
              <a:t>Full Address and Mobile number of applicant</a:t>
            </a:r>
          </a:p>
          <a:p>
            <a:endParaRPr lang="en-US" sz="2400" dirty="0">
              <a:cs typeface="Times New Roman" panose="02020603050405020304" pitchFamily="18" charset="0"/>
            </a:endParaRPr>
          </a:p>
          <a:p>
            <a:pPr>
              <a:lnSpc>
                <a:spcPct val="100000"/>
              </a:lnSpc>
            </a:pPr>
            <a:r>
              <a:rPr lang="en-US" altLang="en-US" sz="2400" dirty="0">
                <a:cs typeface="Times New Roman" panose="02020603050405020304" pitchFamily="18" charset="0"/>
              </a:rPr>
              <a:t>Proper justification of Loan amount (Detailed Report to be attached with application)</a:t>
            </a:r>
          </a:p>
          <a:p>
            <a:endParaRPr lang="en-IN" sz="2400" dirty="0"/>
          </a:p>
        </p:txBody>
      </p:sp>
      <p:sp>
        <p:nvSpPr>
          <p:cNvPr id="3" name="Footer Placeholder 2"/>
          <p:cNvSpPr>
            <a:spLocks noGrp="1"/>
          </p:cNvSpPr>
          <p:nvPr>
            <p:ph type="ftr" sz="quarter" idx="11"/>
          </p:nvPr>
        </p:nvSpPr>
        <p:spPr/>
        <p:txBody>
          <a:bodyPr/>
          <a:lstStyle/>
          <a:p>
            <a:r>
              <a:rPr lang="en-IN" dirty="0"/>
              <a:t>AKSWBI</a:t>
            </a:r>
          </a:p>
        </p:txBody>
      </p:sp>
      <p:sp>
        <p:nvSpPr>
          <p:cNvPr id="6"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Application form should have complete details of :-</a:t>
            </a:r>
          </a:p>
        </p:txBody>
      </p:sp>
    </p:spTree>
    <p:extLst>
      <p:ext uri="{BB962C8B-B14F-4D97-AF65-F5344CB8AC3E}">
        <p14:creationId xmlns:p14="http://schemas.microsoft.com/office/powerpoint/2010/main" val="40300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4"/>
            <a:ext cx="10515600" cy="4485481"/>
          </a:xfrm>
        </p:spPr>
        <p:txBody>
          <a:bodyPr>
            <a:noAutofit/>
          </a:bodyPr>
          <a:lstStyle/>
          <a:p>
            <a:pPr>
              <a:lnSpc>
                <a:spcPct val="150000"/>
              </a:lnSpc>
              <a:buFont typeface="Wingdings" panose="05000000000000000000" pitchFamily="2" charset="2"/>
              <a:buChar char="ü"/>
            </a:pPr>
            <a:r>
              <a:rPr lang="en-GB" altLang="en-US" sz="2400" dirty="0">
                <a:cs typeface="Times New Roman" panose="02020603050405020304" pitchFamily="18" charset="0"/>
              </a:rPr>
              <a:t>Photo ID of applicant/Pan card/</a:t>
            </a:r>
            <a:r>
              <a:rPr lang="en-GB" altLang="en-US" sz="2400" dirty="0" err="1">
                <a:cs typeface="Times New Roman" panose="02020603050405020304" pitchFamily="18" charset="0"/>
              </a:rPr>
              <a:t>Aadhar</a:t>
            </a:r>
            <a:r>
              <a:rPr lang="en-GB" altLang="en-US" sz="2400" dirty="0">
                <a:cs typeface="Times New Roman" panose="02020603050405020304" pitchFamily="18" charset="0"/>
              </a:rPr>
              <a:t> Card/Election Voter ID</a:t>
            </a:r>
          </a:p>
          <a:p>
            <a:pPr>
              <a:lnSpc>
                <a:spcPct val="150000"/>
              </a:lnSpc>
              <a:buFont typeface="Wingdings" panose="05000000000000000000" pitchFamily="2" charset="2"/>
              <a:buChar char="ü"/>
            </a:pPr>
            <a:r>
              <a:rPr lang="en-GB" altLang="en-US" sz="2400" dirty="0">
                <a:cs typeface="Times New Roman" panose="02020603050405020304" pitchFamily="18" charset="0"/>
              </a:rPr>
              <a:t>Passport photo of applicant &amp; Business Photo 4 X 6</a:t>
            </a:r>
          </a:p>
          <a:p>
            <a:pPr>
              <a:lnSpc>
                <a:spcPct val="150000"/>
              </a:lnSpc>
              <a:buFont typeface="Wingdings" panose="05000000000000000000" pitchFamily="2" charset="2"/>
              <a:buChar char="ü"/>
            </a:pPr>
            <a:r>
              <a:rPr lang="en-GB" altLang="en-US" sz="2400" dirty="0">
                <a:cs typeface="Times New Roman" panose="02020603050405020304" pitchFamily="18" charset="0"/>
              </a:rPr>
              <a:t>Cancelled Cheque of Applicant</a:t>
            </a:r>
          </a:p>
          <a:p>
            <a:pPr>
              <a:lnSpc>
                <a:spcPct val="150000"/>
              </a:lnSpc>
              <a:buFont typeface="Wingdings" panose="05000000000000000000" pitchFamily="2" charset="2"/>
              <a:buChar char="ü"/>
            </a:pPr>
            <a:r>
              <a:rPr lang="en-GB" altLang="en-US" sz="2400" dirty="0">
                <a:cs typeface="Times New Roman" panose="02020603050405020304" pitchFamily="18" charset="0"/>
              </a:rPr>
              <a:t>Last Six Months Bank Statement</a:t>
            </a:r>
          </a:p>
          <a:p>
            <a:pPr>
              <a:lnSpc>
                <a:spcPct val="150000"/>
              </a:lnSpc>
              <a:buFont typeface="Wingdings" panose="05000000000000000000" pitchFamily="2" charset="2"/>
              <a:buChar char="ü"/>
            </a:pPr>
            <a:r>
              <a:rPr lang="en-GB" altLang="en-US" sz="2400" dirty="0" err="1">
                <a:cs typeface="Times New Roman" panose="02020603050405020304" pitchFamily="18" charset="0"/>
              </a:rPr>
              <a:t>Mediclaim</a:t>
            </a:r>
            <a:r>
              <a:rPr lang="en-GB" altLang="en-US" sz="2400" dirty="0">
                <a:cs typeface="Times New Roman" panose="02020603050405020304" pitchFamily="18" charset="0"/>
              </a:rPr>
              <a:t> Policy (It can be from any private co./ Bank / Government policies like Prime Ministers policy MAA </a:t>
            </a:r>
            <a:r>
              <a:rPr lang="en-GB" altLang="en-US" sz="2400" dirty="0" err="1">
                <a:cs typeface="Times New Roman" panose="02020603050405020304" pitchFamily="18" charset="0"/>
              </a:rPr>
              <a:t>Yojna</a:t>
            </a:r>
            <a:r>
              <a:rPr lang="en-GB" altLang="en-US" sz="2400" dirty="0">
                <a:cs typeface="Times New Roman" panose="02020603050405020304" pitchFamily="18" charset="0"/>
              </a:rPr>
              <a:t>; cover of 1 lakh) - </a:t>
            </a:r>
            <a:r>
              <a:rPr lang="en-GB" altLang="en-US" sz="2400" b="1" dirty="0">
                <a:cs typeface="Times New Roman" panose="02020603050405020304" pitchFamily="18" charset="0"/>
              </a:rPr>
              <a:t>Compulsory</a:t>
            </a:r>
          </a:p>
          <a:p>
            <a:pPr>
              <a:lnSpc>
                <a:spcPct val="150000"/>
              </a:lnSpc>
              <a:buFont typeface="Wingdings" panose="05000000000000000000" pitchFamily="2" charset="2"/>
              <a:buChar char="ü"/>
            </a:pPr>
            <a:r>
              <a:rPr lang="en-GB" altLang="en-US" sz="2400" dirty="0">
                <a:cs typeface="Times New Roman" panose="02020603050405020304" pitchFamily="18" charset="0"/>
              </a:rPr>
              <a:t>Accident Insurance of 5 lacs - </a:t>
            </a:r>
            <a:r>
              <a:rPr lang="en-GB" altLang="en-US" sz="2400" b="1" dirty="0">
                <a:cs typeface="Times New Roman" panose="02020603050405020304" pitchFamily="18" charset="0"/>
              </a:rPr>
              <a:t>Compulsory</a:t>
            </a:r>
          </a:p>
          <a:p>
            <a:pPr>
              <a:lnSpc>
                <a:spcPct val="150000"/>
              </a:lnSpc>
              <a:buFont typeface="Wingdings" panose="05000000000000000000" pitchFamily="2" charset="2"/>
              <a:buChar char="ü"/>
            </a:pPr>
            <a:endParaRPr lang="en-IN" sz="2400" dirty="0"/>
          </a:p>
        </p:txBody>
      </p:sp>
      <p:sp>
        <p:nvSpPr>
          <p:cNvPr id="4" name="Footer Placeholder 3"/>
          <p:cNvSpPr>
            <a:spLocks noGrp="1"/>
          </p:cNvSpPr>
          <p:nvPr>
            <p:ph type="ftr" sz="quarter" idx="11"/>
          </p:nvPr>
        </p:nvSpPr>
        <p:spPr/>
        <p:txBody>
          <a:bodyPr/>
          <a:lstStyle/>
          <a:p>
            <a:r>
              <a:rPr lang="en-IN" dirty="0"/>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Attach the following documents along with SLP form</a:t>
            </a:r>
          </a:p>
        </p:txBody>
      </p:sp>
    </p:spTree>
    <p:extLst>
      <p:ext uri="{BB962C8B-B14F-4D97-AF65-F5344CB8AC3E}">
        <p14:creationId xmlns:p14="http://schemas.microsoft.com/office/powerpoint/2010/main" val="114271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963" y="1840991"/>
            <a:ext cx="10945837" cy="4335971"/>
          </a:xfrm>
        </p:spPr>
        <p:txBody>
          <a:bodyPr>
            <a:normAutofit fontScale="92500" lnSpcReduction="20000"/>
          </a:bodyPr>
          <a:lstStyle/>
          <a:p>
            <a:pPr>
              <a:lnSpc>
                <a:spcPct val="150000"/>
              </a:lnSpc>
              <a:buFont typeface="Wingdings" panose="05000000000000000000" pitchFamily="2" charset="2"/>
              <a:buChar char="ü"/>
            </a:pPr>
            <a:r>
              <a:rPr lang="en-GB" altLang="en-US" sz="2400" dirty="0">
                <a:cs typeface="Times New Roman" panose="02020603050405020304" pitchFamily="18" charset="0"/>
              </a:rPr>
              <a:t>Stock Insurance/Fire Insurance</a:t>
            </a:r>
          </a:p>
          <a:p>
            <a:pPr>
              <a:lnSpc>
                <a:spcPct val="150000"/>
              </a:lnSpc>
              <a:buFont typeface="Wingdings" panose="05000000000000000000" pitchFamily="2" charset="2"/>
              <a:buChar char="ü"/>
            </a:pPr>
            <a:r>
              <a:rPr lang="en-US" altLang="en-US" sz="2400" dirty="0">
                <a:cs typeface="Times New Roman" panose="02020603050405020304" pitchFamily="18" charset="0"/>
              </a:rPr>
              <a:t>Mobile No, Passport size photo, Photo ID, Residence Proof copy of both guarantors</a:t>
            </a:r>
          </a:p>
          <a:p>
            <a:pPr>
              <a:lnSpc>
                <a:spcPct val="150000"/>
              </a:lnSpc>
              <a:buFont typeface="Wingdings" panose="05000000000000000000" pitchFamily="2" charset="2"/>
              <a:buChar char="ü"/>
            </a:pPr>
            <a:r>
              <a:rPr lang="en-GB" altLang="en-US" sz="2400" dirty="0">
                <a:cs typeface="Times New Roman" panose="02020603050405020304" pitchFamily="18" charset="0"/>
              </a:rPr>
              <a:t>PDC to be collected after approval of loan</a:t>
            </a:r>
          </a:p>
          <a:p>
            <a:pPr>
              <a:lnSpc>
                <a:spcPct val="150000"/>
              </a:lnSpc>
              <a:buFont typeface="Wingdings" panose="05000000000000000000" pitchFamily="2" charset="2"/>
              <a:buChar char="ü"/>
            </a:pPr>
            <a:r>
              <a:rPr lang="en-GB" altLang="en-US" sz="2400" dirty="0">
                <a:cs typeface="Times New Roman" panose="02020603050405020304" pitchFamily="18" charset="0"/>
              </a:rPr>
              <a:t>Copy of Income Tax Returns, Balance sheet &amp; profit &amp; loss account as this will be compulsory in case of a </a:t>
            </a:r>
            <a:r>
              <a:rPr lang="en-GB" altLang="en-US" sz="2400" b="1" dirty="0">
                <a:cs typeface="Times New Roman" panose="02020603050405020304" pitchFamily="18" charset="0"/>
              </a:rPr>
              <a:t>second</a:t>
            </a:r>
            <a:r>
              <a:rPr lang="en-GB" altLang="en-US" sz="2400" dirty="0">
                <a:cs typeface="Times New Roman" panose="02020603050405020304" pitchFamily="18" charset="0"/>
              </a:rPr>
              <a:t> loan application</a:t>
            </a:r>
          </a:p>
          <a:p>
            <a:pPr>
              <a:lnSpc>
                <a:spcPct val="150000"/>
              </a:lnSpc>
              <a:buFont typeface="Wingdings" panose="05000000000000000000" pitchFamily="2" charset="2"/>
              <a:buChar char="ü"/>
            </a:pPr>
            <a:r>
              <a:rPr lang="en-GB" altLang="en-US" sz="2400" dirty="0">
                <a:cs typeface="Times New Roman" panose="02020603050405020304" pitchFamily="18" charset="0"/>
              </a:rPr>
              <a:t>Third SLP loan application to be initially diverted to the Bank/ CCS. These Loans will be considered only if Bank/ CCS have rejected the loan application (Bank/ CCS rejection letter to be attached)</a:t>
            </a:r>
          </a:p>
          <a:p>
            <a:pPr marL="0" indent="0">
              <a:lnSpc>
                <a:spcPct val="150000"/>
              </a:lnSpc>
              <a:buNone/>
            </a:pPr>
            <a:endParaRPr lang="en-GB" altLang="en-US" sz="2400" dirty="0">
              <a:cs typeface="Times New Roman" panose="02020603050405020304" pitchFamily="18" charset="0"/>
            </a:endParaRPr>
          </a:p>
          <a:p>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Attach the following documents along with SLP form</a:t>
            </a:r>
          </a:p>
        </p:txBody>
      </p:sp>
    </p:spTree>
    <p:extLst>
      <p:ext uri="{BB962C8B-B14F-4D97-AF65-F5344CB8AC3E}">
        <p14:creationId xmlns:p14="http://schemas.microsoft.com/office/powerpoint/2010/main" val="2568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2332343"/>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Training for Employment ( TFE )</a:t>
            </a:r>
          </a:p>
        </p:txBody>
      </p:sp>
    </p:spTree>
    <p:extLst>
      <p:ext uri="{BB962C8B-B14F-4D97-AF65-F5344CB8AC3E}">
        <p14:creationId xmlns:p14="http://schemas.microsoft.com/office/powerpoint/2010/main" val="1497552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8000"/>
            <a:lum/>
          </a:blip>
          <a:srcRect/>
          <a:stretch>
            <a:fillRect t="-19000" b="-19000"/>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AKSWBI</a:t>
            </a:r>
          </a:p>
        </p:txBody>
      </p:sp>
      <p:sp>
        <p:nvSpPr>
          <p:cNvPr id="3" name="Rectangle 2"/>
          <p:cNvSpPr/>
          <p:nvPr/>
        </p:nvSpPr>
        <p:spPr>
          <a:xfrm>
            <a:off x="4632960" y="193822"/>
            <a:ext cx="7559040" cy="1384995"/>
          </a:xfrm>
          <a:prstGeom prst="rect">
            <a:avLst/>
          </a:prstGeom>
        </p:spPr>
        <p:txBody>
          <a:bodyPr wrap="square">
            <a:spAutoFit/>
          </a:bodyPr>
          <a:lstStyle/>
          <a:p>
            <a:pPr algn="ctr"/>
            <a:r>
              <a:rPr lang="en-US" altLang="en-US" sz="2800" b="1" dirty="0">
                <a:solidFill>
                  <a:schemeClr val="bg1"/>
                </a:solidFill>
                <a:latin typeface="Harrington" panose="04040505050A02020702" pitchFamily="82" charset="0"/>
              </a:rPr>
              <a:t>“Give a man a fish you feed him for a day. Teach a man to fish and you feed him for a lifetime” </a:t>
            </a:r>
            <a:endParaRPr lang="en-IN" altLang="en-US" sz="2800" b="1" dirty="0">
              <a:solidFill>
                <a:schemeClr val="bg1"/>
              </a:solidFill>
              <a:latin typeface="Harrington" panose="04040505050A02020702" pitchFamily="82" charset="0"/>
            </a:endParaRPr>
          </a:p>
        </p:txBody>
      </p:sp>
    </p:spTree>
    <p:extLst>
      <p:ext uri="{BB962C8B-B14F-4D97-AF65-F5344CB8AC3E}">
        <p14:creationId xmlns:p14="http://schemas.microsoft.com/office/powerpoint/2010/main" val="3835828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US" sz="2400" dirty="0"/>
          </a:p>
          <a:p>
            <a:endParaRPr lang="en-US" sz="2400" dirty="0"/>
          </a:p>
          <a:p>
            <a:r>
              <a:rPr lang="en-US" sz="2400" dirty="0"/>
              <a:t>To extend financial and other assistance to Youth from LIG families to acquire vocational skills</a:t>
            </a:r>
            <a:endParaRPr lang="en-IN" sz="2400" dirty="0"/>
          </a:p>
          <a:p>
            <a:pPr marL="0" indent="0">
              <a:buNone/>
            </a:pPr>
            <a:endParaRPr lang="en-US" sz="2400" dirty="0"/>
          </a:p>
          <a:p>
            <a:r>
              <a:rPr lang="en-US" sz="2400" dirty="0"/>
              <a:t>To encourage dropouts and Potential dropouts to continue education</a:t>
            </a:r>
          </a:p>
          <a:p>
            <a:pPr marL="0" indent="0">
              <a:buNone/>
            </a:pPr>
            <a:endParaRPr lang="en-US" sz="2400" dirty="0"/>
          </a:p>
          <a:p>
            <a:r>
              <a:rPr lang="en-US" altLang="en-US" sz="2400" dirty="0"/>
              <a:t>To acquire skills to make them </a:t>
            </a:r>
            <a:r>
              <a:rPr lang="en-US" altLang="en-US" sz="2400" dirty="0" smtClean="0"/>
              <a:t>employable</a:t>
            </a:r>
            <a:r>
              <a:rPr lang="en-US" altLang="en-US" sz="2400" dirty="0"/>
              <a:t>, better entrepreneurs and prepare them to take advantage of national and international opportunities so as to improve </a:t>
            </a:r>
            <a:r>
              <a:rPr lang="en-US" altLang="en-US" sz="2400" b="1" dirty="0"/>
              <a:t>Quality</a:t>
            </a:r>
            <a:r>
              <a:rPr lang="en-US" altLang="en-US" sz="2400" dirty="0"/>
              <a:t> </a:t>
            </a:r>
            <a:r>
              <a:rPr lang="en-US" altLang="en-US" sz="2400" b="1" dirty="0"/>
              <a:t>of Life</a:t>
            </a:r>
          </a:p>
          <a:p>
            <a:endParaRPr lang="en-US" sz="2400" b="1" dirty="0"/>
          </a:p>
          <a:p>
            <a:endParaRPr lang="en-US" sz="2400" b="1" dirty="0"/>
          </a:p>
          <a:p>
            <a:pPr marL="0" indent="0">
              <a:buNone/>
            </a:pPr>
            <a:endParaRPr lang="en-IN" sz="2400" b="1"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Objective</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338148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6" name="Rectangle 2"/>
          <p:cNvSpPr txBox="1">
            <a:spLocks noChangeArrowheads="1"/>
          </p:cNvSpPr>
          <p:nvPr/>
        </p:nvSpPr>
        <p:spPr bwMode="auto">
          <a:xfrm>
            <a:off x="250873" y="44756"/>
            <a:ext cx="11690253" cy="1277607"/>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i="1" kern="0" dirty="0" smtClean="0">
                <a:solidFill>
                  <a:schemeClr val="bg1"/>
                </a:solidFill>
                <a:latin typeface="Times New Roman" pitchFamily="18" charset="0"/>
              </a:rPr>
              <a:t>Case Load of the Board as on 31</a:t>
            </a:r>
            <a:r>
              <a:rPr lang="en-US" sz="3200" i="1" kern="0" baseline="30000" dirty="0" smtClean="0">
                <a:solidFill>
                  <a:schemeClr val="bg1"/>
                </a:solidFill>
                <a:latin typeface="Times New Roman" pitchFamily="18" charset="0"/>
              </a:rPr>
              <a:t>st</a:t>
            </a:r>
            <a:r>
              <a:rPr lang="en-US" sz="3200" i="1" kern="0" dirty="0" smtClean="0">
                <a:solidFill>
                  <a:schemeClr val="bg1"/>
                </a:solidFill>
                <a:latin typeface="Times New Roman" pitchFamily="18" charset="0"/>
              </a:rPr>
              <a:t> March, 2017</a:t>
            </a:r>
            <a:endParaRPr lang="en-US" sz="3200" i="1" kern="0" dirty="0">
              <a:solidFill>
                <a:schemeClr val="bg1"/>
              </a:solidFill>
              <a:latin typeface="Times New Roman" pitchFamily="18"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3501786661"/>
              </p:ext>
            </p:extLst>
          </p:nvPr>
        </p:nvGraphicFramePr>
        <p:xfrm>
          <a:off x="499871" y="1609343"/>
          <a:ext cx="11167875" cy="4747010"/>
        </p:xfrm>
        <a:graphic>
          <a:graphicData uri="http://schemas.openxmlformats.org/drawingml/2006/table">
            <a:tbl>
              <a:tblPr/>
              <a:tblGrid>
                <a:gridCol w="2952427">
                  <a:extLst>
                    <a:ext uri="{9D8B030D-6E8A-4147-A177-3AD203B41FA5}">
                      <a16:colId xmlns:a16="http://schemas.microsoft.com/office/drawing/2014/main" xmlns="" val="1778080478"/>
                    </a:ext>
                  </a:extLst>
                </a:gridCol>
                <a:gridCol w="2053862">
                  <a:extLst>
                    <a:ext uri="{9D8B030D-6E8A-4147-A177-3AD203B41FA5}">
                      <a16:colId xmlns:a16="http://schemas.microsoft.com/office/drawing/2014/main" xmlns="" val="1924996589"/>
                    </a:ext>
                  </a:extLst>
                </a:gridCol>
                <a:gridCol w="2053862">
                  <a:extLst>
                    <a:ext uri="{9D8B030D-6E8A-4147-A177-3AD203B41FA5}">
                      <a16:colId xmlns:a16="http://schemas.microsoft.com/office/drawing/2014/main" xmlns="" val="2506829321"/>
                    </a:ext>
                  </a:extLst>
                </a:gridCol>
                <a:gridCol w="2053862">
                  <a:extLst>
                    <a:ext uri="{9D8B030D-6E8A-4147-A177-3AD203B41FA5}">
                      <a16:colId xmlns:a16="http://schemas.microsoft.com/office/drawing/2014/main" xmlns="" val="3785519974"/>
                    </a:ext>
                  </a:extLst>
                </a:gridCol>
                <a:gridCol w="2053862">
                  <a:extLst>
                    <a:ext uri="{9D8B030D-6E8A-4147-A177-3AD203B41FA5}">
                      <a16:colId xmlns:a16="http://schemas.microsoft.com/office/drawing/2014/main" xmlns="" val="3029190734"/>
                    </a:ext>
                  </a:extLst>
                </a:gridCol>
              </a:tblGrid>
              <a:tr h="670312">
                <a:tc>
                  <a:txBody>
                    <a:bodyPr/>
                    <a:lstStyle/>
                    <a:p>
                      <a:pPr algn="ctr" fontAlgn="b"/>
                      <a:r>
                        <a:rPr lang="en-IN" sz="2000" b="1" i="0" u="none" strike="noStrike" dirty="0" smtClean="0">
                          <a:solidFill>
                            <a:srgbClr val="000000"/>
                          </a:solidFill>
                          <a:effectLst/>
                          <a:latin typeface="Calibri" panose="020F0502020204030204" pitchFamily="34" charset="0"/>
                        </a:rPr>
                        <a:t>Regions</a:t>
                      </a:r>
                      <a:endParaRPr lang="en-IN" sz="2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a:solidFill>
                            <a:srgbClr val="000000"/>
                          </a:solidFill>
                          <a:effectLst/>
                          <a:latin typeface="Calibri" panose="020F0502020204030204" pitchFamily="34" charset="0"/>
                        </a:rPr>
                        <a:t>Potential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Non Potential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Destitute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53974190"/>
                  </a:ext>
                </a:extLst>
              </a:tr>
              <a:tr h="575072">
                <a:tc>
                  <a:txBody>
                    <a:bodyPr/>
                    <a:lstStyle/>
                    <a:p>
                      <a:pPr algn="l" fontAlgn="b"/>
                      <a:r>
                        <a:rPr lang="en-IN" sz="2000" b="1" i="0" u="none" strike="noStrike" dirty="0" smtClean="0">
                          <a:solidFill>
                            <a:srgbClr val="000000"/>
                          </a:solidFill>
                          <a:effectLst/>
                          <a:latin typeface="Calibri" panose="020F0502020204030204" pitchFamily="34" charset="0"/>
                        </a:rPr>
                        <a:t>Western 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236</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204</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786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31714927"/>
                  </a:ext>
                </a:extLst>
              </a:tr>
              <a:tr h="575072">
                <a:tc>
                  <a:txBody>
                    <a:bodyPr/>
                    <a:lstStyle/>
                    <a:p>
                      <a:pPr algn="l" fontAlgn="b"/>
                      <a:r>
                        <a:rPr lang="en-IN" sz="2000" b="1" i="0" u="none" strike="noStrike" dirty="0" smtClean="0">
                          <a:solidFill>
                            <a:srgbClr val="000000"/>
                          </a:solidFill>
                          <a:effectLst/>
                          <a:latin typeface="Calibri" panose="020F0502020204030204" pitchFamily="34" charset="0"/>
                        </a:rPr>
                        <a:t>C, N &amp; E 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45</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23</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16</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84</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12510418"/>
                  </a:ext>
                </a:extLst>
              </a:tr>
              <a:tr h="575072">
                <a:tc>
                  <a:txBody>
                    <a:bodyPr/>
                    <a:lstStyle/>
                    <a:p>
                      <a:pPr algn="l" fontAlgn="b"/>
                      <a:r>
                        <a:rPr lang="en-IN" sz="2000" b="1" i="0" u="none" strike="noStrike" dirty="0" smtClean="0">
                          <a:solidFill>
                            <a:srgbClr val="000000"/>
                          </a:solidFill>
                          <a:effectLst/>
                          <a:latin typeface="Calibri" panose="020F0502020204030204" pitchFamily="34" charset="0"/>
                        </a:rPr>
                        <a:t>Southern 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340</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50</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37</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427</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30204092"/>
                  </a:ext>
                </a:extLst>
              </a:tr>
              <a:tr h="575072">
                <a:tc>
                  <a:txBody>
                    <a:bodyPr/>
                    <a:lstStyle/>
                    <a:p>
                      <a:pPr algn="l" fontAlgn="b"/>
                      <a:r>
                        <a:rPr lang="en-IN" sz="2000" b="1" i="0" u="none" strike="noStrike" dirty="0" smtClean="0">
                          <a:solidFill>
                            <a:srgbClr val="000000"/>
                          </a:solidFill>
                          <a:effectLst/>
                          <a:latin typeface="Calibri" panose="020F0502020204030204" pitchFamily="34" charset="0"/>
                        </a:rPr>
                        <a:t>N &amp; E Gujarat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329</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286</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107</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722</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57715846"/>
                  </a:ext>
                </a:extLst>
              </a:tr>
              <a:tr h="626266">
                <a:tc>
                  <a:txBody>
                    <a:bodyPr/>
                    <a:lstStyle/>
                    <a:p>
                      <a:pPr algn="l" fontAlgn="b"/>
                      <a:r>
                        <a:rPr lang="en-IN" sz="2000" b="1" i="0" u="none" strike="noStrike" dirty="0" smtClean="0">
                          <a:solidFill>
                            <a:srgbClr val="000000"/>
                          </a:solidFill>
                          <a:effectLst/>
                          <a:latin typeface="Calibri" panose="020F0502020204030204" pitchFamily="34" charset="0"/>
                        </a:rPr>
                        <a:t>Northern Saurashtra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957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237</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130</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1324</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13219445"/>
                  </a:ext>
                </a:extLst>
              </a:tr>
              <a:tr h="575072">
                <a:tc>
                  <a:txBody>
                    <a:bodyPr/>
                    <a:lstStyle/>
                    <a:p>
                      <a:pPr algn="l" fontAlgn="b"/>
                      <a:r>
                        <a:rPr lang="en-IN" sz="2000" b="1" i="0" u="none" strike="noStrike" dirty="0" smtClean="0">
                          <a:solidFill>
                            <a:srgbClr val="000000"/>
                          </a:solidFill>
                          <a:effectLst/>
                          <a:latin typeface="Calibri" panose="020F0502020204030204" pitchFamily="34" charset="0"/>
                        </a:rPr>
                        <a:t>Southern</a:t>
                      </a:r>
                      <a:r>
                        <a:rPr lang="en-IN" sz="2000" b="1" i="0" u="none" strike="noStrike" baseline="0" dirty="0" smtClean="0">
                          <a:solidFill>
                            <a:srgbClr val="000000"/>
                          </a:solidFill>
                          <a:effectLst/>
                          <a:latin typeface="Calibri" panose="020F0502020204030204" pitchFamily="34" charset="0"/>
                        </a:rPr>
                        <a:t> Saurashtra</a:t>
                      </a:r>
                      <a:endParaRPr lang="en-IN" sz="20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776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232</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112</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smtClean="0">
                          <a:solidFill>
                            <a:srgbClr val="000000"/>
                          </a:solidFill>
                          <a:effectLst/>
                          <a:latin typeface="Calibri" panose="020F0502020204030204" pitchFamily="34" charset="0"/>
                        </a:rPr>
                        <a:t>1120</a:t>
                      </a:r>
                      <a:endParaRPr lang="en-IN"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2444901"/>
                  </a:ext>
                </a:extLst>
              </a:tr>
              <a:tr h="575072">
                <a:tc>
                  <a:txBody>
                    <a:bodyPr/>
                    <a:lstStyle/>
                    <a:p>
                      <a:pPr algn="ctr" fontAlgn="b"/>
                      <a:r>
                        <a:rPr lang="en-IN" sz="2000" b="1" i="0" u="none" strike="noStrike" dirty="0">
                          <a:solidFill>
                            <a:srgbClr val="FF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smtClean="0">
                          <a:solidFill>
                            <a:srgbClr val="FF0000"/>
                          </a:solidFill>
                          <a:effectLst/>
                          <a:latin typeface="Calibri" panose="020F0502020204030204" pitchFamily="34" charset="0"/>
                        </a:rPr>
                        <a:t>2793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smtClean="0">
                          <a:solidFill>
                            <a:srgbClr val="FF0000"/>
                          </a:solidFill>
                          <a:effectLst/>
                          <a:latin typeface="Calibri" panose="020F0502020204030204" pitchFamily="34" charset="0"/>
                        </a:rPr>
                        <a:t>1064</a:t>
                      </a:r>
                      <a:endParaRPr lang="en-IN" sz="2000" b="1"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smtClean="0">
                          <a:solidFill>
                            <a:srgbClr val="FF0000"/>
                          </a:solidFill>
                          <a:effectLst/>
                          <a:latin typeface="Calibri" panose="020F0502020204030204" pitchFamily="34" charset="0"/>
                        </a:rPr>
                        <a:t>606</a:t>
                      </a:r>
                      <a:endParaRPr lang="en-IN" sz="2000" b="1"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1" i="0" u="none" strike="noStrike" dirty="0" smtClean="0">
                          <a:solidFill>
                            <a:srgbClr val="FF0000"/>
                          </a:solidFill>
                          <a:effectLst/>
                          <a:latin typeface="Calibri" panose="020F0502020204030204" pitchFamily="34" charset="0"/>
                        </a:rPr>
                        <a:t>4463</a:t>
                      </a:r>
                      <a:endParaRPr lang="en-IN" sz="2000" b="1"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72335433"/>
                  </a:ext>
                </a:extLst>
              </a:tr>
            </a:tbl>
          </a:graphicData>
        </a:graphic>
      </p:graphicFrame>
    </p:spTree>
    <p:extLst>
      <p:ext uri="{BB962C8B-B14F-4D97-AF65-F5344CB8AC3E}">
        <p14:creationId xmlns:p14="http://schemas.microsoft.com/office/powerpoint/2010/main" val="393979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nSpc>
                <a:spcPct val="80000"/>
              </a:lnSpc>
              <a:defRPr/>
            </a:pPr>
            <a:endParaRPr lang="en-US" altLang="en-US" sz="2400" dirty="0"/>
          </a:p>
          <a:p>
            <a:pPr>
              <a:lnSpc>
                <a:spcPct val="80000"/>
              </a:lnSpc>
              <a:defRPr/>
            </a:pPr>
            <a:endParaRPr lang="en-US" altLang="en-US" sz="2400" dirty="0"/>
          </a:p>
          <a:p>
            <a:pPr>
              <a:lnSpc>
                <a:spcPct val="80000"/>
              </a:lnSpc>
              <a:defRPr/>
            </a:pPr>
            <a:r>
              <a:rPr lang="en-US" altLang="en-US" sz="2400" dirty="0"/>
              <a:t>Focus on youth, Ages 15-30 (15 to 18 to be encouraged to rejoin formal education) from LIG families</a:t>
            </a:r>
          </a:p>
          <a:p>
            <a:pPr>
              <a:lnSpc>
                <a:spcPct val="80000"/>
              </a:lnSpc>
              <a:defRPr/>
            </a:pPr>
            <a:endParaRPr lang="en-US" altLang="en-US" sz="2400" dirty="0"/>
          </a:p>
          <a:p>
            <a:pPr>
              <a:lnSpc>
                <a:spcPct val="80000"/>
              </a:lnSpc>
              <a:defRPr/>
            </a:pPr>
            <a:r>
              <a:rPr lang="en-US" altLang="en-US" sz="2400" dirty="0"/>
              <a:t>Dropouts, potential dropouts and students</a:t>
            </a:r>
          </a:p>
          <a:p>
            <a:pPr>
              <a:lnSpc>
                <a:spcPct val="80000"/>
              </a:lnSpc>
              <a:defRPr/>
            </a:pPr>
            <a:endParaRPr lang="en-US" altLang="en-US" sz="2400" dirty="0"/>
          </a:p>
          <a:p>
            <a:pPr>
              <a:lnSpc>
                <a:spcPct val="80000"/>
              </a:lnSpc>
              <a:defRPr/>
            </a:pPr>
            <a:r>
              <a:rPr lang="en-US" altLang="en-US" sz="2400" dirty="0"/>
              <a:t>Unemployed and under-employed youths</a:t>
            </a:r>
          </a:p>
          <a:p>
            <a:pPr marL="0" indent="0">
              <a:buNone/>
            </a:pPr>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Criteria</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35040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Group Program</a:t>
            </a:r>
          </a:p>
          <a:p>
            <a:pPr algn="ctr">
              <a:defRPr/>
            </a:pPr>
            <a:r>
              <a:rPr lang="en-US" sz="3600" i="1" kern="0" dirty="0">
                <a:solidFill>
                  <a:schemeClr val="bg1"/>
                </a:solidFill>
                <a:latin typeface="Times New Roman" pitchFamily="18" charset="0"/>
              </a:rPr>
              <a:t> </a:t>
            </a:r>
          </a:p>
        </p:txBody>
      </p:sp>
      <p:sp>
        <p:nvSpPr>
          <p:cNvPr id="7" name="7-Point Star 6"/>
          <p:cNvSpPr/>
          <p:nvPr/>
        </p:nvSpPr>
        <p:spPr>
          <a:xfrm>
            <a:off x="4316435" y="2447778"/>
            <a:ext cx="4152315" cy="3291840"/>
          </a:xfrm>
          <a:prstGeom prst="star7">
            <a:avLst/>
          </a:prstGeom>
          <a:solidFill>
            <a:schemeClr val="accent1">
              <a:lumMod val="75000"/>
            </a:schemeClr>
          </a:solidFill>
          <a:ln w="28575">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4400" b="1" dirty="0"/>
              <a:t>STAR Program</a:t>
            </a:r>
            <a:endParaRPr lang="en-IN" sz="4400" b="1" dirty="0"/>
          </a:p>
        </p:txBody>
      </p:sp>
      <p:sp>
        <p:nvSpPr>
          <p:cNvPr id="8" name="6-Point Star 7"/>
          <p:cNvSpPr/>
          <p:nvPr/>
        </p:nvSpPr>
        <p:spPr>
          <a:xfrm>
            <a:off x="2121875" y="1769354"/>
            <a:ext cx="2194560" cy="1984792"/>
          </a:xfrm>
          <a:prstGeom prst="star6">
            <a:avLst/>
          </a:prstGeom>
          <a:solidFill>
            <a:srgbClr val="08AC1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Computer Training</a:t>
            </a:r>
            <a:endParaRPr lang="en-IN" sz="2400" dirty="0"/>
          </a:p>
        </p:txBody>
      </p:sp>
      <p:sp>
        <p:nvSpPr>
          <p:cNvPr id="9" name="Content Placeholder 8"/>
          <p:cNvSpPr>
            <a:spLocks noGrp="1"/>
          </p:cNvSpPr>
          <p:nvPr>
            <p:ph idx="1"/>
          </p:nvPr>
        </p:nvSpPr>
        <p:spPr>
          <a:xfrm>
            <a:off x="9137552" y="1769354"/>
            <a:ext cx="2509911" cy="2403328"/>
          </a:xfrm>
          <a:prstGeom prst="star6">
            <a:avLst/>
          </a:prstGeom>
          <a:solidFill>
            <a:schemeClr val="accent6">
              <a:lumMod val="60000"/>
              <a:lumOff val="40000"/>
            </a:schemeClr>
          </a:solidFill>
          <a:ln>
            <a:solidFill>
              <a:schemeClr val="tx1"/>
            </a:solidFill>
          </a:ln>
          <a:effectLst>
            <a:innerShdw blurRad="63500" dist="50800" dir="135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indent="0" algn="ctr">
              <a:buNone/>
            </a:pPr>
            <a:r>
              <a:rPr lang="en-US" sz="2400" dirty="0"/>
              <a:t>Vocational Training</a:t>
            </a:r>
            <a:endParaRPr lang="en-IN" sz="2400" dirty="0"/>
          </a:p>
        </p:txBody>
      </p:sp>
      <p:sp>
        <p:nvSpPr>
          <p:cNvPr id="10" name="Content Placeholder 8"/>
          <p:cNvSpPr txBox="1">
            <a:spLocks/>
          </p:cNvSpPr>
          <p:nvPr/>
        </p:nvSpPr>
        <p:spPr>
          <a:xfrm>
            <a:off x="838200" y="4093698"/>
            <a:ext cx="2509911" cy="2403328"/>
          </a:xfrm>
          <a:prstGeom prst="star6">
            <a:avLst/>
          </a:prstGeom>
          <a:solidFill>
            <a:srgbClr val="7030A0"/>
          </a:solidFill>
          <a:ln w="12700" cap="flat" cmpd="sng" algn="ctr">
            <a:solidFill>
              <a:schemeClr val="tx1"/>
            </a:solidFill>
            <a:prstDash val="solid"/>
            <a:miter lim="800000"/>
          </a:ln>
          <a:effectLst>
            <a:innerShdw blurRad="63500" dist="50800" dir="135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400" dirty="0"/>
              <a:t>English Training</a:t>
            </a:r>
            <a:endParaRPr lang="en-IN" sz="2400" dirty="0"/>
          </a:p>
        </p:txBody>
      </p:sp>
      <p:sp>
        <p:nvSpPr>
          <p:cNvPr id="11" name="6-Point Star 10"/>
          <p:cNvSpPr/>
          <p:nvPr/>
        </p:nvSpPr>
        <p:spPr>
          <a:xfrm>
            <a:off x="8468750" y="4304714"/>
            <a:ext cx="2885050" cy="2234198"/>
          </a:xfrm>
          <a:prstGeom prst="star6">
            <a:avLst/>
          </a:prstGeom>
          <a:solidFill>
            <a:schemeClr val="accent2">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Skill Development</a:t>
            </a:r>
            <a:endParaRPr lang="en-IN" sz="2400" dirty="0"/>
          </a:p>
        </p:txBody>
      </p:sp>
    </p:spTree>
    <p:extLst>
      <p:ext uri="{BB962C8B-B14F-4D97-AF65-F5344CB8AC3E}">
        <p14:creationId xmlns:p14="http://schemas.microsoft.com/office/powerpoint/2010/main" val="216235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uiExpand="1" build="p"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5" name="7-Point Star 4"/>
          <p:cNvSpPr/>
          <p:nvPr/>
        </p:nvSpPr>
        <p:spPr>
          <a:xfrm>
            <a:off x="3753729" y="1477109"/>
            <a:ext cx="4684541" cy="3460652"/>
          </a:xfrm>
          <a:prstGeom prst="star7">
            <a:avLst/>
          </a:prstGeom>
          <a:solidFill>
            <a:schemeClr val="accent6">
              <a:lumMod val="60000"/>
              <a:lumOff val="40000"/>
            </a:schemeClr>
          </a:solidFill>
          <a:ln w="28575">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4400" b="1" dirty="0"/>
              <a:t>STAR + Program </a:t>
            </a:r>
            <a:endParaRPr lang="en-IN" sz="4400" b="1" dirty="0"/>
          </a:p>
        </p:txBody>
      </p:sp>
      <p:sp>
        <p:nvSpPr>
          <p:cNvPr id="6" name="6-Point Star 5"/>
          <p:cNvSpPr/>
          <p:nvPr/>
        </p:nvSpPr>
        <p:spPr>
          <a:xfrm>
            <a:off x="1249678" y="615803"/>
            <a:ext cx="2194560" cy="1984792"/>
          </a:xfrm>
          <a:prstGeom prst="star6">
            <a:avLst/>
          </a:prstGeom>
          <a:solidFill>
            <a:srgbClr val="F60AB8"/>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Tally</a:t>
            </a:r>
            <a:endParaRPr lang="en-IN" sz="2400" dirty="0"/>
          </a:p>
        </p:txBody>
      </p:sp>
      <p:sp>
        <p:nvSpPr>
          <p:cNvPr id="7" name="Content Placeholder 8"/>
          <p:cNvSpPr>
            <a:spLocks noGrp="1"/>
          </p:cNvSpPr>
          <p:nvPr>
            <p:ph idx="1"/>
          </p:nvPr>
        </p:nvSpPr>
        <p:spPr>
          <a:xfrm>
            <a:off x="9081281" y="406535"/>
            <a:ext cx="2509911" cy="2403328"/>
          </a:xfrm>
          <a:prstGeom prst="star6">
            <a:avLst/>
          </a:prstGeom>
          <a:solidFill>
            <a:srgbClr val="00B0F0"/>
          </a:solidFill>
          <a:ln>
            <a:solidFill>
              <a:schemeClr val="tx1"/>
            </a:solidFill>
          </a:ln>
          <a:effectLst>
            <a:innerShdw blurRad="63500" dist="50800" dir="135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indent="0" algn="ctr">
              <a:buNone/>
            </a:pPr>
            <a:r>
              <a:rPr lang="en-US" sz="2400" dirty="0" smtClean="0"/>
              <a:t>AC / </a:t>
            </a:r>
            <a:r>
              <a:rPr lang="en-US" sz="2400" dirty="0"/>
              <a:t>Fridge Repair</a:t>
            </a:r>
            <a:endParaRPr lang="en-IN" sz="2400" dirty="0"/>
          </a:p>
        </p:txBody>
      </p:sp>
      <p:sp>
        <p:nvSpPr>
          <p:cNvPr id="8" name="Content Placeholder 8"/>
          <p:cNvSpPr txBox="1">
            <a:spLocks/>
          </p:cNvSpPr>
          <p:nvPr/>
        </p:nvSpPr>
        <p:spPr>
          <a:xfrm>
            <a:off x="1574409" y="3896751"/>
            <a:ext cx="3072618" cy="2824724"/>
          </a:xfrm>
          <a:prstGeom prst="star6">
            <a:avLst/>
          </a:prstGeom>
          <a:solidFill>
            <a:srgbClr val="2C05BB"/>
          </a:solidFill>
          <a:ln w="12700" cap="flat" cmpd="sng" algn="ctr">
            <a:solidFill>
              <a:schemeClr val="tx1"/>
            </a:solidFill>
            <a:prstDash val="solid"/>
            <a:miter lim="800000"/>
          </a:ln>
          <a:effectLst>
            <a:innerShdw blurRad="63500" dist="50800" dir="13500000">
              <a:prstClr val="black">
                <a:alpha val="50000"/>
              </a:prstClr>
            </a:innerShdw>
          </a:effectLst>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endParaRPr lang="en-US" sz="2400" dirty="0"/>
          </a:p>
          <a:p>
            <a:pPr marL="0" indent="0" algn="ctr">
              <a:buFont typeface="Arial" panose="020B0604020202020204" pitchFamily="34" charset="0"/>
              <a:buNone/>
            </a:pPr>
            <a:r>
              <a:rPr lang="en-US" sz="2400" dirty="0"/>
              <a:t>Office Administration</a:t>
            </a:r>
            <a:endParaRPr lang="en-IN" sz="2400" dirty="0"/>
          </a:p>
        </p:txBody>
      </p:sp>
      <p:sp>
        <p:nvSpPr>
          <p:cNvPr id="9" name="6-Point Star 8"/>
          <p:cNvSpPr/>
          <p:nvPr/>
        </p:nvSpPr>
        <p:spPr>
          <a:xfrm>
            <a:off x="8707901" y="4371558"/>
            <a:ext cx="2194560" cy="1984792"/>
          </a:xfrm>
          <a:prstGeom prst="star6">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Hair Styling</a:t>
            </a:r>
            <a:endParaRPr lang="en-IN" sz="2400" dirty="0"/>
          </a:p>
        </p:txBody>
      </p:sp>
    </p:spTree>
    <p:extLst>
      <p:ext uri="{BB962C8B-B14F-4D97-AF65-F5344CB8AC3E}">
        <p14:creationId xmlns:p14="http://schemas.microsoft.com/office/powerpoint/2010/main" val="402357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uiExpand="1" build="p"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defRPr/>
            </a:pPr>
            <a:r>
              <a:rPr lang="en-US" altLang="en-US" sz="2400" dirty="0"/>
              <a:t>Encourage beneficiaries to take advantage of high value skill training courses which are currently relevant and have a future (Nursing, Paramedical training, Digital media, Tally software packages and training for banking</a:t>
            </a:r>
          </a:p>
          <a:p>
            <a:pPr>
              <a:defRPr/>
            </a:pPr>
            <a:endParaRPr lang="en-US" altLang="en-US" sz="2400" dirty="0"/>
          </a:p>
          <a:p>
            <a:pPr>
              <a:defRPr/>
            </a:pPr>
            <a:r>
              <a:rPr lang="en-US" altLang="en-US" sz="2400" dirty="0"/>
              <a:t>Match ability and interest to aptitude</a:t>
            </a:r>
          </a:p>
          <a:p>
            <a:pPr>
              <a:defRPr/>
            </a:pPr>
            <a:endParaRPr lang="en-US" altLang="en-US" sz="2400" dirty="0"/>
          </a:p>
          <a:p>
            <a:pPr>
              <a:defRPr/>
            </a:pPr>
            <a:r>
              <a:rPr lang="en-US" altLang="en-US" sz="2400" dirty="0"/>
              <a:t>Provide access to quality skill training courses</a:t>
            </a:r>
          </a:p>
          <a:p>
            <a:pPr>
              <a:defRPr/>
            </a:pPr>
            <a:endParaRPr lang="en-US" altLang="en-US" sz="2400" dirty="0"/>
          </a:p>
          <a:p>
            <a:pPr>
              <a:defRPr/>
            </a:pPr>
            <a:r>
              <a:rPr lang="en-US" altLang="en-US" sz="2400" dirty="0"/>
              <a:t>Facilitate loans for skill training programs </a:t>
            </a:r>
          </a:p>
          <a:p>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Individual Program – Vocational Training</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144419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External Sources - Collaboration</a:t>
            </a:r>
          </a:p>
          <a:p>
            <a:pPr algn="ctr">
              <a:defRPr/>
            </a:pPr>
            <a:r>
              <a:rPr lang="en-US" sz="3600" i="1" kern="0" dirty="0">
                <a:solidFill>
                  <a:schemeClr val="bg1"/>
                </a:solidFill>
                <a:latin typeface="Times New Roman" pitchFamily="18" charset="0"/>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87" y="2218025"/>
            <a:ext cx="5219990" cy="98941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9501" y="2538057"/>
            <a:ext cx="4328043" cy="244246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3616" y="4046243"/>
            <a:ext cx="2913332" cy="1868551"/>
          </a:xfrm>
          <a:prstGeom prst="rect">
            <a:avLst/>
          </a:prstGeom>
        </p:spPr>
      </p:pic>
    </p:spTree>
    <p:extLst>
      <p:ext uri="{BB962C8B-B14F-4D97-AF65-F5344CB8AC3E}">
        <p14:creationId xmlns:p14="http://schemas.microsoft.com/office/powerpoint/2010/main" val="12685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6" name="Rectangle 2"/>
          <p:cNvSpPr txBox="1">
            <a:spLocks noChangeArrowheads="1"/>
          </p:cNvSpPr>
          <p:nvPr/>
        </p:nvSpPr>
        <p:spPr bwMode="auto">
          <a:xfrm>
            <a:off x="250873" y="2332343"/>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smtClean="0">
                <a:solidFill>
                  <a:schemeClr val="bg1"/>
                </a:solidFill>
                <a:latin typeface="Times New Roman" pitchFamily="18" charset="0"/>
              </a:rPr>
              <a:t>Social Welfare Programs</a:t>
            </a:r>
            <a:endParaRPr lang="en-US" sz="3600" i="1" kern="0" dirty="0">
              <a:solidFill>
                <a:schemeClr val="bg1"/>
              </a:solidFill>
              <a:latin typeface="Times New Roman" pitchFamily="18" charset="0"/>
            </a:endParaRPr>
          </a:p>
        </p:txBody>
      </p:sp>
    </p:spTree>
    <p:extLst>
      <p:ext uri="{BB962C8B-B14F-4D97-AF65-F5344CB8AC3E}">
        <p14:creationId xmlns:p14="http://schemas.microsoft.com/office/powerpoint/2010/main" val="18199786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4"/>
            <a:ext cx="10515600" cy="4485481"/>
          </a:xfrm>
        </p:spPr>
        <p:txBody>
          <a:bodyPr>
            <a:noAutofit/>
          </a:bodyPr>
          <a:lstStyle/>
          <a:p>
            <a:pPr marL="0" indent="0">
              <a:buNone/>
            </a:pPr>
            <a:r>
              <a:rPr lang="en-US" sz="2400" b="1" dirty="0"/>
              <a:t>Types of Disabilities:</a:t>
            </a:r>
          </a:p>
          <a:p>
            <a:r>
              <a:rPr lang="en-US" sz="2400" dirty="0"/>
              <a:t>Physical</a:t>
            </a:r>
          </a:p>
          <a:p>
            <a:r>
              <a:rPr lang="en-US" sz="2400" dirty="0"/>
              <a:t>Mental</a:t>
            </a:r>
          </a:p>
          <a:p>
            <a:r>
              <a:rPr lang="en-US" sz="2400" dirty="0"/>
              <a:t>Multiple</a:t>
            </a:r>
          </a:p>
          <a:p>
            <a:pPr marL="0" indent="0">
              <a:buNone/>
            </a:pPr>
            <a:r>
              <a:rPr lang="en-US" sz="2400" b="1" dirty="0"/>
              <a:t>Role of Volunteer:</a:t>
            </a:r>
          </a:p>
          <a:p>
            <a:pPr>
              <a:buFontTx/>
              <a:buChar char="•"/>
            </a:pPr>
            <a:r>
              <a:rPr lang="en-US" altLang="en-US" sz="2400" b="1" dirty="0">
                <a:latin typeface="+mj-lt"/>
              </a:rPr>
              <a:t>To identify the members in the Jamat who are disabled.</a:t>
            </a:r>
          </a:p>
          <a:p>
            <a:pPr>
              <a:buFontTx/>
              <a:buChar char="•"/>
            </a:pPr>
            <a:r>
              <a:rPr lang="en-US" altLang="en-US" sz="2400" b="1" dirty="0">
                <a:latin typeface="+mj-lt"/>
              </a:rPr>
              <a:t>Execute early interventions and rehabilitations</a:t>
            </a:r>
          </a:p>
          <a:p>
            <a:pPr>
              <a:buFontTx/>
              <a:buChar char="•"/>
            </a:pPr>
            <a:r>
              <a:rPr lang="en-US" altLang="en-US" sz="2400" b="1" dirty="0">
                <a:latin typeface="+mj-lt"/>
              </a:rPr>
              <a:t>To take advantage of subsidies and other assistance from Government and NGOs.</a:t>
            </a:r>
          </a:p>
          <a:p>
            <a:pPr>
              <a:buFontTx/>
              <a:buChar char="•"/>
            </a:pPr>
            <a:r>
              <a:rPr lang="en-US" altLang="en-US" sz="2400" b="1" dirty="0">
                <a:latin typeface="+mj-lt"/>
              </a:rPr>
              <a:t>Regular monitoring &amp; evaluation of the individual cases.</a:t>
            </a:r>
          </a:p>
          <a:p>
            <a:pPr>
              <a:buFontTx/>
              <a:buChar char="•"/>
            </a:pPr>
            <a:r>
              <a:rPr lang="en-US" altLang="en-US" sz="2400" b="1" dirty="0">
                <a:latin typeface="+mj-lt"/>
              </a:rPr>
              <a:t>Inclusion of the beneficiaries into mainstream society.</a:t>
            </a:r>
          </a:p>
          <a:p>
            <a:pPr marL="914400" lvl="2" indent="0">
              <a:buNone/>
            </a:pPr>
            <a:r>
              <a:rPr lang="en-US" sz="2400" dirty="0"/>
              <a:t> </a:t>
            </a:r>
          </a:p>
          <a:p>
            <a:pPr marL="0" indent="0">
              <a:buNone/>
            </a:pPr>
            <a:endParaRPr lang="en-US" sz="2400" dirty="0"/>
          </a:p>
          <a:p>
            <a:pPr marL="0" indent="0">
              <a:buNone/>
            </a:pPr>
            <a:endParaRPr lang="en-US" sz="2400" dirty="0"/>
          </a:p>
          <a:p>
            <a:endParaRPr lang="en-IN" sz="2400" dirty="0"/>
          </a:p>
        </p:txBody>
      </p:sp>
      <p:sp>
        <p:nvSpPr>
          <p:cNvPr id="4" name="Footer Placeholder 3"/>
          <p:cNvSpPr>
            <a:spLocks noGrp="1"/>
          </p:cNvSpPr>
          <p:nvPr>
            <p:ph type="ftr" sz="quarter" idx="11"/>
          </p:nvPr>
        </p:nvSpPr>
        <p:spPr/>
        <p:txBody>
          <a:bodyPr/>
          <a:lstStyle/>
          <a:p>
            <a:r>
              <a:rPr lang="en-IN" dirty="0"/>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smtClean="0">
                <a:solidFill>
                  <a:schemeClr val="bg1"/>
                </a:solidFill>
                <a:latin typeface="Times New Roman" pitchFamily="18" charset="0"/>
              </a:rPr>
              <a:t>Program for People </a:t>
            </a:r>
            <a:r>
              <a:rPr lang="en-US" sz="3600" i="1" kern="0" dirty="0">
                <a:solidFill>
                  <a:schemeClr val="bg1"/>
                </a:solidFill>
                <a:latin typeface="Times New Roman" pitchFamily="18" charset="0"/>
              </a:rPr>
              <a:t>with Different </a:t>
            </a:r>
            <a:r>
              <a:rPr lang="en-US" sz="3600" i="1" kern="0" dirty="0" smtClean="0">
                <a:solidFill>
                  <a:schemeClr val="bg1"/>
                </a:solidFill>
                <a:latin typeface="Times New Roman" pitchFamily="18" charset="0"/>
              </a:rPr>
              <a:t>Abilities (PDA) </a:t>
            </a: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Overview</a:t>
            </a:r>
          </a:p>
        </p:txBody>
      </p:sp>
    </p:spTree>
    <p:extLst>
      <p:ext uri="{BB962C8B-B14F-4D97-AF65-F5344CB8AC3E}">
        <p14:creationId xmlns:p14="http://schemas.microsoft.com/office/powerpoint/2010/main" val="351060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dirty="0"/>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 Areas of Work</a:t>
            </a:r>
          </a:p>
          <a:p>
            <a:pPr algn="ctr">
              <a:defRPr/>
            </a:pPr>
            <a:r>
              <a:rPr lang="en-US" sz="3600" i="1" kern="0" dirty="0">
                <a:solidFill>
                  <a:schemeClr val="bg1"/>
                </a:solidFill>
                <a:latin typeface="Times New Roman" pitchFamily="18" charset="0"/>
              </a:rPr>
              <a:t>(PDA) </a:t>
            </a:r>
          </a:p>
          <a:p>
            <a:pPr algn="ctr">
              <a:defRPr/>
            </a:pPr>
            <a:r>
              <a:rPr lang="en-US" sz="3600" i="1" kern="0" dirty="0">
                <a:solidFill>
                  <a:schemeClr val="bg1"/>
                </a:solidFill>
                <a:latin typeface="Times New Roman" pitchFamily="18" charset="0"/>
              </a:rPr>
              <a:t> </a:t>
            </a:r>
          </a:p>
        </p:txBody>
      </p:sp>
      <p:sp>
        <p:nvSpPr>
          <p:cNvPr id="8" name="Rectangle 7"/>
          <p:cNvSpPr/>
          <p:nvPr/>
        </p:nvSpPr>
        <p:spPr>
          <a:xfrm>
            <a:off x="379827" y="2180490"/>
            <a:ext cx="3205202" cy="368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Monitoring </a:t>
            </a:r>
          </a:p>
          <a:p>
            <a:endParaRPr lang="en-US" sz="2400" dirty="0"/>
          </a:p>
          <a:p>
            <a:pPr marL="342900" indent="-342900">
              <a:buFontTx/>
              <a:buChar char="-"/>
            </a:pPr>
            <a:r>
              <a:rPr lang="en-US" sz="2400" dirty="0"/>
              <a:t>Identification</a:t>
            </a:r>
          </a:p>
          <a:p>
            <a:pPr marL="342900" indent="-342900">
              <a:buFontTx/>
              <a:buChar char="-"/>
            </a:pPr>
            <a:r>
              <a:rPr lang="en-US" sz="2400" dirty="0"/>
              <a:t>Execution of Intervention</a:t>
            </a:r>
          </a:p>
          <a:p>
            <a:r>
              <a:rPr lang="en-US" sz="2400" dirty="0"/>
              <a:t>-   Certification/  </a:t>
            </a:r>
          </a:p>
          <a:p>
            <a:r>
              <a:rPr lang="en-US" sz="2400" dirty="0"/>
              <a:t>      Insurance</a:t>
            </a:r>
          </a:p>
          <a:p>
            <a:pPr marL="342900" indent="-342900">
              <a:buFontTx/>
              <a:buChar char="-"/>
            </a:pPr>
            <a:r>
              <a:rPr lang="en-US" sz="2400" dirty="0"/>
              <a:t>Follow Up</a:t>
            </a:r>
          </a:p>
          <a:p>
            <a:endParaRPr lang="en-IN" sz="2400" dirty="0"/>
          </a:p>
        </p:txBody>
      </p:sp>
      <p:sp>
        <p:nvSpPr>
          <p:cNvPr id="9" name="Rectangle 8"/>
          <p:cNvSpPr/>
          <p:nvPr/>
        </p:nvSpPr>
        <p:spPr>
          <a:xfrm>
            <a:off x="4165600" y="2180490"/>
            <a:ext cx="3164114" cy="368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Interventions</a:t>
            </a:r>
          </a:p>
          <a:p>
            <a:pPr algn="ctr"/>
            <a:r>
              <a:rPr lang="en-US" sz="2800" dirty="0"/>
              <a:t>(Rehabs)</a:t>
            </a:r>
          </a:p>
          <a:p>
            <a:endParaRPr lang="en-US" sz="2800" dirty="0"/>
          </a:p>
          <a:p>
            <a:endParaRPr lang="en-US" sz="2400" dirty="0"/>
          </a:p>
          <a:p>
            <a:r>
              <a:rPr lang="en-US" sz="2400" dirty="0"/>
              <a:t>-   Physical</a:t>
            </a:r>
          </a:p>
          <a:p>
            <a:r>
              <a:rPr lang="en-US" sz="2400" dirty="0"/>
              <a:t>-   Educational</a:t>
            </a:r>
          </a:p>
          <a:p>
            <a:r>
              <a:rPr lang="en-US" sz="2400" dirty="0"/>
              <a:t>-   Economic</a:t>
            </a:r>
          </a:p>
          <a:p>
            <a:pPr marL="342900" indent="-342900">
              <a:buFontTx/>
              <a:buChar char="-"/>
            </a:pPr>
            <a:r>
              <a:rPr lang="en-US" sz="2400" dirty="0"/>
              <a:t>Inclusion</a:t>
            </a:r>
          </a:p>
          <a:p>
            <a:endParaRPr lang="en-IN" sz="2400" dirty="0"/>
          </a:p>
        </p:txBody>
      </p:sp>
      <p:sp>
        <p:nvSpPr>
          <p:cNvPr id="11" name="Rectangle 10"/>
          <p:cNvSpPr/>
          <p:nvPr/>
        </p:nvSpPr>
        <p:spPr>
          <a:xfrm>
            <a:off x="8026401" y="2180490"/>
            <a:ext cx="3327399" cy="3685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Documentation</a:t>
            </a:r>
          </a:p>
          <a:p>
            <a:pPr algn="ctr"/>
            <a:endParaRPr lang="en-US" sz="2800" dirty="0"/>
          </a:p>
          <a:p>
            <a:pPr marL="342900" indent="-342900">
              <a:buFontTx/>
              <a:buChar char="-"/>
            </a:pPr>
            <a:r>
              <a:rPr lang="en-US" sz="2400" dirty="0"/>
              <a:t>Fill Assistance form</a:t>
            </a:r>
          </a:p>
          <a:p>
            <a:r>
              <a:rPr lang="en-US" sz="2400" dirty="0"/>
              <a:t> (Physical/ Educational/</a:t>
            </a:r>
          </a:p>
          <a:p>
            <a:r>
              <a:rPr lang="en-US" sz="2400" dirty="0"/>
              <a:t>    Economic Rehab</a:t>
            </a:r>
          </a:p>
          <a:p>
            <a:pPr marL="342900" indent="-342900">
              <a:buFontTx/>
              <a:buChar char="-"/>
            </a:pPr>
            <a:r>
              <a:rPr lang="en-US" sz="2400" dirty="0"/>
              <a:t>Certifications, etc.</a:t>
            </a:r>
          </a:p>
          <a:p>
            <a:pPr marL="342900" indent="-342900">
              <a:buFontTx/>
              <a:buChar char="-"/>
            </a:pPr>
            <a:r>
              <a:rPr lang="en-US" sz="2400" dirty="0"/>
              <a:t>Capture and record growth/ development</a:t>
            </a:r>
          </a:p>
          <a:p>
            <a:endParaRPr lang="en-IN" sz="2400" dirty="0"/>
          </a:p>
        </p:txBody>
      </p:sp>
    </p:spTree>
    <p:extLst>
      <p:ext uri="{BB962C8B-B14F-4D97-AF65-F5344CB8AC3E}">
        <p14:creationId xmlns:p14="http://schemas.microsoft.com/office/powerpoint/2010/main" val="29860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2609087"/>
            <a:ext cx="10515600" cy="3443983"/>
          </a:xfrm>
        </p:spPr>
        <p:txBody>
          <a:bodyPr>
            <a:normAutofit fontScale="92500"/>
          </a:bodyPr>
          <a:lstStyle/>
          <a:p>
            <a:pPr>
              <a:buClr>
                <a:schemeClr val="tx1"/>
              </a:buClr>
            </a:pPr>
            <a:r>
              <a:rPr lang="en-US" altLang="en-US" sz="2400" dirty="0"/>
              <a:t>To provide opportunities for the aged to overcome boredom, inactiveness and loneliness.</a:t>
            </a:r>
          </a:p>
          <a:p>
            <a:pPr>
              <a:buNone/>
            </a:pPr>
            <a:endParaRPr lang="en-US" altLang="en-US" sz="2400" dirty="0"/>
          </a:p>
          <a:p>
            <a:r>
              <a:rPr lang="en-US" altLang="en-US" sz="2400" dirty="0"/>
              <a:t>To enable seniors to deal with their emotions and psychological needs.</a:t>
            </a:r>
          </a:p>
          <a:p>
            <a:endParaRPr lang="en-US" altLang="en-US" sz="2400" dirty="0"/>
          </a:p>
          <a:p>
            <a:r>
              <a:rPr lang="en-US" altLang="en-US" sz="2400" dirty="0"/>
              <a:t> To provide educational &amp; health awareness programs.</a:t>
            </a:r>
          </a:p>
          <a:p>
            <a:endParaRPr lang="en-US" altLang="en-US" sz="2400" dirty="0"/>
          </a:p>
          <a:p>
            <a:r>
              <a:rPr lang="en-US" altLang="en-US" sz="2400" dirty="0"/>
              <a:t>To ensure maximum participation in Khushiali Programs</a:t>
            </a:r>
          </a:p>
          <a:p>
            <a:pPr marL="0" indent="0">
              <a:buNone/>
              <a:defRPr/>
            </a:pPr>
            <a:r>
              <a:rPr lang="en-US" sz="2400" dirty="0"/>
              <a:t>   </a:t>
            </a:r>
          </a:p>
          <a:p>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2015692"/>
          </a:xfrm>
          <a:prstGeom prst="rect">
            <a:avLst/>
          </a:prstGeom>
          <a:solidFill>
            <a:srgbClr val="006600"/>
          </a:solidFill>
          <a:ln w="9525">
            <a:noFill/>
            <a:miter lim="800000"/>
            <a:headEnd/>
            <a:tailEn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900" i="1" kern="0" dirty="0" smtClean="0">
                <a:solidFill>
                  <a:schemeClr val="bg1"/>
                </a:solidFill>
                <a:latin typeface="Times New Roman" pitchFamily="18" charset="0"/>
              </a:rPr>
              <a:t>Program for Seniors</a:t>
            </a:r>
          </a:p>
          <a:p>
            <a:pPr algn="ctr">
              <a:defRPr/>
            </a:pPr>
            <a:endParaRPr lang="en-US" sz="1900" i="1" kern="0" dirty="0" smtClean="0">
              <a:solidFill>
                <a:schemeClr val="bg1"/>
              </a:solidFill>
              <a:latin typeface="Times New Roman" pitchFamily="18" charset="0"/>
            </a:endParaRPr>
          </a:p>
          <a:p>
            <a:pPr algn="ctr">
              <a:defRPr/>
            </a:pPr>
            <a:r>
              <a:rPr lang="en-US" sz="3900" i="1" kern="0" dirty="0" smtClean="0">
                <a:solidFill>
                  <a:schemeClr val="bg1"/>
                </a:solidFill>
                <a:latin typeface="Times New Roman" pitchFamily="18" charset="0"/>
              </a:rPr>
              <a:t>Care</a:t>
            </a:r>
            <a:endParaRPr lang="en-US" sz="3900" i="1" kern="0" dirty="0">
              <a:solidFill>
                <a:schemeClr val="bg1"/>
              </a:solidFill>
              <a:latin typeface="Times New Roman" pitchFamily="18" charset="0"/>
            </a:endParaRPr>
          </a:p>
          <a:p>
            <a:pPr algn="ctr">
              <a:defRPr/>
            </a:pPr>
            <a:r>
              <a:rPr lang="en-US" sz="3900" i="1" kern="0" dirty="0">
                <a:solidFill>
                  <a:schemeClr val="bg1"/>
                </a:solidFill>
                <a:latin typeface="Times New Roman" pitchFamily="18" charset="0"/>
              </a:rPr>
              <a:t>Objective</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40362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4"/>
            <a:ext cx="10515600" cy="4530725"/>
          </a:xfrm>
        </p:spPr>
        <p:txBody>
          <a:bodyPr>
            <a:normAutofit/>
          </a:bodyPr>
          <a:lstStyle/>
          <a:p>
            <a:pPr marL="0" indent="0">
              <a:buNone/>
            </a:pPr>
            <a:endParaRPr lang="en-IN" sz="2400" b="1" dirty="0"/>
          </a:p>
          <a:p>
            <a:pPr marL="0" indent="0">
              <a:buNone/>
            </a:pPr>
            <a:r>
              <a:rPr lang="en-IN" sz="2400" b="1" i="1" dirty="0"/>
              <a:t>“… </a:t>
            </a:r>
            <a:r>
              <a:rPr lang="en-IN" sz="2400" b="1" i="1" dirty="0">
                <a:solidFill>
                  <a:srgbClr val="002060"/>
                </a:solidFill>
              </a:rPr>
              <a:t>By setting up the Learning Resource Centre the</a:t>
            </a:r>
            <a:r>
              <a:rPr lang="en-IN" sz="2400" b="1" i="1" dirty="0"/>
              <a:t> </a:t>
            </a:r>
            <a:r>
              <a:rPr lang="en-IN" sz="2400" b="1" i="1" dirty="0">
                <a:solidFill>
                  <a:srgbClr val="002060"/>
                </a:solidFill>
              </a:rPr>
              <a:t>Aga khan Social Welfare Board for India has addressed an important need of senior citizens and other members of the Jamat.</a:t>
            </a:r>
          </a:p>
          <a:p>
            <a:endParaRPr lang="en-IN" sz="2400" b="1" i="1" dirty="0"/>
          </a:p>
          <a:p>
            <a:pPr marL="0" indent="0">
              <a:buNone/>
            </a:pPr>
            <a:r>
              <a:rPr lang="en-IN" sz="2400" b="1" i="1" dirty="0">
                <a:solidFill>
                  <a:srgbClr val="002060"/>
                </a:solidFill>
              </a:rPr>
              <a:t>…..The Centre will provide meeting and interactive area for the target beneficiaries leading to a positive impact on their mental and emotional life.</a:t>
            </a:r>
          </a:p>
          <a:p>
            <a:endParaRPr lang="en-IN" sz="2400" b="1" i="1" dirty="0"/>
          </a:p>
          <a:p>
            <a:pPr marL="0" indent="0">
              <a:buNone/>
            </a:pPr>
            <a:r>
              <a:rPr lang="en-IN" sz="2400" b="1" i="1" dirty="0">
                <a:solidFill>
                  <a:srgbClr val="002060"/>
                </a:solidFill>
              </a:rPr>
              <a:t>  Congratulations for having identified the need for the Centre and having    successfully set it up</a:t>
            </a:r>
            <a:r>
              <a:rPr lang="en-IN" sz="2400" b="1" dirty="0">
                <a:solidFill>
                  <a:srgbClr val="002060"/>
                </a:solidFill>
              </a:rPr>
              <a:t>”</a:t>
            </a:r>
          </a:p>
          <a:p>
            <a:pPr marL="0" indent="0">
              <a:buNone/>
            </a:pPr>
            <a:r>
              <a:rPr lang="en-IN" sz="2400" b="1" dirty="0"/>
              <a:t>						                                 </a:t>
            </a:r>
            <a:r>
              <a:rPr lang="en-IN" sz="2400" b="1" dirty="0">
                <a:solidFill>
                  <a:srgbClr val="002060"/>
                </a:solidFill>
              </a:rPr>
              <a:t>September 12, 2000</a:t>
            </a:r>
          </a:p>
          <a:p>
            <a:endParaRPr lang="en-IN" sz="2400" b="1"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Princess Zahra’s Message</a:t>
            </a:r>
          </a:p>
          <a:p>
            <a:pPr algn="ctr">
              <a:defRPr/>
            </a:pPr>
            <a:r>
              <a:rPr lang="en-US" sz="3600" i="1" kern="0" dirty="0">
                <a:solidFill>
                  <a:schemeClr val="bg1"/>
                </a:solidFill>
                <a:latin typeface="Times New Roman" pitchFamily="18" charset="0"/>
              </a:rPr>
              <a:t>Opening of “Learning Resource Center”</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801876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graphicFrame>
        <p:nvGraphicFramePr>
          <p:cNvPr id="5" name="Diagram 4"/>
          <p:cNvGraphicFramePr/>
          <p:nvPr>
            <p:extLst>
              <p:ext uri="{D42A27DB-BD31-4B8C-83A1-F6EECF244321}">
                <p14:modId xmlns:p14="http://schemas.microsoft.com/office/powerpoint/2010/main" val="3292124039"/>
              </p:ext>
            </p:extLst>
          </p:nvPr>
        </p:nvGraphicFramePr>
        <p:xfrm>
          <a:off x="1800665" y="1322363"/>
          <a:ext cx="8637563" cy="539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2"/>
          <p:cNvSpPr txBox="1">
            <a:spLocks noChangeArrowheads="1"/>
          </p:cNvSpPr>
          <p:nvPr/>
        </p:nvSpPr>
        <p:spPr bwMode="auto">
          <a:xfrm>
            <a:off x="250873" y="44756"/>
            <a:ext cx="11690253" cy="1277607"/>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i="1" kern="0" dirty="0">
                <a:solidFill>
                  <a:schemeClr val="bg1"/>
                </a:solidFill>
                <a:latin typeface="Times New Roman" pitchFamily="18" charset="0"/>
              </a:rPr>
              <a:t>What are our Programs</a:t>
            </a:r>
          </a:p>
        </p:txBody>
      </p:sp>
    </p:spTree>
    <p:extLst>
      <p:ext uri="{BB962C8B-B14F-4D97-AF65-F5344CB8AC3E}">
        <p14:creationId xmlns:p14="http://schemas.microsoft.com/office/powerpoint/2010/main" val="317374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4"/>
            <a:ext cx="10515600" cy="4530725"/>
          </a:xfrm>
        </p:spPr>
        <p:txBody>
          <a:bodyPr>
            <a:normAutofit/>
          </a:bodyPr>
          <a:lstStyle/>
          <a:p>
            <a:pPr>
              <a:defRPr/>
            </a:pPr>
            <a:r>
              <a:rPr lang="en-US" altLang="en-US" sz="2400" dirty="0"/>
              <a:t>LRC is a </a:t>
            </a:r>
            <a:r>
              <a:rPr lang="en-US" altLang="en-US" sz="2400" b="1" dirty="0"/>
              <a:t>Second Home </a:t>
            </a:r>
            <a:r>
              <a:rPr lang="en-US" altLang="en-US" sz="2400" dirty="0"/>
              <a:t>for Senior Citizen and people with special needs</a:t>
            </a:r>
          </a:p>
          <a:p>
            <a:pPr>
              <a:defRPr/>
            </a:pPr>
            <a:r>
              <a:rPr lang="en-US" altLang="en-US" sz="2400" dirty="0"/>
              <a:t>To provide opportunities for the aged to overcome boredom, inactiveness and loneliness</a:t>
            </a:r>
          </a:p>
          <a:p>
            <a:pPr>
              <a:defRPr/>
            </a:pPr>
            <a:r>
              <a:rPr lang="en-US" altLang="en-US" sz="2400" dirty="0"/>
              <a:t>To enable old persons to deal with their emotions and psychological needs.</a:t>
            </a:r>
          </a:p>
          <a:p>
            <a:pPr>
              <a:defRPr/>
            </a:pPr>
            <a:r>
              <a:rPr lang="en-US" altLang="en-US" sz="2400" dirty="0"/>
              <a:t>To provide special details about regular diet and health awareness programs</a:t>
            </a:r>
          </a:p>
          <a:p>
            <a:pPr>
              <a:defRPr/>
            </a:pPr>
            <a:r>
              <a:rPr lang="en-US" sz="2400" dirty="0"/>
              <a:t>To Conduct training programs and offer capacity building opportunities</a:t>
            </a:r>
          </a:p>
          <a:p>
            <a:pPr>
              <a:defRPr/>
            </a:pPr>
            <a:r>
              <a:rPr lang="en-US" sz="2400" dirty="0"/>
              <a:t>Organize regular meetings, discussions, debates and lectures</a:t>
            </a:r>
          </a:p>
          <a:p>
            <a:pPr>
              <a:defRPr/>
            </a:pPr>
            <a:r>
              <a:rPr lang="en-US" sz="2400" dirty="0"/>
              <a:t>Help seniors in securing second-career offer</a:t>
            </a:r>
          </a:p>
          <a:p>
            <a:pPr>
              <a:defRPr/>
            </a:pPr>
            <a:r>
              <a:rPr lang="en-US" altLang="zh-TW" sz="2400" dirty="0">
                <a:ea typeface="PMingLiU" pitchFamily="18" charset="-120"/>
              </a:rPr>
              <a:t>To support training, planning, research and evaluation.</a:t>
            </a:r>
          </a:p>
          <a:p>
            <a:pPr>
              <a:defRPr/>
            </a:pPr>
            <a:r>
              <a:rPr lang="en-US" altLang="en-US" sz="2400" dirty="0"/>
              <a:t>LRC should be self sufficient. </a:t>
            </a:r>
          </a:p>
          <a:p>
            <a:pPr marL="0" indent="0">
              <a:buNone/>
              <a:defRPr/>
            </a:pPr>
            <a:endParaRPr lang="en-US" sz="2400" dirty="0"/>
          </a:p>
          <a:p>
            <a:pPr>
              <a:defRPr/>
            </a:pPr>
            <a:endParaRPr lang="en-US" sz="2400" dirty="0"/>
          </a:p>
          <a:p>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Learning Resource Center (LRC)</a:t>
            </a:r>
          </a:p>
          <a:p>
            <a:pPr algn="ctr">
              <a:defRPr/>
            </a:pPr>
            <a:r>
              <a:rPr lang="en-US" sz="3600" i="1" kern="0" dirty="0">
                <a:solidFill>
                  <a:schemeClr val="bg1"/>
                </a:solidFill>
                <a:latin typeface="Times New Roman" pitchFamily="18" charset="0"/>
              </a:rPr>
              <a:t>Objective</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53201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Key Areas</a:t>
            </a:r>
          </a:p>
          <a:p>
            <a:pPr algn="ctr">
              <a:defRPr/>
            </a:pPr>
            <a:r>
              <a:rPr lang="en-US" sz="3600" i="1" kern="0" dirty="0">
                <a:solidFill>
                  <a:schemeClr val="bg1"/>
                </a:solidFill>
                <a:latin typeface="Times New Roman" pitchFamily="18" charset="0"/>
              </a:rPr>
              <a:t>LRC</a:t>
            </a:r>
          </a:p>
          <a:p>
            <a:pPr algn="ctr">
              <a:defRPr/>
            </a:pPr>
            <a:r>
              <a:rPr lang="en-US" sz="3600" i="1" kern="0" dirty="0">
                <a:solidFill>
                  <a:schemeClr val="bg1"/>
                </a:solidFill>
                <a:latin typeface="Times New Roman" pitchFamily="18" charset="0"/>
              </a:rPr>
              <a:t> </a:t>
            </a:r>
          </a:p>
        </p:txBody>
      </p:sp>
      <p:sp>
        <p:nvSpPr>
          <p:cNvPr id="9" name="Rectangle 8"/>
          <p:cNvSpPr/>
          <p:nvPr/>
        </p:nvSpPr>
        <p:spPr>
          <a:xfrm>
            <a:off x="4935413" y="1765920"/>
            <a:ext cx="2321169" cy="88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endParaRPr lang="en-US" sz="2400" dirty="0"/>
          </a:p>
          <a:p>
            <a:pPr algn="ctr"/>
            <a:r>
              <a:rPr lang="en-US" sz="2400" dirty="0"/>
              <a:t>Activities</a:t>
            </a:r>
            <a:r>
              <a:rPr lang="en-IN" sz="2400" dirty="0"/>
              <a:t> </a:t>
            </a:r>
          </a:p>
          <a:p>
            <a:pPr algn="ctr"/>
            <a:endParaRPr lang="en-US" sz="2400" dirty="0"/>
          </a:p>
        </p:txBody>
      </p:sp>
      <p:cxnSp>
        <p:nvCxnSpPr>
          <p:cNvPr id="11" name="Straight Connector 10"/>
          <p:cNvCxnSpPr>
            <a:stCxn id="9" idx="2"/>
          </p:cNvCxnSpPr>
          <p:nvPr/>
        </p:nvCxnSpPr>
        <p:spPr>
          <a:xfrm flipH="1">
            <a:off x="6095997" y="2652185"/>
            <a:ext cx="1" cy="302395"/>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1460691" y="2962039"/>
            <a:ext cx="9523828" cy="0"/>
          </a:xfrm>
          <a:prstGeom prst="line">
            <a:avLst/>
          </a:prstGeom>
          <a:ln w="38100"/>
        </p:spPr>
        <p:style>
          <a:lnRef idx="1">
            <a:schemeClr val="dk1"/>
          </a:lnRef>
          <a:fillRef idx="0">
            <a:schemeClr val="dk1"/>
          </a:fillRef>
          <a:effectRef idx="0">
            <a:schemeClr val="dk1"/>
          </a:effectRef>
          <a:fontRef idx="minor">
            <a:schemeClr val="tx1"/>
          </a:fontRef>
        </p:style>
      </p:cxnSp>
      <p:sp>
        <p:nvSpPr>
          <p:cNvPr id="16" name="Rectangle 15"/>
          <p:cNvSpPr/>
          <p:nvPr/>
        </p:nvSpPr>
        <p:spPr>
          <a:xfrm>
            <a:off x="107262" y="3351024"/>
            <a:ext cx="2861893" cy="282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r>
              <a:rPr lang="en-US" sz="2400" dirty="0"/>
              <a:t>Recreation </a:t>
            </a:r>
            <a:r>
              <a:rPr lang="en-US" sz="2400" dirty="0" smtClean="0"/>
              <a:t>Activities</a:t>
            </a:r>
          </a:p>
          <a:p>
            <a:pPr algn="ctr"/>
            <a:r>
              <a:rPr lang="en-IN" sz="2400" dirty="0" smtClean="0"/>
              <a:t> </a:t>
            </a:r>
            <a:endParaRPr lang="en-IN" sz="2400" dirty="0"/>
          </a:p>
          <a:p>
            <a:pPr>
              <a:lnSpc>
                <a:spcPct val="150000"/>
              </a:lnSpc>
            </a:pPr>
            <a:r>
              <a:rPr lang="en-US" sz="2200" dirty="0" err="1"/>
              <a:t>Khushyali</a:t>
            </a:r>
            <a:r>
              <a:rPr lang="en-US" sz="2200" dirty="0"/>
              <a:t> program</a:t>
            </a:r>
          </a:p>
          <a:p>
            <a:pPr>
              <a:lnSpc>
                <a:spcPct val="150000"/>
              </a:lnSpc>
            </a:pPr>
            <a:r>
              <a:rPr lang="en-US" sz="2200" dirty="0"/>
              <a:t>Quiz Competition</a:t>
            </a:r>
          </a:p>
          <a:p>
            <a:pPr>
              <a:lnSpc>
                <a:spcPct val="150000"/>
              </a:lnSpc>
            </a:pPr>
            <a:r>
              <a:rPr lang="en-US" sz="2200" dirty="0"/>
              <a:t>Ginan Antakshari</a:t>
            </a:r>
          </a:p>
          <a:p>
            <a:pPr algn="ctr"/>
            <a:endParaRPr lang="en-IN" sz="2400" dirty="0"/>
          </a:p>
          <a:p>
            <a:pPr algn="ctr"/>
            <a:endParaRPr lang="en-US" sz="2400" dirty="0"/>
          </a:p>
        </p:txBody>
      </p:sp>
      <p:cxnSp>
        <p:nvCxnSpPr>
          <p:cNvPr id="17" name="Straight Connector 16"/>
          <p:cNvCxnSpPr/>
          <p:nvPr/>
        </p:nvCxnSpPr>
        <p:spPr>
          <a:xfrm>
            <a:off x="1453658" y="2954580"/>
            <a:ext cx="7033" cy="388985"/>
          </a:xfrm>
          <a:prstGeom prst="line">
            <a:avLst/>
          </a:prstGeom>
          <a:ln w="38100"/>
        </p:spPr>
        <p:style>
          <a:lnRef idx="1">
            <a:schemeClr val="dk1"/>
          </a:lnRef>
          <a:fillRef idx="0">
            <a:schemeClr val="dk1"/>
          </a:fillRef>
          <a:effectRef idx="0">
            <a:schemeClr val="dk1"/>
          </a:effectRef>
          <a:fontRef idx="minor">
            <a:schemeClr val="tx1"/>
          </a:fontRef>
        </p:style>
      </p:cxnSp>
      <p:sp>
        <p:nvSpPr>
          <p:cNvPr id="19" name="Rectangle 18"/>
          <p:cNvSpPr/>
          <p:nvPr/>
        </p:nvSpPr>
        <p:spPr>
          <a:xfrm>
            <a:off x="3213850" y="3357505"/>
            <a:ext cx="2903221" cy="279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lnSpc>
                <a:spcPct val="200000"/>
              </a:lnSpc>
            </a:pPr>
            <a:endParaRPr lang="en-US" sz="1050" dirty="0" smtClean="0"/>
          </a:p>
          <a:p>
            <a:pPr algn="ctr">
              <a:lnSpc>
                <a:spcPct val="200000"/>
              </a:lnSpc>
            </a:pPr>
            <a:r>
              <a:rPr lang="en-US" sz="2400" dirty="0" smtClean="0"/>
              <a:t>Educational Program</a:t>
            </a:r>
            <a:endParaRPr lang="en-IN" sz="2400" dirty="0" smtClean="0"/>
          </a:p>
          <a:p>
            <a:r>
              <a:rPr lang="en-US" sz="2200" dirty="0" smtClean="0"/>
              <a:t>English Classes</a:t>
            </a:r>
          </a:p>
          <a:p>
            <a:r>
              <a:rPr lang="en-US" sz="2200" dirty="0" smtClean="0"/>
              <a:t>Mehndi Classes</a:t>
            </a:r>
          </a:p>
          <a:p>
            <a:r>
              <a:rPr lang="en-US" sz="2200" dirty="0" smtClean="0"/>
              <a:t>Paint </a:t>
            </a:r>
            <a:r>
              <a:rPr lang="en-US" sz="2200" dirty="0"/>
              <a:t>Classes</a:t>
            </a:r>
          </a:p>
          <a:p>
            <a:r>
              <a:rPr lang="en-US" sz="2200" dirty="0"/>
              <a:t>Learning Internet</a:t>
            </a:r>
          </a:p>
          <a:p>
            <a:r>
              <a:rPr lang="en-US" sz="2200" dirty="0"/>
              <a:t>Computer/ Mobile Training </a:t>
            </a:r>
          </a:p>
          <a:p>
            <a:pPr algn="ctr"/>
            <a:endParaRPr lang="en-IN" sz="2400" dirty="0"/>
          </a:p>
          <a:p>
            <a:pPr algn="ctr"/>
            <a:endParaRPr lang="en-US" sz="2400" dirty="0"/>
          </a:p>
        </p:txBody>
      </p:sp>
      <p:cxnSp>
        <p:nvCxnSpPr>
          <p:cNvPr id="21" name="Straight Connector 20"/>
          <p:cNvCxnSpPr/>
          <p:nvPr/>
        </p:nvCxnSpPr>
        <p:spPr>
          <a:xfrm>
            <a:off x="4266314" y="2942838"/>
            <a:ext cx="7033" cy="388985"/>
          </a:xfrm>
          <a:prstGeom prst="line">
            <a:avLst/>
          </a:prstGeom>
          <a:ln w="38100"/>
        </p:spPr>
        <p:style>
          <a:lnRef idx="1">
            <a:schemeClr val="dk1"/>
          </a:lnRef>
          <a:fillRef idx="0">
            <a:schemeClr val="dk1"/>
          </a:fillRef>
          <a:effectRef idx="0">
            <a:schemeClr val="dk1"/>
          </a:effectRef>
          <a:fontRef idx="minor">
            <a:schemeClr val="tx1"/>
          </a:fontRef>
        </p:style>
      </p:cxnSp>
      <p:sp>
        <p:nvSpPr>
          <p:cNvPr id="22" name="Rectangle 21"/>
          <p:cNvSpPr/>
          <p:nvPr/>
        </p:nvSpPr>
        <p:spPr>
          <a:xfrm>
            <a:off x="6307636" y="3370384"/>
            <a:ext cx="2824674" cy="2793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r>
              <a:rPr lang="en-US" sz="2200" dirty="0"/>
              <a:t>Religious Training Programs</a:t>
            </a:r>
          </a:p>
          <a:p>
            <a:pPr algn="ctr"/>
            <a:endParaRPr lang="en-IN" sz="1000" dirty="0"/>
          </a:p>
          <a:p>
            <a:r>
              <a:rPr lang="en-US" sz="2200" dirty="0" err="1" smtClean="0"/>
              <a:t>Waez</a:t>
            </a:r>
            <a:r>
              <a:rPr lang="en-US" sz="2200" dirty="0" smtClean="0"/>
              <a:t> </a:t>
            </a:r>
            <a:r>
              <a:rPr lang="en-US" sz="2200" dirty="0"/>
              <a:t>and Kriya Pratha</a:t>
            </a:r>
          </a:p>
          <a:p>
            <a:r>
              <a:rPr lang="en-US" sz="2200" dirty="0"/>
              <a:t>(approval from </a:t>
            </a:r>
            <a:r>
              <a:rPr lang="en-US" sz="2200" dirty="0" smtClean="0"/>
              <a:t>ITREB)</a:t>
            </a:r>
          </a:p>
          <a:p>
            <a:endParaRPr lang="en-US" sz="1200" dirty="0"/>
          </a:p>
          <a:p>
            <a:r>
              <a:rPr lang="en-US" sz="2200" dirty="0" smtClean="0"/>
              <a:t>Other </a:t>
            </a:r>
            <a:r>
              <a:rPr lang="en-US" sz="2200" dirty="0"/>
              <a:t>Religious Program</a:t>
            </a:r>
            <a:endParaRPr lang="en-IN" sz="2200" dirty="0"/>
          </a:p>
          <a:p>
            <a:pPr algn="ctr"/>
            <a:endParaRPr lang="en-US" sz="2400" dirty="0"/>
          </a:p>
        </p:txBody>
      </p:sp>
      <p:cxnSp>
        <p:nvCxnSpPr>
          <p:cNvPr id="23" name="Straight Connector 22"/>
          <p:cNvCxnSpPr/>
          <p:nvPr/>
        </p:nvCxnSpPr>
        <p:spPr>
          <a:xfrm>
            <a:off x="7620280" y="2998857"/>
            <a:ext cx="7033" cy="388985"/>
          </a:xfrm>
          <a:prstGeom prst="line">
            <a:avLst/>
          </a:prstGeom>
          <a:ln w="38100"/>
        </p:spPr>
        <p:style>
          <a:lnRef idx="1">
            <a:schemeClr val="dk1"/>
          </a:lnRef>
          <a:fillRef idx="0">
            <a:schemeClr val="dk1"/>
          </a:fillRef>
          <a:effectRef idx="0">
            <a:schemeClr val="dk1"/>
          </a:effectRef>
          <a:fontRef idx="minor">
            <a:schemeClr val="tx1"/>
          </a:fontRef>
        </p:style>
      </p:cxnSp>
      <p:sp>
        <p:nvSpPr>
          <p:cNvPr id="24" name="Rectangle 23"/>
          <p:cNvSpPr/>
          <p:nvPr/>
        </p:nvSpPr>
        <p:spPr>
          <a:xfrm>
            <a:off x="9313976" y="3357504"/>
            <a:ext cx="2717989" cy="2793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46800" rtlCol="0" anchor="ctr"/>
          <a:lstStyle/>
          <a:p>
            <a:pPr algn="ctr"/>
            <a:r>
              <a:rPr lang="en-US" sz="2400" dirty="0"/>
              <a:t>Awareness Sessions</a:t>
            </a:r>
          </a:p>
          <a:p>
            <a:r>
              <a:rPr lang="en-US" sz="2000" dirty="0" smtClean="0"/>
              <a:t>Physical </a:t>
            </a:r>
            <a:r>
              <a:rPr lang="en-US" sz="2200" dirty="0"/>
              <a:t>Mental Health </a:t>
            </a:r>
            <a:r>
              <a:rPr lang="en-US" sz="2200" dirty="0" smtClean="0"/>
              <a:t>Awareness</a:t>
            </a:r>
          </a:p>
          <a:p>
            <a:r>
              <a:rPr lang="en-US" sz="2200" dirty="0" smtClean="0"/>
              <a:t>Yoga</a:t>
            </a:r>
            <a:r>
              <a:rPr lang="en-US" sz="2200" dirty="0"/>
              <a:t>, Morning walk, </a:t>
            </a:r>
            <a:r>
              <a:rPr lang="en-US" sz="2200" dirty="0" smtClean="0"/>
              <a:t>Physiotherapy</a:t>
            </a:r>
          </a:p>
          <a:p>
            <a:r>
              <a:rPr lang="en-US" sz="2200" dirty="0" smtClean="0"/>
              <a:t>Lecture </a:t>
            </a:r>
            <a:r>
              <a:rPr lang="en-US" sz="2200" dirty="0"/>
              <a:t>on Healthy</a:t>
            </a:r>
            <a:endParaRPr lang="en-IN" sz="2400" dirty="0"/>
          </a:p>
          <a:p>
            <a:r>
              <a:rPr lang="en-US" sz="2200" dirty="0"/>
              <a:t>Eating habits, </a:t>
            </a:r>
          </a:p>
          <a:p>
            <a:r>
              <a:rPr lang="en-US" sz="2200" dirty="0"/>
              <a:t>Cancer Awareness</a:t>
            </a:r>
          </a:p>
        </p:txBody>
      </p:sp>
      <p:cxnSp>
        <p:nvCxnSpPr>
          <p:cNvPr id="25" name="Straight Connector 24"/>
          <p:cNvCxnSpPr/>
          <p:nvPr/>
        </p:nvCxnSpPr>
        <p:spPr>
          <a:xfrm>
            <a:off x="10991552" y="2968520"/>
            <a:ext cx="7033" cy="388985"/>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22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9" grpId="0" animBg="1"/>
      <p:bldP spid="22" grpId="0" animBg="1"/>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6" name="Rectangle 2"/>
          <p:cNvSpPr txBox="1">
            <a:spLocks noChangeArrowheads="1"/>
          </p:cNvSpPr>
          <p:nvPr/>
        </p:nvSpPr>
        <p:spPr bwMode="auto">
          <a:xfrm>
            <a:off x="250873" y="2332343"/>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smtClean="0">
                <a:solidFill>
                  <a:schemeClr val="bg1"/>
                </a:solidFill>
                <a:latin typeface="Times New Roman" pitchFamily="18" charset="0"/>
              </a:rPr>
              <a:t>Support Services Programs</a:t>
            </a:r>
            <a:endParaRPr lang="en-US" sz="3600" i="1" kern="0" dirty="0">
              <a:solidFill>
                <a:schemeClr val="bg1"/>
              </a:solidFill>
              <a:latin typeface="Times New Roman" pitchFamily="18" charset="0"/>
            </a:endParaRPr>
          </a:p>
        </p:txBody>
      </p:sp>
    </p:spTree>
    <p:extLst>
      <p:ext uri="{BB962C8B-B14F-4D97-AF65-F5344CB8AC3E}">
        <p14:creationId xmlns:p14="http://schemas.microsoft.com/office/powerpoint/2010/main" val="2931253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AKSWBI</a:t>
            </a:r>
          </a:p>
        </p:txBody>
      </p:sp>
      <p:sp>
        <p:nvSpPr>
          <p:cNvPr id="3"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Crisis Assistance</a:t>
            </a:r>
          </a:p>
          <a:p>
            <a:pPr algn="ctr">
              <a:defRPr/>
            </a:pPr>
            <a:r>
              <a:rPr lang="en-US" sz="3600" i="1" kern="0" dirty="0">
                <a:solidFill>
                  <a:schemeClr val="bg1"/>
                </a:solidFill>
                <a:latin typeface="Times New Roman" pitchFamily="18" charset="0"/>
              </a:rPr>
              <a:t> </a:t>
            </a:r>
          </a:p>
        </p:txBody>
      </p:sp>
      <p:graphicFrame>
        <p:nvGraphicFramePr>
          <p:cNvPr id="4" name="Diagram 3"/>
          <p:cNvGraphicFramePr/>
          <p:nvPr>
            <p:extLst/>
          </p:nvPr>
        </p:nvGraphicFramePr>
        <p:xfrm>
          <a:off x="-661183" y="1856935"/>
          <a:ext cx="10045506" cy="4499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14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AKSWBI</a:t>
            </a:r>
          </a:p>
        </p:txBody>
      </p:sp>
      <p:sp>
        <p:nvSpPr>
          <p:cNvPr id="3" name="Rectangle 2"/>
          <p:cNvSpPr/>
          <p:nvPr/>
        </p:nvSpPr>
        <p:spPr>
          <a:xfrm>
            <a:off x="450167" y="1417076"/>
            <a:ext cx="10607040" cy="5262979"/>
          </a:xfrm>
          <a:prstGeom prst="rect">
            <a:avLst/>
          </a:prstGeom>
        </p:spPr>
        <p:txBody>
          <a:bodyPr wrap="square">
            <a:spAutoFit/>
          </a:bodyPr>
          <a:lstStyle/>
          <a:p>
            <a:pPr>
              <a:defRPr/>
            </a:pPr>
            <a:r>
              <a:rPr lang="en-US" sz="2400" dirty="0">
                <a:cs typeface="Arial" panose="020B0604020202020204" pitchFamily="34" charset="0"/>
              </a:rPr>
              <a:t>     </a:t>
            </a:r>
            <a:r>
              <a:rPr lang="en-IN" sz="2400" dirty="0"/>
              <a:t>At the core of any assistance lies development of each potential family member</a:t>
            </a:r>
            <a:br>
              <a:rPr lang="en-IN" sz="2400" dirty="0"/>
            </a:br>
            <a:endParaRPr lang="en-US" altLang="en-US" sz="2400" dirty="0">
              <a:cs typeface="Arial" panose="020B0604020202020204" pitchFamily="34" charset="0"/>
            </a:endParaRPr>
          </a:p>
          <a:p>
            <a:pPr marL="342900" indent="-342900">
              <a:buFont typeface="Arial" panose="020B0604020202020204" pitchFamily="34" charset="0"/>
              <a:buChar char="•"/>
              <a:defRPr/>
            </a:pPr>
            <a:r>
              <a:rPr lang="en-US" altLang="en-US" sz="2400" dirty="0">
                <a:cs typeface="Arial" panose="020B0604020202020204" pitchFamily="34" charset="0"/>
              </a:rPr>
              <a:t>Justification for Education Assistance (EA)</a:t>
            </a:r>
          </a:p>
          <a:p>
            <a:pPr marL="342900" indent="-342900">
              <a:buFont typeface="Arial" panose="020B0604020202020204" pitchFamily="34" charset="0"/>
              <a:buChar char="•"/>
              <a:defRPr/>
            </a:pPr>
            <a:endParaRPr lang="en-US" altLang="en-US" sz="2400" dirty="0">
              <a:cs typeface="Arial" panose="020B0604020202020204" pitchFamily="34" charset="0"/>
            </a:endParaRPr>
          </a:p>
          <a:p>
            <a:pPr marL="342900" indent="-342900">
              <a:buFont typeface="Arial" panose="020B0604020202020204" pitchFamily="34" charset="0"/>
              <a:buChar char="•"/>
              <a:defRPr/>
            </a:pPr>
            <a:r>
              <a:rPr lang="en-US" altLang="en-US" sz="2400" dirty="0">
                <a:cs typeface="Arial" panose="020B0604020202020204" pitchFamily="34" charset="0"/>
              </a:rPr>
              <a:t> Check if the proposed family is genuinely in financial crisis and does not have any other source of assistance</a:t>
            </a:r>
          </a:p>
          <a:p>
            <a:pPr marL="342900" indent="-342900">
              <a:buFont typeface="Arial" panose="020B0604020202020204" pitchFamily="34" charset="0"/>
              <a:buChar char="•"/>
              <a:defRPr/>
            </a:pPr>
            <a:endParaRPr lang="en-US" altLang="en-US" sz="2400" dirty="0">
              <a:cs typeface="Arial" panose="020B0604020202020204" pitchFamily="34" charset="0"/>
            </a:endParaRPr>
          </a:p>
          <a:p>
            <a:pPr marL="342900" indent="-342900">
              <a:buFont typeface="Arial" panose="020B0604020202020204" pitchFamily="34" charset="0"/>
              <a:buChar char="•"/>
              <a:defRPr/>
            </a:pPr>
            <a:r>
              <a:rPr lang="en-US" altLang="en-US" sz="2400" dirty="0">
                <a:cs typeface="Arial" panose="020B0604020202020204" pitchFamily="34" charset="0"/>
              </a:rPr>
              <a:t>Education assistance is a temporary intervention and it should not be treated as an ongoing support</a:t>
            </a:r>
          </a:p>
          <a:p>
            <a:pPr marL="342900" indent="-342900">
              <a:buFont typeface="Arial" panose="020B0604020202020204" pitchFamily="34" charset="0"/>
              <a:buChar char="•"/>
              <a:defRPr/>
            </a:pPr>
            <a:endParaRPr lang="en-US" altLang="en-US" sz="2400" dirty="0">
              <a:cs typeface="Arial" panose="020B0604020202020204" pitchFamily="34" charset="0"/>
            </a:endParaRPr>
          </a:p>
          <a:p>
            <a:pPr marL="342900" indent="-342900">
              <a:buFont typeface="Arial" panose="020B0604020202020204" pitchFamily="34" charset="0"/>
              <a:buChar char="•"/>
              <a:defRPr/>
            </a:pPr>
            <a:r>
              <a:rPr lang="en-US" altLang="en-US" sz="2400" dirty="0">
                <a:cs typeface="Arial" panose="020B0604020202020204" pitchFamily="34" charset="0"/>
              </a:rPr>
              <a:t>Along with the crisis assistance, exit plan should also be made</a:t>
            </a:r>
          </a:p>
          <a:p>
            <a:pPr marL="342900" indent="-342900">
              <a:buFont typeface="Arial" panose="020B0604020202020204" pitchFamily="34" charset="0"/>
              <a:buChar char="•"/>
              <a:defRPr/>
            </a:pPr>
            <a:endParaRPr lang="en-US" altLang="en-US" sz="2400" dirty="0">
              <a:cs typeface="Arial" panose="020B0604020202020204" pitchFamily="34" charset="0"/>
            </a:endParaRPr>
          </a:p>
          <a:p>
            <a:pPr>
              <a:defRPr/>
            </a:pPr>
            <a:endParaRPr lang="en-US" altLang="en-US" sz="2400" dirty="0">
              <a:cs typeface="Arial" panose="020B0604020202020204" pitchFamily="34" charset="0"/>
            </a:endParaRPr>
          </a:p>
          <a:p>
            <a:pPr marL="342900" indent="-342900">
              <a:buFont typeface="Arial" panose="020B0604020202020204" pitchFamily="34" charset="0"/>
              <a:buChar char="•"/>
              <a:defRPr/>
            </a:pPr>
            <a:endParaRPr lang="en-US" altLang="en-US" sz="2400" dirty="0">
              <a:cs typeface="Arial" panose="020B0604020202020204" pitchFamily="34" charset="0"/>
            </a:endParaRPr>
          </a:p>
        </p:txBody>
      </p:sp>
      <p:sp>
        <p:nvSpPr>
          <p:cNvPr id="4"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Role of Volunteer</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190630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List of Documents to be attached</a:t>
            </a:r>
          </a:p>
          <a:p>
            <a:pPr algn="ctr">
              <a:defRPr/>
            </a:pPr>
            <a:r>
              <a:rPr lang="en-US" sz="3600" i="1" kern="0" dirty="0">
                <a:solidFill>
                  <a:schemeClr val="bg1"/>
                </a:solidFill>
                <a:latin typeface="Times New Roman" pitchFamily="18" charset="0"/>
              </a:rPr>
              <a:t> </a:t>
            </a:r>
          </a:p>
        </p:txBody>
      </p:sp>
      <p:sp>
        <p:nvSpPr>
          <p:cNvPr id="6" name="Rectangle 1"/>
          <p:cNvSpPr>
            <a:spLocks noChangeArrowheads="1"/>
          </p:cNvSpPr>
          <p:nvPr/>
        </p:nvSpPr>
        <p:spPr bwMode="auto">
          <a:xfrm>
            <a:off x="519331" y="676524"/>
            <a:ext cx="10594145" cy="6001643"/>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endParaRPr lang="en-US" altLang="en-US" sz="2400" u="sng" dirty="0">
              <a:solidFill>
                <a:srgbClr val="C00000"/>
              </a:solidFill>
              <a:cs typeface="Arial" charset="0"/>
            </a:endParaRPr>
          </a:p>
          <a:p>
            <a:pPr marL="285750" indent="-285750">
              <a:buFont typeface="Arial" panose="020B0604020202020204" pitchFamily="34" charset="0"/>
              <a:buChar char="•"/>
            </a:pPr>
            <a:endParaRPr lang="en-US" altLang="en-US" sz="2400" u="sng" dirty="0">
              <a:solidFill>
                <a:srgbClr val="C00000"/>
              </a:solidFill>
              <a:cs typeface="Arial" charset="0"/>
            </a:endParaRPr>
          </a:p>
          <a:p>
            <a:pPr marL="285750" indent="-285750">
              <a:buFont typeface="Arial" panose="020B0604020202020204" pitchFamily="34" charset="0"/>
              <a:buChar char="•"/>
            </a:pPr>
            <a:r>
              <a:rPr lang="en-US" altLang="en-US" sz="2400" dirty="0">
                <a:cs typeface="Arial" charset="0"/>
              </a:rPr>
              <a:t>Family Visit is required</a:t>
            </a:r>
          </a:p>
          <a:p>
            <a:pPr marL="285750" indent="-285750">
              <a:buFont typeface="Arial" panose="020B0604020202020204" pitchFamily="34" charset="0"/>
              <a:buChar char="•"/>
            </a:pPr>
            <a:r>
              <a:rPr lang="en-US" altLang="en-US" sz="2400" dirty="0">
                <a:cs typeface="Arial" charset="0"/>
              </a:rPr>
              <a:t>To specify whether it is Loan or Donation</a:t>
            </a:r>
          </a:p>
          <a:p>
            <a:pPr marL="285750" indent="-285750">
              <a:buFont typeface="Arial" panose="020B0604020202020204" pitchFamily="34" charset="0"/>
              <a:buChar char="•"/>
            </a:pPr>
            <a:r>
              <a:rPr lang="en-US" altLang="en-US" sz="2400" dirty="0">
                <a:cs typeface="Arial" charset="0"/>
              </a:rPr>
              <a:t>School’s/ Hostel’s Bank A/c details on letter head including of IFSC Code for direct disbursement of fees, signed by an authorized person of the school</a:t>
            </a:r>
          </a:p>
          <a:p>
            <a:pPr marL="285750" indent="-285750">
              <a:buFont typeface="Arial" panose="020B0604020202020204" pitchFamily="34" charset="0"/>
              <a:buChar char="•"/>
            </a:pPr>
            <a:r>
              <a:rPr lang="en-US" altLang="en-US" sz="2400" dirty="0">
                <a:cs typeface="Arial" charset="0"/>
              </a:rPr>
              <a:t>Previous 2 years Report Card – </a:t>
            </a:r>
            <a:r>
              <a:rPr lang="en-US" altLang="en-US" sz="2400" dirty="0" smtClean="0">
                <a:cs typeface="Arial" charset="0"/>
              </a:rPr>
              <a:t>2015-16 </a:t>
            </a:r>
            <a:r>
              <a:rPr lang="en-US" altLang="en-US" sz="2400" dirty="0">
                <a:cs typeface="Arial" charset="0"/>
              </a:rPr>
              <a:t>&amp; </a:t>
            </a:r>
            <a:r>
              <a:rPr lang="en-US" altLang="en-US" sz="2400" dirty="0" smtClean="0">
                <a:cs typeface="Arial" charset="0"/>
              </a:rPr>
              <a:t>2016-17</a:t>
            </a:r>
            <a:endParaRPr lang="en-US" altLang="en-US" sz="2400" dirty="0">
              <a:cs typeface="Arial" charset="0"/>
            </a:endParaRPr>
          </a:p>
          <a:p>
            <a:pPr marL="285750" indent="-285750">
              <a:buFont typeface="Arial" panose="020B0604020202020204" pitchFamily="34" charset="0"/>
              <a:buChar char="•"/>
            </a:pPr>
            <a:r>
              <a:rPr lang="en-US" altLang="en-US" sz="2400" dirty="0">
                <a:cs typeface="Arial" charset="0"/>
              </a:rPr>
              <a:t> Academic years’ Fees Structure  on letter head of the school</a:t>
            </a:r>
          </a:p>
          <a:p>
            <a:pPr marL="285750" indent="-285750">
              <a:buFont typeface="Arial" panose="020B0604020202020204" pitchFamily="34" charset="0"/>
              <a:buChar char="•"/>
            </a:pPr>
            <a:r>
              <a:rPr lang="en-US" altLang="en-US" sz="2400" dirty="0">
                <a:cs typeface="Arial" charset="0"/>
              </a:rPr>
              <a:t>Latest Photograph of </a:t>
            </a:r>
            <a:r>
              <a:rPr lang="en-US" altLang="en-US" sz="2400" dirty="0" smtClean="0">
                <a:cs typeface="Arial" charset="0"/>
              </a:rPr>
              <a:t>the applicant</a:t>
            </a:r>
            <a:endParaRPr lang="en-US" altLang="en-US" sz="2400" dirty="0">
              <a:cs typeface="Arial" charset="0"/>
            </a:endParaRPr>
          </a:p>
          <a:p>
            <a:pPr marL="285750" indent="-285750">
              <a:buFont typeface="Arial" panose="020B0604020202020204" pitchFamily="34" charset="0"/>
              <a:buChar char="•"/>
            </a:pPr>
            <a:r>
              <a:rPr lang="en-US" altLang="en-US" sz="2400" dirty="0">
                <a:cs typeface="Arial" charset="0"/>
              </a:rPr>
              <a:t>Details of family contribution, relatives or external support (if any)</a:t>
            </a:r>
          </a:p>
          <a:p>
            <a:pPr marL="285750" indent="-285750">
              <a:buFont typeface="Arial" panose="020B0604020202020204" pitchFamily="34" charset="0"/>
              <a:buChar char="•"/>
            </a:pPr>
            <a:r>
              <a:rPr lang="en-US" altLang="en-US" sz="2400" dirty="0">
                <a:cs typeface="Arial" charset="0"/>
              </a:rPr>
              <a:t>Incase of Hostel details of discounts/ </a:t>
            </a:r>
            <a:r>
              <a:rPr lang="en-US" altLang="en-US" sz="2400" dirty="0" err="1">
                <a:cs typeface="Arial" charset="0"/>
              </a:rPr>
              <a:t>freeships</a:t>
            </a:r>
            <a:r>
              <a:rPr lang="en-US" altLang="en-US" sz="2400" dirty="0">
                <a:cs typeface="Arial" charset="0"/>
              </a:rPr>
              <a:t> given by hostel</a:t>
            </a:r>
          </a:p>
          <a:p>
            <a:pPr marL="285750" indent="-285750">
              <a:buFont typeface="Arial" panose="020B0604020202020204" pitchFamily="34" charset="0"/>
              <a:buChar char="•"/>
            </a:pPr>
            <a:r>
              <a:rPr lang="en-US" altLang="en-US" sz="2400" b="1" dirty="0">
                <a:cs typeface="Arial" charset="0"/>
              </a:rPr>
              <a:t>Very IMPORTANT: </a:t>
            </a:r>
            <a:r>
              <a:rPr lang="en-US" altLang="en-US" sz="2400" dirty="0">
                <a:cs typeface="Arial" charset="0"/>
              </a:rPr>
              <a:t>No bus fees, private tuition fees, books or stationery expenses to be included in the recommended amount</a:t>
            </a:r>
          </a:p>
          <a:p>
            <a:pPr marL="285750" indent="-285750">
              <a:buFont typeface="Arial" panose="020B0604020202020204" pitchFamily="34" charset="0"/>
              <a:buChar char="•"/>
            </a:pPr>
            <a:endParaRPr lang="en-US" altLang="en-US" sz="2400" dirty="0">
              <a:cs typeface="Arial" charset="0"/>
            </a:endParaRPr>
          </a:p>
          <a:p>
            <a:pPr marL="285750" indent="-285750">
              <a:buFont typeface="Arial" panose="020B0604020202020204" pitchFamily="34" charset="0"/>
              <a:buChar char="•"/>
            </a:pPr>
            <a:r>
              <a:rPr lang="en-US" altLang="en-US" sz="2400" b="1" dirty="0">
                <a:cs typeface="Arial" charset="0"/>
              </a:rPr>
              <a:t>Incase of LOAN: </a:t>
            </a:r>
            <a:r>
              <a:rPr lang="en-US" altLang="en-US" sz="2400" dirty="0">
                <a:cs typeface="Arial" charset="0"/>
              </a:rPr>
              <a:t>Advance PDCs’ are required ( Post Dated </a:t>
            </a:r>
            <a:r>
              <a:rPr lang="en-US" altLang="en-US" sz="2400" dirty="0" err="1">
                <a:cs typeface="Arial" charset="0"/>
              </a:rPr>
              <a:t>Cheques</a:t>
            </a:r>
            <a:r>
              <a:rPr lang="en-US" altLang="en-US" sz="2400" dirty="0">
                <a:cs typeface="Arial" charset="0"/>
              </a:rPr>
              <a:t>)</a:t>
            </a:r>
          </a:p>
          <a:p>
            <a:pPr marL="285750" indent="-285750">
              <a:buFont typeface="Arial" panose="020B0604020202020204" pitchFamily="34" charset="0"/>
              <a:buChar char="•"/>
            </a:pPr>
            <a:endParaRPr lang="en-US" altLang="en-US" sz="2400" dirty="0">
              <a:solidFill>
                <a:srgbClr val="7030A0"/>
              </a:solidFill>
              <a:cs typeface="Arial" charset="0"/>
            </a:endParaRPr>
          </a:p>
        </p:txBody>
      </p:sp>
    </p:spTree>
    <p:extLst>
      <p:ext uri="{BB962C8B-B14F-4D97-AF65-F5344CB8AC3E}">
        <p14:creationId xmlns:p14="http://schemas.microsoft.com/office/powerpoint/2010/main" val="265265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General Crisis Assistance</a:t>
            </a:r>
          </a:p>
          <a:p>
            <a:pPr algn="ctr">
              <a:defRPr/>
            </a:pPr>
            <a:r>
              <a:rPr lang="en-US" sz="3600" i="1" kern="0" dirty="0">
                <a:solidFill>
                  <a:schemeClr val="bg1"/>
                </a:solidFill>
                <a:latin typeface="Times New Roman" pitchFamily="18" charset="0"/>
              </a:rPr>
              <a:t> </a:t>
            </a:r>
          </a:p>
        </p:txBody>
      </p:sp>
      <p:sp>
        <p:nvSpPr>
          <p:cNvPr id="6" name="Content Placeholder 5"/>
          <p:cNvSpPr>
            <a:spLocks noGrp="1"/>
          </p:cNvSpPr>
          <p:nvPr>
            <p:ph idx="1"/>
          </p:nvPr>
        </p:nvSpPr>
        <p:spPr/>
        <p:txBody>
          <a:bodyPr rtlCol="0">
            <a:normAutofit/>
          </a:bodyPr>
          <a:lstStyle/>
          <a:p>
            <a:pPr algn="just" eaLnBrk="1" fontAlgn="auto" hangingPunct="1">
              <a:spcAft>
                <a:spcPts val="0"/>
              </a:spcAft>
              <a:defRPr/>
            </a:pPr>
            <a:r>
              <a:rPr lang="en-US" altLang="en-US" sz="2400" dirty="0">
                <a:cs typeface="Arial" panose="020B0604020202020204" pitchFamily="34" charset="0"/>
              </a:rPr>
              <a:t>For house repair, etc. estimate or quotation from 2 contractors/painters etc. on their company letter head or endorsed by Rubber Stamp if no letter head</a:t>
            </a:r>
          </a:p>
          <a:p>
            <a:pPr algn="just" eaLnBrk="1" fontAlgn="auto" hangingPunct="1">
              <a:spcAft>
                <a:spcPts val="0"/>
              </a:spcAft>
              <a:defRPr/>
            </a:pPr>
            <a:r>
              <a:rPr lang="en-US" altLang="en-US" sz="2400" dirty="0">
                <a:cs typeface="Arial" panose="020B0604020202020204" pitchFamily="34" charset="0"/>
              </a:rPr>
              <a:t>Photos of the said work should be attached</a:t>
            </a:r>
          </a:p>
          <a:p>
            <a:pPr algn="just" eaLnBrk="1" fontAlgn="auto" hangingPunct="1">
              <a:spcAft>
                <a:spcPts val="0"/>
              </a:spcAft>
              <a:defRPr/>
            </a:pPr>
            <a:r>
              <a:rPr lang="en-US" altLang="en-US" sz="2400" dirty="0">
                <a:cs typeface="Arial" panose="020B0604020202020204" pitchFamily="34" charset="0"/>
              </a:rPr>
              <a:t>Remarks justifying loan or donation </a:t>
            </a:r>
          </a:p>
          <a:p>
            <a:pPr algn="just" eaLnBrk="1" fontAlgn="auto" hangingPunct="1">
              <a:spcAft>
                <a:spcPts val="0"/>
              </a:spcAft>
              <a:defRPr/>
            </a:pPr>
            <a:r>
              <a:rPr lang="en-US" altLang="en-US" sz="2400" dirty="0">
                <a:cs typeface="Arial" panose="020B0604020202020204" pitchFamily="34" charset="0"/>
              </a:rPr>
              <a:t>If loan – specify loan amount, No. of instalments &amp; amount of instalment per month </a:t>
            </a:r>
          </a:p>
          <a:p>
            <a:pPr algn="just" eaLnBrk="1" fontAlgn="auto" hangingPunct="1">
              <a:spcAft>
                <a:spcPts val="0"/>
              </a:spcAft>
              <a:defRPr/>
            </a:pPr>
            <a:r>
              <a:rPr lang="en-US" altLang="en-US" sz="2400" dirty="0">
                <a:cs typeface="Arial" panose="020B0604020202020204" pitchFamily="34" charset="0"/>
              </a:rPr>
              <a:t>Example : If repair work/painting /plumbing etc.</a:t>
            </a:r>
          </a:p>
          <a:p>
            <a:pPr eaLnBrk="1" fontAlgn="auto" hangingPunct="1">
              <a:spcAft>
                <a:spcPts val="0"/>
              </a:spcAft>
              <a:defRPr/>
            </a:pPr>
            <a:endParaRPr lang="en-US" altLang="en-US" sz="2400" dirty="0">
              <a:cs typeface="Arial" panose="020B0604020202020204" pitchFamily="34" charset="0"/>
            </a:endParaRPr>
          </a:p>
          <a:p>
            <a:pPr eaLnBrk="1" fontAlgn="auto" hangingPunct="1">
              <a:spcAft>
                <a:spcPts val="0"/>
              </a:spcAft>
              <a:defRPr/>
            </a:pPr>
            <a:endParaRPr lang="en-US" altLang="en-US" sz="2400" dirty="0"/>
          </a:p>
          <a:p>
            <a:pPr eaLnBrk="1" fontAlgn="auto" hangingPunct="1">
              <a:spcAft>
                <a:spcPts val="0"/>
              </a:spcAft>
              <a:defRPr/>
            </a:pPr>
            <a:endParaRPr lang="en-US" altLang="en-US" sz="2400" dirty="0"/>
          </a:p>
        </p:txBody>
      </p:sp>
    </p:spTree>
    <p:extLst>
      <p:ext uri="{BB962C8B-B14F-4D97-AF65-F5344CB8AC3E}">
        <p14:creationId xmlns:p14="http://schemas.microsoft.com/office/powerpoint/2010/main" val="16472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80000"/>
              </a:lnSpc>
            </a:pPr>
            <a:r>
              <a:rPr lang="en-US" altLang="en-US" sz="2400" dirty="0"/>
              <a:t>Medical Assistance is a temporary intervention &amp; should not be treated as an ongoing process  </a:t>
            </a:r>
          </a:p>
          <a:p>
            <a:pPr>
              <a:lnSpc>
                <a:spcPct val="80000"/>
              </a:lnSpc>
            </a:pPr>
            <a:r>
              <a:rPr lang="en-US" altLang="en-US" sz="2400" dirty="0"/>
              <a:t>It is important that the families are encouraged to get the maximum benefit of Medical Insurance ( government, charitable trusts, private hospitals &amp; bank, MAA Yojna in </a:t>
            </a:r>
            <a:r>
              <a:rPr lang="en-US" altLang="en-US" sz="2400" dirty="0" smtClean="0"/>
              <a:t>Gujarat</a:t>
            </a:r>
            <a:r>
              <a:rPr lang="en-US" altLang="en-US" sz="2400" dirty="0"/>
              <a:t>)</a:t>
            </a:r>
          </a:p>
          <a:p>
            <a:pPr>
              <a:lnSpc>
                <a:spcPct val="80000"/>
              </a:lnSpc>
            </a:pPr>
            <a:r>
              <a:rPr lang="en-US" altLang="en-US" sz="2400" dirty="0"/>
              <a:t>All the sources (family, relatives, external, insurance…) needs to be checked before applying for MA</a:t>
            </a:r>
          </a:p>
          <a:p>
            <a:pPr>
              <a:lnSpc>
                <a:spcPct val="80000"/>
              </a:lnSpc>
            </a:pPr>
            <a:r>
              <a:rPr lang="en-US" altLang="en-US" sz="2400" dirty="0"/>
              <a:t>MA can be Loan or Donation or combination of both. The decision will be taken on a case to case basis</a:t>
            </a:r>
          </a:p>
          <a:p>
            <a:pPr>
              <a:lnSpc>
                <a:spcPct val="80000"/>
              </a:lnSpc>
            </a:pPr>
            <a:r>
              <a:rPr lang="en-US" altLang="en-US" sz="2400" dirty="0"/>
              <a:t>Benefits available to Senior Citizen should also be availed</a:t>
            </a:r>
          </a:p>
          <a:p>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Medical Assistance</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355637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7446"/>
            <a:ext cx="10515600" cy="4808904"/>
          </a:xfrm>
        </p:spPr>
        <p:txBody>
          <a:bodyPr>
            <a:noAutofit/>
          </a:bodyPr>
          <a:lstStyle/>
          <a:p>
            <a:pPr>
              <a:lnSpc>
                <a:spcPct val="80000"/>
              </a:lnSpc>
              <a:defRPr/>
            </a:pPr>
            <a:r>
              <a:rPr lang="en-US" altLang="en-US" sz="2400" dirty="0">
                <a:latin typeface="Calibri" pitchFamily="34" charset="0"/>
                <a:cs typeface="Calibri" pitchFamily="34" charset="0"/>
              </a:rPr>
              <a:t>Medical Assistance (MA) form to be completely &amp; accurately filled. General Remarks will not be accepted</a:t>
            </a:r>
          </a:p>
          <a:p>
            <a:pPr>
              <a:lnSpc>
                <a:spcPct val="80000"/>
              </a:lnSpc>
              <a:defRPr/>
            </a:pPr>
            <a:r>
              <a:rPr lang="en-US" altLang="en-US" sz="2400" dirty="0">
                <a:latin typeface="Calibri" pitchFamily="34" charset="0"/>
                <a:cs typeface="Calibri" pitchFamily="34" charset="0"/>
              </a:rPr>
              <a:t>Brief  history of patient and the medical crisis</a:t>
            </a:r>
          </a:p>
          <a:p>
            <a:pPr>
              <a:lnSpc>
                <a:spcPct val="80000"/>
              </a:lnSpc>
              <a:defRPr/>
            </a:pPr>
            <a:r>
              <a:rPr lang="en-US" altLang="en-US" sz="2400" dirty="0">
                <a:latin typeface="Calibri" pitchFamily="34" charset="0"/>
                <a:cs typeface="Calibri" pitchFamily="34" charset="0"/>
              </a:rPr>
              <a:t>All forms should </a:t>
            </a:r>
            <a:r>
              <a:rPr lang="en-US" sz="2400" dirty="0">
                <a:latin typeface="Calibri" pitchFamily="34" charset="0"/>
                <a:cs typeface="Calibri" pitchFamily="34" charset="0"/>
              </a:rPr>
              <a:t>have specific remarks of Local Convener,  LBPM AND Chairman/Secretary with signature</a:t>
            </a:r>
            <a:endParaRPr lang="en-US" altLang="en-US" sz="2400" dirty="0">
              <a:latin typeface="Calibri" pitchFamily="34" charset="0"/>
              <a:cs typeface="Calibri" pitchFamily="34" charset="0"/>
            </a:endParaRPr>
          </a:p>
          <a:p>
            <a:pPr>
              <a:lnSpc>
                <a:spcPct val="80000"/>
              </a:lnSpc>
              <a:defRPr/>
            </a:pPr>
            <a:r>
              <a:rPr lang="en-US" altLang="en-US" sz="2400" dirty="0">
                <a:latin typeface="Calibri" pitchFamily="34" charset="0"/>
                <a:cs typeface="Calibri" pitchFamily="34" charset="0"/>
              </a:rPr>
              <a:t>Forms will not be accepted without original Bills, Discharge Card, Receipts and a summary statement of expenses in given format</a:t>
            </a:r>
          </a:p>
          <a:p>
            <a:pPr>
              <a:lnSpc>
                <a:spcPct val="80000"/>
              </a:lnSpc>
              <a:defRPr/>
            </a:pPr>
            <a:r>
              <a:rPr lang="en-US" altLang="en-US" sz="2400" dirty="0">
                <a:latin typeface="Calibri" pitchFamily="34" charset="0"/>
                <a:cs typeface="Calibri" pitchFamily="34" charset="0"/>
              </a:rPr>
              <a:t>Cancelled bank cheque from beneficiaries account</a:t>
            </a:r>
          </a:p>
          <a:p>
            <a:pPr algn="just">
              <a:lnSpc>
                <a:spcPct val="80000"/>
              </a:lnSpc>
              <a:defRPr/>
            </a:pPr>
            <a:r>
              <a:rPr lang="en-US" altLang="en-US" sz="2400" dirty="0">
                <a:latin typeface="Calibri" pitchFamily="34" charset="0"/>
                <a:cs typeface="Calibri" pitchFamily="34" charset="0"/>
              </a:rPr>
              <a:t>Amount will be directly disbursed in beneficiaries account</a:t>
            </a:r>
          </a:p>
          <a:p>
            <a:pPr algn="just">
              <a:lnSpc>
                <a:spcPct val="80000"/>
              </a:lnSpc>
              <a:defRPr/>
            </a:pPr>
            <a:r>
              <a:rPr lang="en-US" altLang="en-US" sz="2400" dirty="0">
                <a:latin typeface="Calibri" pitchFamily="34" charset="0"/>
                <a:cs typeface="Calibri" pitchFamily="34" charset="0"/>
              </a:rPr>
              <a:t>PDCs compulsory </a:t>
            </a:r>
            <a:r>
              <a:rPr lang="en-US" altLang="en-US" sz="2400" b="1" dirty="0">
                <a:latin typeface="Calibri" pitchFamily="34" charset="0"/>
                <a:cs typeface="Calibri" pitchFamily="34" charset="0"/>
              </a:rPr>
              <a:t>(if loan</a:t>
            </a:r>
            <a:r>
              <a:rPr lang="en-US" altLang="en-US" sz="2400" dirty="0">
                <a:latin typeface="Calibri" pitchFamily="34" charset="0"/>
                <a:cs typeface="Calibri" pitchFamily="34" charset="0"/>
              </a:rPr>
              <a:t>) for repayments</a:t>
            </a:r>
          </a:p>
          <a:p>
            <a:pPr algn="just">
              <a:lnSpc>
                <a:spcPct val="80000"/>
              </a:lnSpc>
              <a:defRPr/>
            </a:pPr>
            <a:r>
              <a:rPr lang="en-US" altLang="en-US" sz="2400" dirty="0">
                <a:latin typeface="Calibri" pitchFamily="34" charset="0"/>
                <a:cs typeface="Calibri" pitchFamily="34" charset="0"/>
              </a:rPr>
              <a:t>Photo copy of doctors prescription (with Dr.’s stamp) of within 3 weeks time giving details of illness, treatment and for how long it will be required</a:t>
            </a:r>
            <a:endParaRPr lang="en-US" altLang="en-US" sz="2400" u="sng" dirty="0">
              <a:latin typeface="Calibri" pitchFamily="34" charset="0"/>
              <a:cs typeface="Calibri" pitchFamily="34" charset="0"/>
            </a:endParaRPr>
          </a:p>
          <a:p>
            <a:pPr algn="just">
              <a:lnSpc>
                <a:spcPct val="80000"/>
              </a:lnSpc>
              <a:defRPr/>
            </a:pPr>
            <a:endParaRPr lang="en-US" altLang="en-US" sz="2400" dirty="0">
              <a:latin typeface="Calibri" pitchFamily="34" charset="0"/>
              <a:cs typeface="Calibri" pitchFamily="34" charset="0"/>
            </a:endParaRPr>
          </a:p>
          <a:p>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Medical Assistance</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178900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t>After assistance has been given (EA/MA/CA) it is mandatory to regularly visit beneficiary family for follow up. Sometimes it happens that, we have paid the fees and students are not going to school</a:t>
            </a:r>
          </a:p>
          <a:p>
            <a:endParaRPr lang="en-IN" sz="2400" dirty="0"/>
          </a:p>
          <a:p>
            <a:r>
              <a:rPr lang="en-IN" sz="2400" dirty="0"/>
              <a:t>Check if the family were able to meet the requirement of crisis faced</a:t>
            </a:r>
          </a:p>
          <a:p>
            <a:endParaRPr lang="en-IN" sz="2400" dirty="0"/>
          </a:p>
          <a:p>
            <a:r>
              <a:rPr lang="en-IN" sz="2400" dirty="0"/>
              <a:t>Looking at possibility of any development interventions that can be done, so that the family can meet  future crisis /rising needs, if any</a:t>
            </a:r>
          </a:p>
          <a:p>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Crisis Assistance – Post Visits</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253205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AKSWBI</a:t>
            </a:r>
          </a:p>
        </p:txBody>
      </p:sp>
      <p:sp>
        <p:nvSpPr>
          <p:cNvPr id="6"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Mawlana Hazar Imam’s </a:t>
            </a:r>
            <a:r>
              <a:rPr lang="en-US" sz="3600" i="1" kern="0" dirty="0" smtClean="0">
                <a:solidFill>
                  <a:schemeClr val="bg1"/>
                </a:solidFill>
                <a:latin typeface="Times New Roman" pitchFamily="18" charset="0"/>
              </a:rPr>
              <a:t>Farman </a:t>
            </a:r>
            <a:r>
              <a:rPr lang="en-US" sz="3600" i="1" kern="0" dirty="0">
                <a:solidFill>
                  <a:schemeClr val="bg1"/>
                </a:solidFill>
                <a:latin typeface="Times New Roman" pitchFamily="18" charset="0"/>
              </a:rPr>
              <a:t>for Tracking</a:t>
            </a:r>
          </a:p>
        </p:txBody>
      </p:sp>
      <p:sp>
        <p:nvSpPr>
          <p:cNvPr id="8" name="Rectangle 4"/>
          <p:cNvSpPr>
            <a:spLocks noGrp="1" noChangeArrowheads="1"/>
          </p:cNvSpPr>
          <p:nvPr>
            <p:ph idx="1"/>
          </p:nvPr>
        </p:nvSpPr>
        <p:spPr/>
        <p:txBody>
          <a:bodyPr>
            <a:normAutofit/>
          </a:bodyPr>
          <a:lstStyle/>
          <a:p>
            <a:pPr eaLnBrk="1" hangingPunct="1">
              <a:lnSpc>
                <a:spcPct val="115000"/>
              </a:lnSpc>
              <a:buFontTx/>
              <a:buNone/>
              <a:defRPr/>
            </a:pPr>
            <a:r>
              <a:rPr lang="en-US" sz="2400" b="1" i="1" dirty="0">
                <a:solidFill>
                  <a:srgbClr val="0070C0"/>
                </a:solidFill>
              </a:rPr>
              <a:t>“…they are doing good work for poor people.</a:t>
            </a:r>
          </a:p>
          <a:p>
            <a:pPr eaLnBrk="1" hangingPunct="1">
              <a:lnSpc>
                <a:spcPct val="115000"/>
              </a:lnSpc>
              <a:buFontTx/>
              <a:buNone/>
              <a:defRPr/>
            </a:pPr>
            <a:r>
              <a:rPr lang="en-US" sz="2400" b="1" i="1" dirty="0">
                <a:solidFill>
                  <a:srgbClr val="0070C0"/>
                </a:solidFill>
              </a:rPr>
              <a:t>  One thing that is not being done here, and is needed to be done, is a thing called TRACKING. </a:t>
            </a:r>
          </a:p>
          <a:p>
            <a:pPr eaLnBrk="1" hangingPunct="1">
              <a:lnSpc>
                <a:spcPct val="115000"/>
              </a:lnSpc>
              <a:buFontTx/>
              <a:buNone/>
              <a:defRPr/>
            </a:pPr>
            <a:r>
              <a:rPr lang="en-US" sz="2400" b="1" i="1" dirty="0">
                <a:solidFill>
                  <a:srgbClr val="0070C0"/>
                </a:solidFill>
              </a:rPr>
              <a:t> That means, taking people whom you have helped, and tracking them over a period of years to see what actually happens to them economically and socially, to them and to their children.</a:t>
            </a:r>
          </a:p>
          <a:p>
            <a:pPr eaLnBrk="1" hangingPunct="1">
              <a:lnSpc>
                <a:spcPct val="115000"/>
              </a:lnSpc>
              <a:buFontTx/>
              <a:buNone/>
              <a:defRPr/>
            </a:pPr>
            <a:r>
              <a:rPr lang="en-US" sz="2400" b="1" i="1" dirty="0">
                <a:solidFill>
                  <a:srgbClr val="FF0066"/>
                </a:solidFill>
              </a:rPr>
              <a:t>  </a:t>
            </a:r>
            <a:r>
              <a:rPr lang="en-US" sz="2400" b="1" i="1" dirty="0">
                <a:solidFill>
                  <a:srgbClr val="0070C0"/>
                </a:solidFill>
              </a:rPr>
              <a:t>Whether your support has enabled them to become self-sufficient definitively, or have you just pushed back the crisis. </a:t>
            </a:r>
          </a:p>
          <a:p>
            <a:pPr eaLnBrk="1" hangingPunct="1">
              <a:lnSpc>
                <a:spcPct val="90000"/>
              </a:lnSpc>
              <a:buClr>
                <a:schemeClr val="tx1"/>
              </a:buClr>
              <a:buFontTx/>
              <a:buNone/>
              <a:defRPr/>
            </a:pPr>
            <a:r>
              <a:rPr lang="en-US" sz="2400" b="1" i="1" dirty="0">
                <a:solidFill>
                  <a:srgbClr val="FF0066"/>
                </a:solidFill>
              </a:rPr>
              <a:t>                                                                                                                                       </a:t>
            </a:r>
            <a:r>
              <a:rPr lang="en-US" sz="1600" b="1" i="1" dirty="0">
                <a:solidFill>
                  <a:srgbClr val="FF0066"/>
                </a:solidFill>
              </a:rPr>
              <a:t>Contd..</a:t>
            </a:r>
            <a:endParaRPr lang="en-US" sz="2400" b="1" i="1" dirty="0">
              <a:solidFill>
                <a:srgbClr val="FF0066"/>
              </a:solidFill>
            </a:endParaRPr>
          </a:p>
        </p:txBody>
      </p:sp>
    </p:spTree>
    <p:extLst>
      <p:ext uri="{BB962C8B-B14F-4D97-AF65-F5344CB8AC3E}">
        <p14:creationId xmlns:p14="http://schemas.microsoft.com/office/powerpoint/2010/main" val="42710842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6" name="Rectangle 2"/>
          <p:cNvSpPr txBox="1">
            <a:spLocks noChangeArrowheads="1"/>
          </p:cNvSpPr>
          <p:nvPr/>
        </p:nvSpPr>
        <p:spPr bwMode="auto">
          <a:xfrm>
            <a:off x="250873" y="2332343"/>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smtClean="0">
                <a:solidFill>
                  <a:schemeClr val="bg1"/>
                </a:solidFill>
                <a:latin typeface="Times New Roman" pitchFamily="18" charset="0"/>
              </a:rPr>
              <a:t>Welfare Service</a:t>
            </a:r>
            <a:endParaRPr lang="en-US" sz="3600" i="1" kern="0" dirty="0">
              <a:solidFill>
                <a:schemeClr val="bg1"/>
              </a:solidFill>
              <a:latin typeface="Times New Roman" pitchFamily="18" charset="0"/>
            </a:endParaRPr>
          </a:p>
        </p:txBody>
      </p:sp>
    </p:spTree>
    <p:extLst>
      <p:ext uri="{BB962C8B-B14F-4D97-AF65-F5344CB8AC3E}">
        <p14:creationId xmlns:p14="http://schemas.microsoft.com/office/powerpoint/2010/main" val="3061506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US" sz="2400" dirty="0"/>
          </a:p>
          <a:p>
            <a:r>
              <a:rPr lang="en-US" sz="2400" dirty="0"/>
              <a:t>To assist the vulnerable and most needy Destitutes, Widows and PDA, who are unable to generate any income and have no financial support.</a:t>
            </a:r>
          </a:p>
          <a:p>
            <a:pPr marL="0" indent="0">
              <a:buNone/>
            </a:pPr>
            <a:endParaRPr lang="en-US" sz="2400" dirty="0"/>
          </a:p>
          <a:p>
            <a:r>
              <a:rPr lang="en-IN" sz="2400" dirty="0"/>
              <a:t>To establish a social environment and improve their quality of life</a:t>
            </a:r>
          </a:p>
        </p:txBody>
      </p:sp>
      <p:sp>
        <p:nvSpPr>
          <p:cNvPr id="4" name="Footer Placeholder 3"/>
          <p:cNvSpPr>
            <a:spLocks noGrp="1"/>
          </p:cNvSpPr>
          <p:nvPr>
            <p:ph type="ftr" sz="quarter" idx="11"/>
          </p:nvPr>
        </p:nvSpPr>
        <p:spPr>
          <a:xfrm>
            <a:off x="4038600" y="6371848"/>
            <a:ext cx="4114800" cy="365125"/>
          </a:xfrm>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 Welfare Service (WS)</a:t>
            </a:r>
          </a:p>
          <a:p>
            <a:pPr algn="ctr">
              <a:defRPr/>
            </a:pPr>
            <a:r>
              <a:rPr lang="en-US" sz="3600" i="1" kern="0" dirty="0">
                <a:solidFill>
                  <a:schemeClr val="bg1"/>
                </a:solidFill>
                <a:latin typeface="Times New Roman" pitchFamily="18" charset="0"/>
              </a:rPr>
              <a:t>Objective</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338460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Key Areas</a:t>
            </a:r>
          </a:p>
          <a:p>
            <a:pPr algn="ctr">
              <a:defRPr/>
            </a:pPr>
            <a:r>
              <a:rPr lang="en-US" sz="3600" i="1" kern="0" dirty="0">
                <a:solidFill>
                  <a:schemeClr val="bg1"/>
                </a:solidFill>
                <a:latin typeface="Times New Roman" pitchFamily="18" charset="0"/>
              </a:rPr>
              <a:t>(WS)</a:t>
            </a:r>
          </a:p>
          <a:p>
            <a:pPr algn="ctr">
              <a:defRPr/>
            </a:pPr>
            <a:r>
              <a:rPr lang="en-US" sz="3600" i="1" kern="0" dirty="0">
                <a:solidFill>
                  <a:schemeClr val="bg1"/>
                </a:solidFill>
                <a:latin typeface="Times New Roman" pitchFamily="18" charset="0"/>
              </a:rPr>
              <a:t> </a:t>
            </a:r>
          </a:p>
        </p:txBody>
      </p:sp>
      <p:sp>
        <p:nvSpPr>
          <p:cNvPr id="6" name="Rectangle 5"/>
          <p:cNvSpPr/>
          <p:nvPr/>
        </p:nvSpPr>
        <p:spPr>
          <a:xfrm>
            <a:off x="388034" y="2191198"/>
            <a:ext cx="3227363" cy="41651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Case Identification &amp; Process</a:t>
            </a:r>
          </a:p>
          <a:p>
            <a:pPr algn="ctr"/>
            <a:endParaRPr lang="en-US" sz="2400" dirty="0"/>
          </a:p>
          <a:p>
            <a:pPr marL="342900" indent="-342900">
              <a:buFontTx/>
              <a:buChar char="-"/>
            </a:pPr>
            <a:r>
              <a:rPr lang="en-US" sz="2400" dirty="0"/>
              <a:t>New case to be visited by Regional Chairman</a:t>
            </a:r>
          </a:p>
          <a:p>
            <a:pPr marL="342900" indent="-342900">
              <a:buFontTx/>
              <a:buChar char="-"/>
            </a:pPr>
            <a:r>
              <a:rPr lang="en-US" sz="2400" dirty="0"/>
              <a:t>Proper Documents to be enclosed with application form</a:t>
            </a:r>
          </a:p>
          <a:p>
            <a:endParaRPr lang="en-IN" sz="2400" dirty="0"/>
          </a:p>
        </p:txBody>
      </p:sp>
      <p:sp>
        <p:nvSpPr>
          <p:cNvPr id="7" name="Rectangle 6"/>
          <p:cNvSpPr/>
          <p:nvPr/>
        </p:nvSpPr>
        <p:spPr>
          <a:xfrm>
            <a:off x="3892648" y="2205263"/>
            <a:ext cx="4114799" cy="4151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Government Welfare Service</a:t>
            </a:r>
          </a:p>
          <a:p>
            <a:endParaRPr lang="en-US" sz="2400" dirty="0"/>
          </a:p>
          <a:p>
            <a:pPr marL="342900" indent="-342900">
              <a:buFontTx/>
              <a:buChar char="-"/>
            </a:pPr>
            <a:r>
              <a:rPr lang="en-US" sz="2400" dirty="0"/>
              <a:t>Apply for Government welfare service  &amp; pension scheme.</a:t>
            </a:r>
          </a:p>
          <a:p>
            <a:pPr marL="342900" indent="-342900">
              <a:buFontTx/>
              <a:buChar char="-"/>
            </a:pPr>
            <a:r>
              <a:rPr lang="en-US" sz="2400" dirty="0"/>
              <a:t>Get Certification of the disability for government subsidy and other facilities.</a:t>
            </a:r>
          </a:p>
          <a:p>
            <a:pPr marL="342900" indent="-342900">
              <a:buFontTx/>
              <a:buChar char="-"/>
            </a:pPr>
            <a:r>
              <a:rPr lang="en-US" sz="2400" dirty="0"/>
              <a:t>Apply </a:t>
            </a:r>
            <a:r>
              <a:rPr lang="en-US" sz="2400" dirty="0" err="1"/>
              <a:t>Nirmaya</a:t>
            </a:r>
            <a:r>
              <a:rPr lang="en-US" sz="2400" dirty="0"/>
              <a:t> Insurance </a:t>
            </a:r>
            <a:endParaRPr lang="en-IN" sz="2400" dirty="0"/>
          </a:p>
        </p:txBody>
      </p:sp>
      <p:sp>
        <p:nvSpPr>
          <p:cNvPr id="8" name="Rectangle 7"/>
          <p:cNvSpPr/>
          <p:nvPr/>
        </p:nvSpPr>
        <p:spPr>
          <a:xfrm>
            <a:off x="8284698" y="2205263"/>
            <a:ext cx="3656427" cy="4151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Monitoring &amp; Review</a:t>
            </a:r>
            <a:endParaRPr lang="en-US" sz="2400" dirty="0"/>
          </a:p>
          <a:p>
            <a:pPr marL="342900" indent="-342900" algn="ctr">
              <a:buFontTx/>
              <a:buChar char="-"/>
            </a:pPr>
            <a:endParaRPr lang="en-US" sz="2400" dirty="0"/>
          </a:p>
          <a:p>
            <a:pPr marL="342900" indent="-342900">
              <a:buFontTx/>
              <a:buChar char="-"/>
            </a:pPr>
            <a:r>
              <a:rPr lang="en-US" sz="2400" dirty="0"/>
              <a:t>Visit beneficiary at least once a month. </a:t>
            </a:r>
          </a:p>
          <a:p>
            <a:pPr marL="342900" indent="-342900">
              <a:buFontTx/>
              <a:buChar char="-"/>
            </a:pPr>
            <a:r>
              <a:rPr lang="en-US" sz="2400" dirty="0"/>
              <a:t>Document &amp; forward report once in 6 months along with photographs of the beneficiary and beneficiaries house.</a:t>
            </a:r>
            <a:endParaRPr lang="en-IN" sz="2400" dirty="0"/>
          </a:p>
        </p:txBody>
      </p:sp>
    </p:spTree>
    <p:extLst>
      <p:ext uri="{BB962C8B-B14F-4D97-AF65-F5344CB8AC3E}">
        <p14:creationId xmlns:p14="http://schemas.microsoft.com/office/powerpoint/2010/main" val="117966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marL="0" indent="0">
              <a:buNone/>
            </a:pPr>
            <a:r>
              <a:rPr lang="en-US" sz="2400" dirty="0"/>
              <a:t>As per latest Guidance of Mawlana Hazar Imam, shifting of families from Red centers have to be taken on high priority and we have to ensure that all such centers are to be closed within next 5 years</a:t>
            </a:r>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137783"/>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Red Center</a:t>
            </a:r>
          </a:p>
        </p:txBody>
      </p:sp>
    </p:spTree>
    <p:extLst>
      <p:ext uri="{BB962C8B-B14F-4D97-AF65-F5344CB8AC3E}">
        <p14:creationId xmlns:p14="http://schemas.microsoft.com/office/powerpoint/2010/main" val="8684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a:xfrm>
            <a:off x="838200" y="1825624"/>
            <a:ext cx="10515600" cy="4530725"/>
          </a:xfrm>
        </p:spPr>
        <p:txBody>
          <a:bodyPr>
            <a:normAutofit/>
          </a:bodyPr>
          <a:lstStyle/>
          <a:p>
            <a:endParaRPr lang="en-US" sz="2400" dirty="0"/>
          </a:p>
          <a:p>
            <a:r>
              <a:rPr lang="en-US" sz="2400" dirty="0" smtClean="0"/>
              <a:t>An </a:t>
            </a:r>
            <a:r>
              <a:rPr lang="en-US" sz="2400" dirty="0"/>
              <a:t>area where there is low Economic opportunity, lack of</a:t>
            </a:r>
            <a:r>
              <a:rPr lang="en-US" sz="2400" b="1" dirty="0"/>
              <a:t> </a:t>
            </a:r>
            <a:r>
              <a:rPr lang="en-US" sz="2400" dirty="0"/>
              <a:t>Educational</a:t>
            </a:r>
            <a:r>
              <a:rPr lang="en-US" sz="2400" b="1" dirty="0"/>
              <a:t> </a:t>
            </a:r>
            <a:r>
              <a:rPr lang="en-US" sz="2400" dirty="0"/>
              <a:t>and Health care facilities, absence of AKDN/ JK, unsafe locality, etc.</a:t>
            </a:r>
          </a:p>
          <a:p>
            <a:r>
              <a:rPr lang="en-US" sz="2400" dirty="0" smtClean="0"/>
              <a:t>Status of Families staying in Red centers is as 31</a:t>
            </a:r>
            <a:r>
              <a:rPr lang="en-US" sz="2400" baseline="30000" dirty="0" smtClean="0"/>
              <a:t>st</a:t>
            </a:r>
            <a:r>
              <a:rPr lang="en-US" sz="2400" dirty="0" smtClean="0"/>
              <a:t> March, 2017:</a:t>
            </a:r>
          </a:p>
          <a:p>
            <a:pPr marL="0" indent="0">
              <a:buNone/>
            </a:pPr>
            <a:endParaRPr lang="en-US" sz="2400" dirty="0"/>
          </a:p>
          <a:p>
            <a:pPr marL="0" indent="0">
              <a:buNone/>
            </a:pPr>
            <a:r>
              <a:rPr lang="en-US" sz="2400" dirty="0" smtClean="0"/>
              <a:t> </a:t>
            </a:r>
            <a:endParaRPr lang="en-US" sz="2400" dirty="0"/>
          </a:p>
          <a:p>
            <a:endParaRPr lang="en-US" sz="2400" dirty="0"/>
          </a:p>
          <a:p>
            <a:endParaRPr lang="en-US" sz="2400" dirty="0"/>
          </a:p>
          <a:p>
            <a:endParaRPr lang="en-US" sz="2400" dirty="0"/>
          </a:p>
          <a:p>
            <a:pPr marL="0" indent="0">
              <a:buNone/>
            </a:pPr>
            <a:endParaRPr lang="en-IN" sz="2400" dirty="0"/>
          </a:p>
        </p:txBody>
      </p:sp>
      <p:sp>
        <p:nvSpPr>
          <p:cNvPr id="2" name="Footer Placeholder 1"/>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Red Center means ….</a:t>
            </a:r>
          </a:p>
        </p:txBody>
      </p:sp>
      <p:graphicFrame>
        <p:nvGraphicFramePr>
          <p:cNvPr id="7" name="Table 6"/>
          <p:cNvGraphicFramePr>
            <a:graphicFrameLocks noGrp="1"/>
          </p:cNvGraphicFramePr>
          <p:nvPr>
            <p:extLst/>
          </p:nvPr>
        </p:nvGraphicFramePr>
        <p:xfrm>
          <a:off x="1447799" y="3643085"/>
          <a:ext cx="9296400" cy="2651306"/>
        </p:xfrm>
        <a:graphic>
          <a:graphicData uri="http://schemas.openxmlformats.org/drawingml/2006/table">
            <a:tbl>
              <a:tblPr>
                <a:tableStyleId>{5C22544A-7EE6-4342-B048-85BDC9FD1C3A}</a:tableStyleId>
              </a:tblPr>
              <a:tblGrid>
                <a:gridCol w="1905001">
                  <a:extLst>
                    <a:ext uri="{9D8B030D-6E8A-4147-A177-3AD203B41FA5}">
                      <a16:colId xmlns:a16="http://schemas.microsoft.com/office/drawing/2014/main" xmlns="" val="1707061666"/>
                    </a:ext>
                  </a:extLst>
                </a:gridCol>
                <a:gridCol w="1045029">
                  <a:extLst>
                    <a:ext uri="{9D8B030D-6E8A-4147-A177-3AD203B41FA5}">
                      <a16:colId xmlns:a16="http://schemas.microsoft.com/office/drawing/2014/main" xmlns="" val="996775033"/>
                    </a:ext>
                  </a:extLst>
                </a:gridCol>
                <a:gridCol w="1059542">
                  <a:extLst>
                    <a:ext uri="{9D8B030D-6E8A-4147-A177-3AD203B41FA5}">
                      <a16:colId xmlns:a16="http://schemas.microsoft.com/office/drawing/2014/main" xmlns="" val="2101128212"/>
                    </a:ext>
                  </a:extLst>
                </a:gridCol>
                <a:gridCol w="1016000">
                  <a:extLst>
                    <a:ext uri="{9D8B030D-6E8A-4147-A177-3AD203B41FA5}">
                      <a16:colId xmlns:a16="http://schemas.microsoft.com/office/drawing/2014/main" xmlns="" val="3166444585"/>
                    </a:ext>
                  </a:extLst>
                </a:gridCol>
                <a:gridCol w="1045029">
                  <a:extLst>
                    <a:ext uri="{9D8B030D-6E8A-4147-A177-3AD203B41FA5}">
                      <a16:colId xmlns:a16="http://schemas.microsoft.com/office/drawing/2014/main" xmlns="" val="2030551490"/>
                    </a:ext>
                  </a:extLst>
                </a:gridCol>
                <a:gridCol w="1045029">
                  <a:extLst>
                    <a:ext uri="{9D8B030D-6E8A-4147-A177-3AD203B41FA5}">
                      <a16:colId xmlns:a16="http://schemas.microsoft.com/office/drawing/2014/main" xmlns="" val="3871783236"/>
                    </a:ext>
                  </a:extLst>
                </a:gridCol>
                <a:gridCol w="1077276">
                  <a:extLst>
                    <a:ext uri="{9D8B030D-6E8A-4147-A177-3AD203B41FA5}">
                      <a16:colId xmlns:a16="http://schemas.microsoft.com/office/drawing/2014/main" xmlns="" val="347129452"/>
                    </a:ext>
                  </a:extLst>
                </a:gridCol>
                <a:gridCol w="1103494">
                  <a:extLst>
                    <a:ext uri="{9D8B030D-6E8A-4147-A177-3AD203B41FA5}">
                      <a16:colId xmlns:a16="http://schemas.microsoft.com/office/drawing/2014/main" xmlns="" val="4292921863"/>
                    </a:ext>
                  </a:extLst>
                </a:gridCol>
              </a:tblGrid>
              <a:tr h="711201">
                <a:tc>
                  <a:txBody>
                    <a:bodyPr/>
                    <a:lstStyle/>
                    <a:p>
                      <a:pPr algn="ctr" fontAlgn="b"/>
                      <a:r>
                        <a:rPr lang="en-IN" sz="2200" b="1" i="0" u="none" strike="noStrike" dirty="0" smtClean="0">
                          <a:solidFill>
                            <a:srgbClr val="000000"/>
                          </a:solidFill>
                          <a:effectLst/>
                          <a:latin typeface="+mj-lt"/>
                        </a:rPr>
                        <a:t>Regions</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WI</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CNEI</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SI</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NEG</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NS</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SS</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Total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28872857"/>
                  </a:ext>
                </a:extLst>
              </a:tr>
              <a:tr h="929722">
                <a:tc>
                  <a:txBody>
                    <a:bodyPr/>
                    <a:lstStyle/>
                    <a:p>
                      <a:pPr algn="ctr" fontAlgn="b"/>
                      <a:r>
                        <a:rPr lang="en-IN" sz="2200" b="1" u="none" strike="noStrike">
                          <a:effectLst/>
                          <a:latin typeface="+mj-lt"/>
                        </a:rPr>
                        <a:t>Centres</a:t>
                      </a:r>
                      <a:endParaRPr lang="en-IN" sz="2200" b="1"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27</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43</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16</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62</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106</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53</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FF0000"/>
                          </a:solidFill>
                          <a:effectLst/>
                          <a:latin typeface="+mj-lt"/>
                        </a:rPr>
                        <a:t>307</a:t>
                      </a:r>
                      <a:endParaRPr lang="en-IN" sz="2200" b="1" i="0" u="none" strike="noStrike" dirty="0">
                        <a:solidFill>
                          <a:srgbClr val="FF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580178892"/>
                  </a:ext>
                </a:extLst>
              </a:tr>
              <a:tr h="1010383">
                <a:tc>
                  <a:txBody>
                    <a:bodyPr/>
                    <a:lstStyle/>
                    <a:p>
                      <a:pPr algn="ctr" fontAlgn="b"/>
                      <a:r>
                        <a:rPr lang="en-IN" sz="2200" b="1" u="none" strike="noStrike" dirty="0">
                          <a:effectLst/>
                          <a:latin typeface="+mj-lt"/>
                        </a:rPr>
                        <a:t>No. of families</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71</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75</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35</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228</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384</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i="0" u="none" strike="noStrike" dirty="0" smtClean="0">
                          <a:solidFill>
                            <a:srgbClr val="000000"/>
                          </a:solidFill>
                          <a:effectLst/>
                          <a:latin typeface="+mj-lt"/>
                        </a:rPr>
                        <a:t>225</a:t>
                      </a:r>
                      <a:endParaRPr lang="en-IN" sz="22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2200" b="1" u="none" strike="noStrike" dirty="0" smtClean="0">
                          <a:solidFill>
                            <a:srgbClr val="FF0000"/>
                          </a:solidFill>
                          <a:effectLst/>
                          <a:latin typeface="+mj-lt"/>
                        </a:rPr>
                        <a:t>1018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98540771"/>
                  </a:ext>
                </a:extLst>
              </a:tr>
            </a:tbl>
          </a:graphicData>
        </a:graphic>
      </p:graphicFrame>
    </p:spTree>
    <p:extLst>
      <p:ext uri="{BB962C8B-B14F-4D97-AF65-F5344CB8AC3E}">
        <p14:creationId xmlns:p14="http://schemas.microsoft.com/office/powerpoint/2010/main" val="376968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735932"/>
            <a:ext cx="10515600" cy="4620418"/>
          </a:xfrm>
        </p:spPr>
        <p:txBody>
          <a:bodyPr>
            <a:normAutofit lnSpcReduction="10000"/>
          </a:bodyPr>
          <a:lstStyle/>
          <a:p>
            <a:pPr>
              <a:lnSpc>
                <a:spcPct val="110000"/>
              </a:lnSpc>
            </a:pPr>
            <a:r>
              <a:rPr lang="en-US" sz="2400" dirty="0"/>
              <a:t>To migrate families to Areas of Opportunity &amp; enable them to have access to </a:t>
            </a:r>
          </a:p>
          <a:p>
            <a:pPr marL="0" indent="0">
              <a:lnSpc>
                <a:spcPct val="110000"/>
              </a:lnSpc>
              <a:buNone/>
            </a:pPr>
            <a:endParaRPr lang="en-US" sz="2400" dirty="0"/>
          </a:p>
          <a:p>
            <a:pPr lvl="2">
              <a:lnSpc>
                <a:spcPct val="110000"/>
              </a:lnSpc>
              <a:buFont typeface="Wingdings" panose="05000000000000000000" pitchFamily="2" charset="2"/>
              <a:buChar char="ü"/>
            </a:pPr>
            <a:r>
              <a:rPr lang="en-US" sz="2400" dirty="0"/>
              <a:t>Quality English Education</a:t>
            </a:r>
          </a:p>
          <a:p>
            <a:pPr lvl="2">
              <a:lnSpc>
                <a:spcPct val="110000"/>
              </a:lnSpc>
              <a:buFont typeface="Wingdings" panose="05000000000000000000" pitchFamily="2" charset="2"/>
              <a:buChar char="ü"/>
            </a:pPr>
            <a:r>
              <a:rPr lang="en-US" sz="2400" dirty="0"/>
              <a:t>Quality Health Care</a:t>
            </a:r>
          </a:p>
          <a:p>
            <a:pPr lvl="2">
              <a:lnSpc>
                <a:spcPct val="110000"/>
              </a:lnSpc>
              <a:buFont typeface="Wingdings" panose="05000000000000000000" pitchFamily="2" charset="2"/>
              <a:buChar char="ü"/>
            </a:pPr>
            <a:r>
              <a:rPr lang="en-US" sz="2400" dirty="0"/>
              <a:t>Better Housing</a:t>
            </a:r>
          </a:p>
          <a:p>
            <a:pPr lvl="2">
              <a:lnSpc>
                <a:spcPct val="110000"/>
              </a:lnSpc>
              <a:buFont typeface="Wingdings" panose="05000000000000000000" pitchFamily="2" charset="2"/>
              <a:buChar char="ü"/>
            </a:pPr>
            <a:r>
              <a:rPr lang="en-US" sz="2400" dirty="0"/>
              <a:t>Better quality of life</a:t>
            </a:r>
          </a:p>
          <a:p>
            <a:pPr lvl="2">
              <a:lnSpc>
                <a:spcPct val="110000"/>
              </a:lnSpc>
              <a:buFont typeface="Wingdings" panose="05000000000000000000" pitchFamily="2" charset="2"/>
              <a:buChar char="ü"/>
            </a:pPr>
            <a:r>
              <a:rPr lang="en-US" sz="2400" dirty="0"/>
              <a:t>Religious Education</a:t>
            </a:r>
          </a:p>
          <a:p>
            <a:pPr lvl="2">
              <a:lnSpc>
                <a:spcPct val="110000"/>
              </a:lnSpc>
              <a:buFont typeface="Wingdings" panose="05000000000000000000" pitchFamily="2" charset="2"/>
              <a:buChar char="ü"/>
            </a:pPr>
            <a:r>
              <a:rPr lang="en-US" sz="2400" dirty="0"/>
              <a:t>AKDN facilities</a:t>
            </a:r>
          </a:p>
          <a:p>
            <a:pPr lvl="2">
              <a:lnSpc>
                <a:spcPct val="110000"/>
              </a:lnSpc>
              <a:buFont typeface="Wingdings" panose="05000000000000000000" pitchFamily="2" charset="2"/>
              <a:buChar char="ü"/>
            </a:pPr>
            <a:r>
              <a:rPr lang="en-US" sz="2400" dirty="0"/>
              <a:t>Better Employment/ Business Opportunity</a:t>
            </a:r>
          </a:p>
          <a:p>
            <a:pPr lvl="2">
              <a:lnSpc>
                <a:spcPct val="110000"/>
              </a:lnSpc>
              <a:buFont typeface="Wingdings" panose="05000000000000000000" pitchFamily="2" charset="2"/>
              <a:buChar char="ü"/>
            </a:pPr>
            <a:r>
              <a:rPr lang="en-US" sz="2400" dirty="0"/>
              <a:t>Better Marriage prospects</a:t>
            </a:r>
            <a:endParaRPr lang="en-IN" sz="2400" dirty="0"/>
          </a:p>
        </p:txBody>
      </p:sp>
      <p:sp>
        <p:nvSpPr>
          <p:cNvPr id="4" name="Footer Placeholder 3"/>
          <p:cNvSpPr>
            <a:spLocks noGrp="1"/>
          </p:cNvSpPr>
          <p:nvPr>
            <p:ph type="ftr" sz="quarter" idx="11"/>
          </p:nvPr>
        </p:nvSpPr>
        <p:spPr/>
        <p:txBody>
          <a:bodyPr/>
          <a:lstStyle/>
          <a:p>
            <a:r>
              <a:rPr lang="en-IN" dirty="0"/>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Objective</a:t>
            </a:r>
          </a:p>
        </p:txBody>
      </p:sp>
    </p:spTree>
    <p:extLst>
      <p:ext uri="{BB962C8B-B14F-4D97-AF65-F5344CB8AC3E}">
        <p14:creationId xmlns:p14="http://schemas.microsoft.com/office/powerpoint/2010/main" val="190197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Footer Placeholder 3"/>
          <p:cNvSpPr>
            <a:spLocks noGrp="1"/>
          </p:cNvSpPr>
          <p:nvPr>
            <p:ph type="ftr" sz="quarter" idx="11"/>
          </p:nvPr>
        </p:nvSpPr>
        <p:spPr/>
        <p:txBody>
          <a:bodyPr/>
          <a:lstStyle/>
          <a:p>
            <a:r>
              <a:rPr lang="en-IN" dirty="0"/>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How to work</a:t>
            </a:r>
          </a:p>
        </p:txBody>
      </p:sp>
      <p:grpSp>
        <p:nvGrpSpPr>
          <p:cNvPr id="22" name="Group 21"/>
          <p:cNvGrpSpPr/>
          <p:nvPr/>
        </p:nvGrpSpPr>
        <p:grpSpPr>
          <a:xfrm>
            <a:off x="558597" y="1905196"/>
            <a:ext cx="11148298" cy="4508948"/>
            <a:chOff x="594320" y="2121499"/>
            <a:chExt cx="10658186" cy="4288955"/>
          </a:xfrm>
          <a:effectLst>
            <a:glow rad="63500">
              <a:schemeClr val="accent1">
                <a:satMod val="175000"/>
                <a:alpha val="40000"/>
              </a:schemeClr>
            </a:glow>
          </a:effectLst>
        </p:grpSpPr>
        <p:sp>
          <p:nvSpPr>
            <p:cNvPr id="12" name="Rectangle 11"/>
            <p:cNvSpPr/>
            <p:nvPr/>
          </p:nvSpPr>
          <p:spPr>
            <a:xfrm>
              <a:off x="594320" y="2168105"/>
              <a:ext cx="2821785" cy="1252024"/>
            </a:xfrm>
            <a:prstGeom prst="rect">
              <a:avLst/>
            </a:prstGeom>
            <a:solidFill>
              <a:schemeClr val="accent1"/>
            </a:solidFill>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solidFill>
                    <a:schemeClr val="lt1"/>
                  </a:solidFill>
                </a:rPr>
                <a:t>Plan visit in coordination with Local Leadership</a:t>
              </a:r>
              <a:endParaRPr lang="en-IN" sz="2400" dirty="0">
                <a:solidFill>
                  <a:schemeClr val="lt1"/>
                </a:solidFill>
              </a:endParaRPr>
            </a:p>
          </p:txBody>
        </p:sp>
        <p:sp>
          <p:nvSpPr>
            <p:cNvPr id="14" name="Bent-Up Arrow 13"/>
            <p:cNvSpPr/>
            <p:nvPr/>
          </p:nvSpPr>
          <p:spPr>
            <a:xfrm rot="5400000">
              <a:off x="2401725" y="2711215"/>
              <a:ext cx="631365" cy="2049196"/>
            </a:xfrm>
            <a:prstGeom prst="bentUpArrow">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Rectangle 14"/>
            <p:cNvSpPr/>
            <p:nvPr/>
          </p:nvSpPr>
          <p:spPr>
            <a:xfrm>
              <a:off x="3742006" y="2560125"/>
              <a:ext cx="2250830" cy="2080339"/>
            </a:xfrm>
            <a:prstGeom prst="rect">
              <a:avLst/>
            </a:prstGeom>
            <a:solidFill>
              <a:schemeClr val="accent1"/>
            </a:solidFill>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Visit Family </a:t>
              </a:r>
            </a:p>
            <a:p>
              <a:pPr algn="ctr"/>
              <a:r>
                <a:rPr lang="en-US" sz="2400" dirty="0"/>
                <a:t> and discuss options of moving out of the center</a:t>
              </a:r>
              <a:endParaRPr lang="en-IN" sz="2400" dirty="0"/>
            </a:p>
          </p:txBody>
        </p:sp>
        <p:sp>
          <p:nvSpPr>
            <p:cNvPr id="16" name="Bent-Up Arrow 15"/>
            <p:cNvSpPr/>
            <p:nvPr/>
          </p:nvSpPr>
          <p:spPr>
            <a:xfrm>
              <a:off x="5992837" y="3323106"/>
              <a:ext cx="1405801" cy="728390"/>
            </a:xfrm>
            <a:prstGeom prst="bentUpArrow">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7" name="Rectangle 16"/>
            <p:cNvSpPr/>
            <p:nvPr/>
          </p:nvSpPr>
          <p:spPr>
            <a:xfrm>
              <a:off x="6707938" y="2121499"/>
              <a:ext cx="2371130" cy="1208142"/>
            </a:xfrm>
            <a:prstGeom prst="rect">
              <a:avLst/>
            </a:prstGeom>
            <a:solidFill>
              <a:schemeClr val="accent1"/>
            </a:solidFill>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Prioritize the needs of the  Families</a:t>
              </a:r>
            </a:p>
          </p:txBody>
        </p:sp>
        <p:sp>
          <p:nvSpPr>
            <p:cNvPr id="18" name="Bent-Up Arrow 17"/>
            <p:cNvSpPr/>
            <p:nvPr/>
          </p:nvSpPr>
          <p:spPr>
            <a:xfrm rot="10800000" flipH="1">
              <a:off x="9085970" y="2725570"/>
              <a:ext cx="1227682" cy="838117"/>
            </a:xfrm>
            <a:prstGeom prst="bentUpArrow">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9" name="Rectangle 18"/>
            <p:cNvSpPr/>
            <p:nvPr/>
          </p:nvSpPr>
          <p:spPr>
            <a:xfrm>
              <a:off x="8032411" y="3563687"/>
              <a:ext cx="3220095" cy="1514749"/>
            </a:xfrm>
            <a:prstGeom prst="rect">
              <a:avLst/>
            </a:prstGeom>
            <a:solidFill>
              <a:schemeClr val="accent1"/>
            </a:solidFill>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Engage with Family to explore Employment/ Business &amp; Educations opportunity</a:t>
              </a:r>
              <a:endParaRPr lang="en-IN" sz="2400" dirty="0"/>
            </a:p>
          </p:txBody>
        </p:sp>
        <p:sp>
          <p:nvSpPr>
            <p:cNvPr id="20" name="Bent-Up Arrow 19"/>
            <p:cNvSpPr/>
            <p:nvPr/>
          </p:nvSpPr>
          <p:spPr>
            <a:xfrm rot="5400000" flipV="1">
              <a:off x="8429837" y="4464369"/>
              <a:ext cx="801861" cy="2029998"/>
            </a:xfrm>
            <a:prstGeom prst="bentUpArrow">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1" name="Rectangle 20"/>
            <p:cNvSpPr/>
            <p:nvPr/>
          </p:nvSpPr>
          <p:spPr>
            <a:xfrm>
              <a:off x="5020263" y="4895705"/>
              <a:ext cx="2795505" cy="1514749"/>
            </a:xfrm>
            <a:prstGeom prst="rect">
              <a:avLst/>
            </a:prstGeom>
            <a:solidFill>
              <a:schemeClr val="accent1"/>
            </a:solidFill>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Continuous Follow up until family shifted</a:t>
              </a:r>
              <a:endParaRPr lang="en-IN" sz="2400" dirty="0"/>
            </a:p>
          </p:txBody>
        </p:sp>
      </p:grpSp>
      <p:sp>
        <p:nvSpPr>
          <p:cNvPr id="23" name="Rectangle 22"/>
          <p:cNvSpPr/>
          <p:nvPr/>
        </p:nvSpPr>
        <p:spPr>
          <a:xfrm>
            <a:off x="671721" y="4821698"/>
            <a:ext cx="2838970" cy="1592445"/>
          </a:xfrm>
          <a:prstGeom prst="rect">
            <a:avLst/>
          </a:prstGeom>
          <a:solidFill>
            <a:schemeClr val="accent1"/>
          </a:solidFill>
          <a:ln w="19050">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t>Monitor &amp; Mentor Family until Family is Settled and independent  </a:t>
            </a:r>
            <a:endParaRPr lang="en-IN" sz="2400" dirty="0"/>
          </a:p>
        </p:txBody>
      </p:sp>
      <p:sp>
        <p:nvSpPr>
          <p:cNvPr id="24" name="Bent-Up Arrow 23"/>
          <p:cNvSpPr/>
          <p:nvPr/>
        </p:nvSpPr>
        <p:spPr>
          <a:xfrm rot="5400000" flipV="1">
            <a:off x="4169030" y="4827114"/>
            <a:ext cx="360698" cy="1677371"/>
          </a:xfrm>
          <a:custGeom>
            <a:avLst/>
            <a:gdLst>
              <a:gd name="connsiteX0" fmla="*/ 0 w 842991"/>
              <a:gd name="connsiteY0" fmla="*/ 2197532 h 2408280"/>
              <a:gd name="connsiteX1" fmla="*/ 526869 w 842991"/>
              <a:gd name="connsiteY1" fmla="*/ 2197532 h 2408280"/>
              <a:gd name="connsiteX2" fmla="*/ 526869 w 842991"/>
              <a:gd name="connsiteY2" fmla="*/ 210748 h 2408280"/>
              <a:gd name="connsiteX3" fmla="*/ 421496 w 842991"/>
              <a:gd name="connsiteY3" fmla="*/ 210748 h 2408280"/>
              <a:gd name="connsiteX4" fmla="*/ 632243 w 842991"/>
              <a:gd name="connsiteY4" fmla="*/ 0 h 2408280"/>
              <a:gd name="connsiteX5" fmla="*/ 842991 w 842991"/>
              <a:gd name="connsiteY5" fmla="*/ 210748 h 2408280"/>
              <a:gd name="connsiteX6" fmla="*/ 737617 w 842991"/>
              <a:gd name="connsiteY6" fmla="*/ 210748 h 2408280"/>
              <a:gd name="connsiteX7" fmla="*/ 737617 w 842991"/>
              <a:gd name="connsiteY7" fmla="*/ 2408280 h 2408280"/>
              <a:gd name="connsiteX8" fmla="*/ 0 w 842991"/>
              <a:gd name="connsiteY8" fmla="*/ 2408280 h 2408280"/>
              <a:gd name="connsiteX9" fmla="*/ 0 w 842991"/>
              <a:gd name="connsiteY9" fmla="*/ 2197532 h 2408280"/>
              <a:gd name="connsiteX0" fmla="*/ 837130 w 842991"/>
              <a:gd name="connsiteY0" fmla="*/ 2455113 h 2455113"/>
              <a:gd name="connsiteX1" fmla="*/ 526869 w 842991"/>
              <a:gd name="connsiteY1" fmla="*/ 2197532 h 2455113"/>
              <a:gd name="connsiteX2" fmla="*/ 526869 w 842991"/>
              <a:gd name="connsiteY2" fmla="*/ 210748 h 2455113"/>
              <a:gd name="connsiteX3" fmla="*/ 421496 w 842991"/>
              <a:gd name="connsiteY3" fmla="*/ 210748 h 2455113"/>
              <a:gd name="connsiteX4" fmla="*/ 632243 w 842991"/>
              <a:gd name="connsiteY4" fmla="*/ 0 h 2455113"/>
              <a:gd name="connsiteX5" fmla="*/ 842991 w 842991"/>
              <a:gd name="connsiteY5" fmla="*/ 210748 h 2455113"/>
              <a:gd name="connsiteX6" fmla="*/ 737617 w 842991"/>
              <a:gd name="connsiteY6" fmla="*/ 210748 h 2455113"/>
              <a:gd name="connsiteX7" fmla="*/ 737617 w 842991"/>
              <a:gd name="connsiteY7" fmla="*/ 2408280 h 2455113"/>
              <a:gd name="connsiteX8" fmla="*/ 0 w 842991"/>
              <a:gd name="connsiteY8" fmla="*/ 2408280 h 2455113"/>
              <a:gd name="connsiteX9" fmla="*/ 837130 w 842991"/>
              <a:gd name="connsiteY9" fmla="*/ 2455113 h 2455113"/>
              <a:gd name="connsiteX0" fmla="*/ 415634 w 421495"/>
              <a:gd name="connsiteY0" fmla="*/ 2455113 h 2473912"/>
              <a:gd name="connsiteX1" fmla="*/ 105373 w 421495"/>
              <a:gd name="connsiteY1" fmla="*/ 2197532 h 2473912"/>
              <a:gd name="connsiteX2" fmla="*/ 105373 w 421495"/>
              <a:gd name="connsiteY2" fmla="*/ 210748 h 2473912"/>
              <a:gd name="connsiteX3" fmla="*/ 0 w 421495"/>
              <a:gd name="connsiteY3" fmla="*/ 210748 h 2473912"/>
              <a:gd name="connsiteX4" fmla="*/ 210747 w 421495"/>
              <a:gd name="connsiteY4" fmla="*/ 0 h 2473912"/>
              <a:gd name="connsiteX5" fmla="*/ 421495 w 421495"/>
              <a:gd name="connsiteY5" fmla="*/ 210748 h 2473912"/>
              <a:gd name="connsiteX6" fmla="*/ 316121 w 421495"/>
              <a:gd name="connsiteY6" fmla="*/ 210748 h 2473912"/>
              <a:gd name="connsiteX7" fmla="*/ 316121 w 421495"/>
              <a:gd name="connsiteY7" fmla="*/ 2408280 h 2473912"/>
              <a:gd name="connsiteX8" fmla="*/ 325481 w 421495"/>
              <a:gd name="connsiteY8" fmla="*/ 2473911 h 2473912"/>
              <a:gd name="connsiteX9" fmla="*/ 415634 w 421495"/>
              <a:gd name="connsiteY9" fmla="*/ 2455113 h 2473912"/>
              <a:gd name="connsiteX0" fmla="*/ 415634 w 421495"/>
              <a:gd name="connsiteY0" fmla="*/ 2455113 h 2473911"/>
              <a:gd name="connsiteX1" fmla="*/ 66740 w 421495"/>
              <a:gd name="connsiteY1" fmla="*/ 2410830 h 2473911"/>
              <a:gd name="connsiteX2" fmla="*/ 105373 w 421495"/>
              <a:gd name="connsiteY2" fmla="*/ 210748 h 2473911"/>
              <a:gd name="connsiteX3" fmla="*/ 0 w 421495"/>
              <a:gd name="connsiteY3" fmla="*/ 210748 h 2473911"/>
              <a:gd name="connsiteX4" fmla="*/ 210747 w 421495"/>
              <a:gd name="connsiteY4" fmla="*/ 0 h 2473911"/>
              <a:gd name="connsiteX5" fmla="*/ 421495 w 421495"/>
              <a:gd name="connsiteY5" fmla="*/ 210748 h 2473911"/>
              <a:gd name="connsiteX6" fmla="*/ 316121 w 421495"/>
              <a:gd name="connsiteY6" fmla="*/ 210748 h 2473911"/>
              <a:gd name="connsiteX7" fmla="*/ 316121 w 421495"/>
              <a:gd name="connsiteY7" fmla="*/ 2408280 h 2473911"/>
              <a:gd name="connsiteX8" fmla="*/ 325481 w 421495"/>
              <a:gd name="connsiteY8" fmla="*/ 2473911 h 2473911"/>
              <a:gd name="connsiteX9" fmla="*/ 415634 w 421495"/>
              <a:gd name="connsiteY9" fmla="*/ 2455113 h 2473911"/>
              <a:gd name="connsiteX0" fmla="*/ 415634 w 421495"/>
              <a:gd name="connsiteY0" fmla="*/ 2455113 h 2455112"/>
              <a:gd name="connsiteX1" fmla="*/ 66740 w 421495"/>
              <a:gd name="connsiteY1" fmla="*/ 2410830 h 2455112"/>
              <a:gd name="connsiteX2" fmla="*/ 105373 w 421495"/>
              <a:gd name="connsiteY2" fmla="*/ 210748 h 2455112"/>
              <a:gd name="connsiteX3" fmla="*/ 0 w 421495"/>
              <a:gd name="connsiteY3" fmla="*/ 210748 h 2455112"/>
              <a:gd name="connsiteX4" fmla="*/ 210747 w 421495"/>
              <a:gd name="connsiteY4" fmla="*/ 0 h 2455112"/>
              <a:gd name="connsiteX5" fmla="*/ 421495 w 421495"/>
              <a:gd name="connsiteY5" fmla="*/ 210748 h 2455112"/>
              <a:gd name="connsiteX6" fmla="*/ 316121 w 421495"/>
              <a:gd name="connsiteY6" fmla="*/ 210748 h 2455112"/>
              <a:gd name="connsiteX7" fmla="*/ 316121 w 421495"/>
              <a:gd name="connsiteY7" fmla="*/ 2408280 h 2455112"/>
              <a:gd name="connsiteX8" fmla="*/ 42145 w 421495"/>
              <a:gd name="connsiteY8" fmla="*/ 2441096 h 2455112"/>
              <a:gd name="connsiteX9" fmla="*/ 415634 w 421495"/>
              <a:gd name="connsiteY9" fmla="*/ 2455113 h 2455112"/>
              <a:gd name="connsiteX0" fmla="*/ 325482 w 421495"/>
              <a:gd name="connsiteY0" fmla="*/ 2455113 h 2455113"/>
              <a:gd name="connsiteX1" fmla="*/ 66740 w 421495"/>
              <a:gd name="connsiteY1" fmla="*/ 2410830 h 2455113"/>
              <a:gd name="connsiteX2" fmla="*/ 105373 w 421495"/>
              <a:gd name="connsiteY2" fmla="*/ 210748 h 2455113"/>
              <a:gd name="connsiteX3" fmla="*/ 0 w 421495"/>
              <a:gd name="connsiteY3" fmla="*/ 210748 h 2455113"/>
              <a:gd name="connsiteX4" fmla="*/ 210747 w 421495"/>
              <a:gd name="connsiteY4" fmla="*/ 0 h 2455113"/>
              <a:gd name="connsiteX5" fmla="*/ 421495 w 421495"/>
              <a:gd name="connsiteY5" fmla="*/ 210748 h 2455113"/>
              <a:gd name="connsiteX6" fmla="*/ 316121 w 421495"/>
              <a:gd name="connsiteY6" fmla="*/ 210748 h 2455113"/>
              <a:gd name="connsiteX7" fmla="*/ 316121 w 421495"/>
              <a:gd name="connsiteY7" fmla="*/ 2408280 h 2455113"/>
              <a:gd name="connsiteX8" fmla="*/ 42145 w 421495"/>
              <a:gd name="connsiteY8" fmla="*/ 2441096 h 2455113"/>
              <a:gd name="connsiteX9" fmla="*/ 325482 w 421495"/>
              <a:gd name="connsiteY9" fmla="*/ 2455113 h 245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1495" h="2455113">
                <a:moveTo>
                  <a:pt x="325482" y="2455113"/>
                </a:moveTo>
                <a:lnTo>
                  <a:pt x="66740" y="2410830"/>
                </a:lnTo>
                <a:lnTo>
                  <a:pt x="105373" y="210748"/>
                </a:lnTo>
                <a:lnTo>
                  <a:pt x="0" y="210748"/>
                </a:lnTo>
                <a:lnTo>
                  <a:pt x="210747" y="0"/>
                </a:lnTo>
                <a:lnTo>
                  <a:pt x="421495" y="210748"/>
                </a:lnTo>
                <a:lnTo>
                  <a:pt x="316121" y="210748"/>
                </a:lnTo>
                <a:lnTo>
                  <a:pt x="316121" y="2408280"/>
                </a:lnTo>
                <a:lnTo>
                  <a:pt x="42145" y="2441096"/>
                </a:lnTo>
                <a:lnTo>
                  <a:pt x="325482" y="2455113"/>
                </a:lnTo>
                <a:close/>
              </a:path>
            </a:pathLst>
          </a:cu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15794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lgn="just">
              <a:buClr>
                <a:srgbClr val="000000"/>
              </a:buClr>
              <a:buNone/>
            </a:pPr>
            <a:endParaRPr lang="en-US" altLang="en-US" dirty="0"/>
          </a:p>
          <a:p>
            <a:pPr marL="0" indent="0" algn="just">
              <a:buClr>
                <a:srgbClr val="000000"/>
              </a:buClr>
              <a:buNone/>
            </a:pPr>
            <a:endParaRPr lang="en-US" altLang="en-US" dirty="0"/>
          </a:p>
          <a:p>
            <a:pPr marL="0" indent="0" algn="just">
              <a:buClr>
                <a:srgbClr val="000000"/>
              </a:buClr>
              <a:buNone/>
            </a:pPr>
            <a:r>
              <a:rPr lang="en-US" altLang="en-US" i="1" dirty="0">
                <a:solidFill>
                  <a:srgbClr val="002060"/>
                </a:solidFill>
              </a:rPr>
              <a:t>“Impact of a decent home can light the spirit of human endeavor. A proper house can prove the bridge across that terrible gulf between utter poverty and a possibility of a better future". </a:t>
            </a:r>
          </a:p>
          <a:p>
            <a:pPr marL="0" indent="0" algn="just">
              <a:buClr>
                <a:srgbClr val="000000"/>
              </a:buClr>
              <a:buNone/>
            </a:pPr>
            <a:endParaRPr lang="en-US" altLang="en-US" dirty="0"/>
          </a:p>
          <a:p>
            <a:pPr marL="0" indent="0" algn="just">
              <a:buClr>
                <a:srgbClr val="000000"/>
              </a:buClr>
              <a:buNone/>
            </a:pPr>
            <a:r>
              <a:rPr lang="en-US" altLang="en-US" dirty="0"/>
              <a:t>                                           - </a:t>
            </a:r>
            <a:r>
              <a:rPr lang="en-US" altLang="en-US" dirty="0">
                <a:solidFill>
                  <a:srgbClr val="002060"/>
                </a:solidFill>
              </a:rPr>
              <a:t> MHI Speech AKB inauguration Jan 19, 1983</a:t>
            </a:r>
          </a:p>
          <a:p>
            <a:endParaRPr lang="en-IN" dirty="0"/>
          </a:p>
        </p:txBody>
      </p:sp>
      <p:sp>
        <p:nvSpPr>
          <p:cNvPr id="2" name="Footer Placeholder 1"/>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Jamat Relocation Program</a:t>
            </a:r>
          </a:p>
          <a:p>
            <a:pPr algn="ctr">
              <a:defRPr/>
            </a:pPr>
            <a:r>
              <a:rPr lang="en-US" sz="3600" i="1" kern="0" dirty="0">
                <a:solidFill>
                  <a:schemeClr val="bg1"/>
                </a:solidFill>
                <a:latin typeface="Times New Roman" pitchFamily="18" charset="0"/>
              </a:rPr>
              <a:t>(JRP)</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4174009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altLang="en-US" sz="2400" i="1" dirty="0">
              <a:ea typeface="Verdana" panose="020B0604030504040204" pitchFamily="34" charset="0"/>
              <a:cs typeface="Verdana" panose="020B0604030504040204" pitchFamily="34" charset="0"/>
            </a:endParaRPr>
          </a:p>
          <a:p>
            <a:pPr marL="0" indent="0">
              <a:buNone/>
            </a:pPr>
            <a:r>
              <a:rPr lang="en-US" altLang="en-US" sz="2400" i="1" dirty="0">
                <a:ea typeface="Verdana" panose="020B0604030504040204" pitchFamily="34" charset="0"/>
                <a:cs typeface="Verdana" panose="020B0604030504040204" pitchFamily="34" charset="0"/>
              </a:rPr>
              <a:t>Objective:</a:t>
            </a:r>
          </a:p>
          <a:p>
            <a:pPr>
              <a:buFontTx/>
              <a:buChar char="-"/>
            </a:pPr>
            <a:r>
              <a:rPr lang="en-US" altLang="en-US" sz="2400" dirty="0">
                <a:ea typeface="Verdana" panose="020B0604030504040204" pitchFamily="34" charset="0"/>
                <a:cs typeface="Verdana" panose="020B0604030504040204" pitchFamily="34" charset="0"/>
              </a:rPr>
              <a:t>To facilitate the LIG families staying in Slum/ Unhygienic/ Undesirable/ Dilapidated houses, to shift to safe and socially secured areas</a:t>
            </a:r>
          </a:p>
          <a:p>
            <a:pPr marL="0" indent="0">
              <a:buNone/>
            </a:pPr>
            <a:endParaRPr lang="en-US" altLang="en-US" sz="2400" dirty="0">
              <a:ea typeface="Verdana" panose="020B0604030504040204" pitchFamily="34" charset="0"/>
              <a:cs typeface="Verdana" panose="020B0604030504040204" pitchFamily="34" charset="0"/>
            </a:endParaRPr>
          </a:p>
          <a:p>
            <a:pPr marL="0" indent="0">
              <a:buNone/>
            </a:pPr>
            <a:r>
              <a:rPr lang="en-US" altLang="en-US" sz="2400" i="1" dirty="0">
                <a:ea typeface="Verdana" panose="020B0604030504040204" pitchFamily="34" charset="0"/>
                <a:cs typeface="Verdana" panose="020B0604030504040204" pitchFamily="34" charset="0"/>
              </a:rPr>
              <a:t>Criteria:</a:t>
            </a:r>
          </a:p>
          <a:p>
            <a:pPr>
              <a:buFontTx/>
              <a:buChar char="-"/>
            </a:pPr>
            <a:r>
              <a:rPr lang="en-US" altLang="en-US" sz="2400" dirty="0"/>
              <a:t>The need of assistance for better housing is done on a case to case basis. The   assistance is given mainly in form of loans [cost free, up to 30 months] or a combination of both loan and subsidy or also in some cases as total subsidy</a:t>
            </a:r>
            <a:endParaRPr lang="en-IN" sz="2400" dirty="0">
              <a:ea typeface="Verdana" panose="020B0604030504040204" pitchFamily="34" charset="0"/>
              <a:cs typeface="Verdana" panose="020B0604030504040204" pitchFamily="34" charset="0"/>
            </a:endParaRPr>
          </a:p>
        </p:txBody>
      </p:sp>
      <p:sp>
        <p:nvSpPr>
          <p:cNvPr id="4" name="Footer Placeholder 3"/>
          <p:cNvSpPr>
            <a:spLocks noGrp="1"/>
          </p:cNvSpPr>
          <p:nvPr>
            <p:ph type="ftr" sz="quarter" idx="11"/>
          </p:nvPr>
        </p:nvSpPr>
        <p:spPr/>
        <p:txBody>
          <a:bodyPr/>
          <a:lstStyle/>
          <a:p>
            <a:r>
              <a:rPr lang="en-IN"/>
              <a:t>AKSWBI</a:t>
            </a:r>
          </a:p>
        </p:txBody>
      </p:sp>
      <p:sp>
        <p:nvSpPr>
          <p:cNvPr id="6"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3600" i="1" kern="0" dirty="0">
              <a:solidFill>
                <a:schemeClr val="bg1"/>
              </a:solidFill>
              <a:latin typeface="Times New Roman" pitchFamily="18" charset="0"/>
            </a:endParaRPr>
          </a:p>
          <a:p>
            <a:pPr algn="ctr">
              <a:defRPr/>
            </a:pPr>
            <a:r>
              <a:rPr lang="en-US" sz="3600" i="1" kern="0" dirty="0">
                <a:solidFill>
                  <a:schemeClr val="bg1"/>
                </a:solidFill>
                <a:latin typeface="Times New Roman" pitchFamily="18" charset="0"/>
              </a:rPr>
              <a:t>Jamat Relocation Program</a:t>
            </a:r>
          </a:p>
          <a:p>
            <a:pPr algn="ctr">
              <a:defRPr/>
            </a:pPr>
            <a:r>
              <a:rPr lang="en-US" sz="3600" i="1" kern="0" dirty="0">
                <a:solidFill>
                  <a:schemeClr val="bg1"/>
                </a:solidFill>
                <a:latin typeface="Times New Roman" pitchFamily="18" charset="0"/>
              </a:rPr>
              <a:t>(JRP)</a:t>
            </a:r>
          </a:p>
          <a:p>
            <a:pPr algn="ctr">
              <a:defRPr/>
            </a:pPr>
            <a:r>
              <a:rPr lang="en-US" sz="3600" i="1" kern="0" dirty="0">
                <a:solidFill>
                  <a:schemeClr val="bg1"/>
                </a:solidFill>
                <a:latin typeface="Times New Roman" pitchFamily="18" charset="0"/>
              </a:rPr>
              <a:t> </a:t>
            </a:r>
          </a:p>
        </p:txBody>
      </p:sp>
    </p:spTree>
    <p:extLst>
      <p:ext uri="{BB962C8B-B14F-4D97-AF65-F5344CB8AC3E}">
        <p14:creationId xmlns:p14="http://schemas.microsoft.com/office/powerpoint/2010/main" val="160136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1856935"/>
            <a:ext cx="11690253" cy="1989151"/>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Human Resource &amp; Development</a:t>
            </a:r>
          </a:p>
          <a:p>
            <a:pPr algn="ctr">
              <a:defRPr/>
            </a:pPr>
            <a:r>
              <a:rPr lang="en-US" sz="3600" i="1" kern="0" dirty="0">
                <a:solidFill>
                  <a:schemeClr val="bg1"/>
                </a:solidFill>
                <a:latin typeface="Times New Roman" pitchFamily="18" charset="0"/>
              </a:rPr>
              <a:t>(HRD) </a:t>
            </a:r>
          </a:p>
        </p:txBody>
      </p:sp>
    </p:spTree>
    <p:extLst>
      <p:ext uri="{BB962C8B-B14F-4D97-AF65-F5344CB8AC3E}">
        <p14:creationId xmlns:p14="http://schemas.microsoft.com/office/powerpoint/2010/main" val="3392596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978"/>
            <a:ext cx="10515600" cy="5543917"/>
          </a:xfrm>
        </p:spPr>
        <p:txBody>
          <a:bodyPr>
            <a:normAutofit/>
          </a:bodyPr>
          <a:lstStyle/>
          <a:p>
            <a:pPr marL="0" indent="0">
              <a:buNone/>
            </a:pPr>
            <a:r>
              <a:rPr lang="en-US" sz="1600" b="1" i="1" dirty="0">
                <a:solidFill>
                  <a:srgbClr val="FF0066"/>
                </a:solidFill>
              </a:rPr>
              <a:t>Contd..</a:t>
            </a:r>
          </a:p>
          <a:p>
            <a:pPr marL="0" indent="0">
              <a:buNone/>
            </a:pPr>
            <a:endParaRPr lang="en-US" sz="1600" b="1" i="1" dirty="0">
              <a:solidFill>
                <a:srgbClr val="FF0066"/>
              </a:solidFill>
            </a:endParaRPr>
          </a:p>
          <a:p>
            <a:pPr marL="0" indent="0">
              <a:buNone/>
            </a:pPr>
            <a:endParaRPr lang="en-US" sz="1600" b="1" i="1" dirty="0">
              <a:solidFill>
                <a:srgbClr val="FF0066"/>
              </a:solidFill>
            </a:endParaRPr>
          </a:p>
          <a:p>
            <a:pPr marL="0" indent="0">
              <a:buNone/>
            </a:pPr>
            <a:r>
              <a:rPr lang="en-IN" sz="2400" b="1" i="1" dirty="0">
                <a:solidFill>
                  <a:srgbClr val="0070C0"/>
                </a:solidFill>
              </a:rPr>
              <a:t>What is really important for the Social Welfare Board is to know whether the nature of assistance that is given , enables them to overcome the situation definitively…”</a:t>
            </a:r>
          </a:p>
          <a:p>
            <a:pPr marL="0" indent="0">
              <a:buNone/>
            </a:pPr>
            <a:endParaRPr lang="en-US" sz="2400" b="1" i="1" dirty="0">
              <a:solidFill>
                <a:srgbClr val="FF0066"/>
              </a:solidFill>
            </a:endParaRPr>
          </a:p>
          <a:p>
            <a:pPr marL="0" indent="0">
              <a:buNone/>
            </a:pPr>
            <a:r>
              <a:rPr lang="en-IN" sz="2400" b="1" i="1" dirty="0">
                <a:solidFill>
                  <a:srgbClr val="0070C0"/>
                </a:solidFill>
              </a:rPr>
              <a:t>“…The priorities are there in the report.  </a:t>
            </a:r>
          </a:p>
          <a:p>
            <a:pPr marL="0" indent="0">
              <a:buNone/>
            </a:pPr>
            <a:r>
              <a:rPr lang="en-IN" sz="2400" b="1" i="1" dirty="0">
                <a:solidFill>
                  <a:srgbClr val="0070C0"/>
                </a:solidFill>
              </a:rPr>
              <a:t>What I would call ‘Hit List’ of things to be done  </a:t>
            </a:r>
          </a:p>
          <a:p>
            <a:pPr marL="0" indent="0">
              <a:buNone/>
            </a:pPr>
            <a:endParaRPr lang="en-IN" sz="2400" b="1" i="1" dirty="0">
              <a:solidFill>
                <a:srgbClr val="0070C0"/>
              </a:solidFill>
            </a:endParaRPr>
          </a:p>
          <a:p>
            <a:pPr marL="0" indent="0">
              <a:buNone/>
            </a:pPr>
            <a:r>
              <a:rPr lang="en-IN" sz="2400" b="1" i="1" dirty="0">
                <a:solidFill>
                  <a:srgbClr val="0070C0"/>
                </a:solidFill>
              </a:rPr>
              <a:t>Follow them up, monitor them, keep hitting at them until you have eroded them.  Keep at it until you have resolved the problem….”</a:t>
            </a:r>
            <a:endParaRPr lang="en-US" sz="2400" b="1" i="1" dirty="0">
              <a:solidFill>
                <a:srgbClr val="0070C0"/>
              </a:solidFill>
            </a:endParaRPr>
          </a:p>
          <a:p>
            <a:pPr marL="0" indent="0">
              <a:buNone/>
            </a:pPr>
            <a:endParaRPr lang="en-US" sz="2400" b="1" i="1" dirty="0">
              <a:solidFill>
                <a:srgbClr val="0070C0"/>
              </a:solidFill>
            </a:endParaRPr>
          </a:p>
          <a:p>
            <a:pPr marL="0" indent="0">
              <a:buNone/>
            </a:pPr>
            <a:endParaRPr lang="en-US" sz="1600" b="1" i="1" dirty="0">
              <a:solidFill>
                <a:srgbClr val="FF0066"/>
              </a:solidFill>
            </a:endParaRPr>
          </a:p>
          <a:p>
            <a:pPr marL="0" indent="0">
              <a:buNone/>
            </a:pPr>
            <a:endParaRPr lang="en-IN" sz="1600" dirty="0"/>
          </a:p>
        </p:txBody>
      </p:sp>
      <p:sp>
        <p:nvSpPr>
          <p:cNvPr id="4" name="Footer Placeholder 3"/>
          <p:cNvSpPr>
            <a:spLocks noGrp="1"/>
          </p:cNvSpPr>
          <p:nvPr>
            <p:ph type="ftr" sz="quarter" idx="11"/>
          </p:nvPr>
        </p:nvSpPr>
        <p:spPr/>
        <p:txBody>
          <a:bodyPr/>
          <a:lstStyle/>
          <a:p>
            <a:r>
              <a:rPr lang="en-IN"/>
              <a:t>AKSWBI</a:t>
            </a:r>
          </a:p>
        </p:txBody>
      </p:sp>
    </p:spTree>
    <p:extLst>
      <p:ext uri="{BB962C8B-B14F-4D97-AF65-F5344CB8AC3E}">
        <p14:creationId xmlns:p14="http://schemas.microsoft.com/office/powerpoint/2010/main" val="711413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7963" y="1434905"/>
            <a:ext cx="10945837" cy="4742058"/>
          </a:xfrm>
        </p:spPr>
        <p:txBody>
          <a:bodyPr>
            <a:noAutofit/>
          </a:bodyPr>
          <a:lstStyle/>
          <a:p>
            <a:pPr marL="0" indent="0">
              <a:lnSpc>
                <a:spcPct val="80000"/>
              </a:lnSpc>
              <a:buNone/>
            </a:pPr>
            <a:r>
              <a:rPr lang="en-US" altLang="en-US" sz="2400" b="1" dirty="0">
                <a:cs typeface="Times New Roman" panose="02020603050405020304" pitchFamily="18" charset="0"/>
              </a:rPr>
              <a:t>Key objective :</a:t>
            </a:r>
            <a:endParaRPr lang="en-US" altLang="en-US" sz="2400" b="1" dirty="0"/>
          </a:p>
          <a:p>
            <a:pPr marL="609600" indent="-609600" algn="just">
              <a:lnSpc>
                <a:spcPct val="80000"/>
              </a:lnSpc>
              <a:buNone/>
            </a:pPr>
            <a:r>
              <a:rPr lang="en-US" altLang="en-US" sz="2400" dirty="0"/>
              <a:t>To develop an enabling environment in which the entire volunteers team in the </a:t>
            </a:r>
          </a:p>
          <a:p>
            <a:pPr marL="609600" indent="-609600" algn="just">
              <a:lnSpc>
                <a:spcPct val="80000"/>
              </a:lnSpc>
              <a:buNone/>
            </a:pPr>
            <a:r>
              <a:rPr lang="en-US" altLang="en-US" sz="2400" dirty="0"/>
              <a:t>SWB family performs with competence, effectiveness and dedication and give </a:t>
            </a:r>
          </a:p>
          <a:p>
            <a:pPr marL="609600" indent="-609600" algn="just">
              <a:lnSpc>
                <a:spcPct val="80000"/>
              </a:lnSpc>
              <a:buNone/>
            </a:pPr>
            <a:r>
              <a:rPr lang="en-US" altLang="en-US" sz="2400" dirty="0"/>
              <a:t>result-oriented performance within a given time frame</a:t>
            </a:r>
          </a:p>
          <a:p>
            <a:pPr marL="609600" indent="-609600">
              <a:lnSpc>
                <a:spcPct val="80000"/>
              </a:lnSpc>
              <a:buNone/>
            </a:pPr>
            <a:endParaRPr lang="en-US" altLang="en-US" sz="2400" dirty="0"/>
          </a:p>
          <a:p>
            <a:pPr>
              <a:lnSpc>
                <a:spcPct val="80000"/>
              </a:lnSpc>
            </a:pPr>
            <a:r>
              <a:rPr lang="en-US" altLang="en-US" sz="2400" b="1" dirty="0"/>
              <a:t>Appointment Process</a:t>
            </a:r>
          </a:p>
          <a:p>
            <a:pPr marL="609600" indent="-609600">
              <a:lnSpc>
                <a:spcPct val="80000"/>
              </a:lnSpc>
              <a:buFont typeface="Arial" panose="020B0604020202020204" pitchFamily="34" charset="0"/>
              <a:buAutoNum type="arabicParenR"/>
            </a:pPr>
            <a:endParaRPr lang="en-US" altLang="en-US" sz="2400" dirty="0"/>
          </a:p>
          <a:p>
            <a:pPr>
              <a:lnSpc>
                <a:spcPct val="80000"/>
              </a:lnSpc>
            </a:pPr>
            <a:r>
              <a:rPr lang="en-US" altLang="en-US" sz="2400" b="1" dirty="0"/>
              <a:t>Performance Management (Appraisals)</a:t>
            </a:r>
            <a:r>
              <a:rPr lang="en-US" altLang="en-US" sz="2400" dirty="0"/>
              <a:t>:</a:t>
            </a:r>
          </a:p>
          <a:p>
            <a:pPr marL="609600" indent="-609600">
              <a:lnSpc>
                <a:spcPct val="120000"/>
              </a:lnSpc>
              <a:buNone/>
            </a:pPr>
            <a:r>
              <a:rPr lang="en-US" altLang="en-US" sz="2400" dirty="0"/>
              <a:t>   It is a process to review and improve an individual’s performance and prepare</a:t>
            </a:r>
          </a:p>
          <a:p>
            <a:pPr marL="609600" indent="-609600">
              <a:lnSpc>
                <a:spcPct val="120000"/>
              </a:lnSpc>
              <a:spcBef>
                <a:spcPts val="0"/>
              </a:spcBef>
              <a:buNone/>
            </a:pPr>
            <a:r>
              <a:rPr lang="en-US" altLang="en-US" sz="2400" dirty="0"/>
              <a:t>   him/her to take on higher responsibilities, thus achieving personal &amp; organizational</a:t>
            </a:r>
          </a:p>
          <a:p>
            <a:pPr marL="609600" indent="-609600">
              <a:lnSpc>
                <a:spcPct val="120000"/>
              </a:lnSpc>
              <a:spcBef>
                <a:spcPts val="0"/>
              </a:spcBef>
              <a:buNone/>
            </a:pPr>
            <a:r>
              <a:rPr lang="en-US" altLang="en-US" sz="2400" dirty="0"/>
              <a:t>   goals. </a:t>
            </a:r>
          </a:p>
          <a:p>
            <a:pPr marL="0" indent="0">
              <a:buNone/>
            </a:pPr>
            <a:endParaRPr lang="en-IN" sz="2400" dirty="0"/>
          </a:p>
        </p:txBody>
      </p:sp>
      <p:sp>
        <p:nvSpPr>
          <p:cNvPr id="2" name="Footer Placeholder 1"/>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Human Resource &amp; Development</a:t>
            </a:r>
          </a:p>
          <a:p>
            <a:pPr algn="ctr">
              <a:defRPr/>
            </a:pPr>
            <a:r>
              <a:rPr lang="en-US" sz="3600" i="1" kern="0" dirty="0">
                <a:solidFill>
                  <a:schemeClr val="bg1"/>
                </a:solidFill>
                <a:latin typeface="Times New Roman" pitchFamily="18" charset="0"/>
              </a:rPr>
              <a:t>(HRD) </a:t>
            </a:r>
          </a:p>
        </p:txBody>
      </p:sp>
    </p:spTree>
    <p:extLst>
      <p:ext uri="{BB962C8B-B14F-4D97-AF65-F5344CB8AC3E}">
        <p14:creationId xmlns:p14="http://schemas.microsoft.com/office/powerpoint/2010/main" val="15106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8972"/>
            <a:ext cx="10515600" cy="4713923"/>
          </a:xfrm>
        </p:spPr>
        <p:txBody>
          <a:bodyPr>
            <a:normAutofit lnSpcReduction="10000"/>
          </a:bodyPr>
          <a:lstStyle/>
          <a:p>
            <a:r>
              <a:rPr lang="en-US" altLang="en-US" sz="2400" b="1" dirty="0"/>
              <a:t>Meetings &amp; Minutes:</a:t>
            </a:r>
          </a:p>
          <a:p>
            <a:pPr>
              <a:buFontTx/>
              <a:buChar char="-"/>
            </a:pPr>
            <a:r>
              <a:rPr lang="en-US" altLang="en-US" sz="2400" dirty="0"/>
              <a:t>Writing minutes of meetings</a:t>
            </a:r>
          </a:p>
          <a:p>
            <a:pPr>
              <a:buFontTx/>
              <a:buChar char="-"/>
            </a:pPr>
            <a:r>
              <a:rPr lang="en-US" altLang="en-US" sz="2400" dirty="0"/>
              <a:t> Regional Board meetings: Once in 2 months</a:t>
            </a:r>
          </a:p>
          <a:p>
            <a:pPr>
              <a:buFontTx/>
              <a:buChar char="-"/>
            </a:pPr>
            <a:r>
              <a:rPr lang="en-US" altLang="en-US" sz="2400" dirty="0"/>
              <a:t> Local Board, Local Committees, CARE Committees: Every month</a:t>
            </a:r>
          </a:p>
          <a:p>
            <a:pPr>
              <a:buFontTx/>
              <a:buChar char="-"/>
            </a:pPr>
            <a:r>
              <a:rPr lang="en-US" altLang="en-US" sz="2400" dirty="0"/>
              <a:t>Verticals: once a quarter</a:t>
            </a:r>
            <a:r>
              <a:rPr lang="en-US" altLang="en-US" sz="2400" b="1" dirty="0"/>
              <a:t>	</a:t>
            </a:r>
          </a:p>
          <a:p>
            <a:pPr>
              <a:buFontTx/>
              <a:buChar char="-"/>
            </a:pPr>
            <a:endParaRPr lang="en-US" altLang="en-US" sz="2400" b="1" dirty="0"/>
          </a:p>
          <a:p>
            <a:r>
              <a:rPr lang="en-US" altLang="en-US" sz="2400" b="1" dirty="0"/>
              <a:t> Development/Training Sessions:</a:t>
            </a:r>
            <a:endParaRPr lang="en-US" altLang="en-US" sz="2400" b="1" i="1" dirty="0"/>
          </a:p>
          <a:p>
            <a:pPr>
              <a:buFontTx/>
              <a:buChar char="-"/>
            </a:pPr>
            <a:r>
              <a:rPr lang="en-US" altLang="en-US" sz="2400" dirty="0"/>
              <a:t> Development of skills of volunteers</a:t>
            </a:r>
          </a:p>
          <a:p>
            <a:pPr marL="0" indent="0">
              <a:buNone/>
            </a:pPr>
            <a:r>
              <a:rPr lang="en-US" altLang="en-US" sz="2400" dirty="0"/>
              <a:t> - To be conducted in every meeting at every level by HRD In-charge</a:t>
            </a:r>
          </a:p>
          <a:p>
            <a:pPr marL="0" indent="0">
              <a:buNone/>
            </a:pPr>
            <a:endParaRPr lang="en-US" altLang="en-US" sz="2400" dirty="0"/>
          </a:p>
          <a:p>
            <a:r>
              <a:rPr lang="en-US" altLang="en-US" sz="2400" dirty="0"/>
              <a:t> </a:t>
            </a:r>
            <a:r>
              <a:rPr lang="en-US" altLang="en-US" sz="2400" b="1" dirty="0"/>
              <a:t>VOTP – Volunteers’ Orientation Training Program</a:t>
            </a:r>
          </a:p>
          <a:p>
            <a:pPr marL="0" indent="0">
              <a:buNone/>
            </a:pPr>
            <a:endParaRPr lang="en-US" altLang="en-US" sz="2400" dirty="0"/>
          </a:p>
          <a:p>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5"/>
            <a:ext cx="11690253" cy="1263539"/>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Human Resource &amp; Development</a:t>
            </a:r>
          </a:p>
          <a:p>
            <a:pPr algn="ctr">
              <a:defRPr/>
            </a:pPr>
            <a:r>
              <a:rPr lang="en-US" sz="3600" i="1" kern="0" dirty="0">
                <a:solidFill>
                  <a:schemeClr val="bg1"/>
                </a:solidFill>
                <a:latin typeface="Times New Roman" pitchFamily="18" charset="0"/>
              </a:rPr>
              <a:t>(HRD) </a:t>
            </a:r>
          </a:p>
        </p:txBody>
      </p:sp>
    </p:spTree>
    <p:extLst>
      <p:ext uri="{BB962C8B-B14F-4D97-AF65-F5344CB8AC3E}">
        <p14:creationId xmlns:p14="http://schemas.microsoft.com/office/powerpoint/2010/main" val="84095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a:t>AKSWBI</a:t>
            </a:r>
          </a:p>
        </p:txBody>
      </p:sp>
      <p:sp>
        <p:nvSpPr>
          <p:cNvPr id="3" name="Rectangle 2"/>
          <p:cNvSpPr txBox="1">
            <a:spLocks noChangeArrowheads="1"/>
          </p:cNvSpPr>
          <p:nvPr/>
        </p:nvSpPr>
        <p:spPr bwMode="auto">
          <a:xfrm>
            <a:off x="250873" y="1856935"/>
            <a:ext cx="11690253" cy="1989151"/>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Thank You</a:t>
            </a:r>
          </a:p>
        </p:txBody>
      </p:sp>
    </p:spTree>
    <p:extLst>
      <p:ext uri="{BB962C8B-B14F-4D97-AF65-F5344CB8AC3E}">
        <p14:creationId xmlns:p14="http://schemas.microsoft.com/office/powerpoint/2010/main" val="274431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5000" r="-5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223889"/>
            <a:ext cx="10515600" cy="4994031"/>
          </a:xfrm>
        </p:spPr>
        <p:txBody>
          <a:bodyPr>
            <a:normAutofit fontScale="92500" lnSpcReduction="10000"/>
          </a:bodyPr>
          <a:lstStyle/>
          <a:p>
            <a:pPr marL="0" indent="0">
              <a:buNone/>
            </a:pPr>
            <a:endParaRPr lang="en-US" sz="2400" dirty="0"/>
          </a:p>
          <a:p>
            <a:r>
              <a:rPr lang="en-US" sz="2400" dirty="0"/>
              <a:t>Families having per capita income less than Rs. 5000/-</a:t>
            </a:r>
          </a:p>
          <a:p>
            <a:pPr marL="0" indent="0">
              <a:buNone/>
            </a:pPr>
            <a:r>
              <a:rPr lang="en-US" sz="2400" dirty="0"/>
              <a:t>	E.g. Income for a family of 4 is less than Rs. 20,000</a:t>
            </a:r>
            <a:r>
              <a:rPr lang="en-US" sz="2400" dirty="0" smtClean="0"/>
              <a:t>/-</a:t>
            </a:r>
          </a:p>
          <a:p>
            <a:pPr marL="0" indent="0">
              <a:buNone/>
            </a:pPr>
            <a:endParaRPr lang="en-US" sz="2400" dirty="0" smtClean="0"/>
          </a:p>
          <a:p>
            <a:r>
              <a:rPr lang="en-US" sz="2400" dirty="0" smtClean="0"/>
              <a:t>Since 2017 all Ultra Poor Families will also be handled by Social Welfare Board.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endParaRPr lang="en-US" sz="2400" dirty="0"/>
          </a:p>
          <a:p>
            <a:r>
              <a:rPr lang="en-US" sz="2400" dirty="0"/>
              <a:t>To identify the families with less constraints and taking them on priority for income development interventions</a:t>
            </a:r>
            <a:endParaRPr lang="en-IN" sz="2400" dirty="0"/>
          </a:p>
        </p:txBody>
      </p:sp>
      <p:sp>
        <p:nvSpPr>
          <p:cNvPr id="4" name="Footer Placeholder 3"/>
          <p:cNvSpPr>
            <a:spLocks noGrp="1"/>
          </p:cNvSpPr>
          <p:nvPr>
            <p:ph type="ftr" sz="quarter" idx="11"/>
          </p:nvPr>
        </p:nvSpPr>
        <p:spPr/>
        <p:txBody>
          <a:bodyPr/>
          <a:lstStyle/>
          <a:p>
            <a:r>
              <a:rPr lang="en-IN" dirty="0"/>
              <a:t>AKSWBI</a:t>
            </a:r>
          </a:p>
        </p:txBody>
      </p:sp>
      <p:sp>
        <p:nvSpPr>
          <p:cNvPr id="5" name="Rectangle 2"/>
          <p:cNvSpPr txBox="1">
            <a:spLocks noChangeArrowheads="1"/>
          </p:cNvSpPr>
          <p:nvPr/>
        </p:nvSpPr>
        <p:spPr bwMode="auto">
          <a:xfrm>
            <a:off x="250873" y="66982"/>
            <a:ext cx="11690253" cy="1156908"/>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i="1" kern="0" dirty="0">
                <a:solidFill>
                  <a:schemeClr val="bg1"/>
                </a:solidFill>
                <a:latin typeface="Times New Roman" pitchFamily="18" charset="0"/>
              </a:rPr>
              <a:t>Income Criteria</a:t>
            </a:r>
          </a:p>
        </p:txBody>
      </p:sp>
      <p:sp>
        <p:nvSpPr>
          <p:cNvPr id="6" name="Rectangle 2"/>
          <p:cNvSpPr txBox="1">
            <a:spLocks noChangeArrowheads="1"/>
          </p:cNvSpPr>
          <p:nvPr/>
        </p:nvSpPr>
        <p:spPr bwMode="auto">
          <a:xfrm>
            <a:off x="250872" y="3694176"/>
            <a:ext cx="11690253" cy="987552"/>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i="1" kern="0" dirty="0">
                <a:solidFill>
                  <a:schemeClr val="bg1"/>
                </a:solidFill>
                <a:latin typeface="Times New Roman" pitchFamily="18" charset="0"/>
              </a:rPr>
              <a:t>Fast Track</a:t>
            </a:r>
          </a:p>
        </p:txBody>
      </p:sp>
    </p:spTree>
    <p:extLst>
      <p:ext uri="{BB962C8B-B14F-4D97-AF65-F5344CB8AC3E}">
        <p14:creationId xmlns:p14="http://schemas.microsoft.com/office/powerpoint/2010/main" val="22000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AKSWBI</a:t>
            </a:r>
          </a:p>
        </p:txBody>
      </p:sp>
      <p:sp>
        <p:nvSpPr>
          <p:cNvPr id="6" name="Rectangle 2"/>
          <p:cNvSpPr txBox="1">
            <a:spLocks noChangeArrowheads="1"/>
          </p:cNvSpPr>
          <p:nvPr/>
        </p:nvSpPr>
        <p:spPr bwMode="auto">
          <a:xfrm>
            <a:off x="250873" y="2332343"/>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smtClean="0">
                <a:solidFill>
                  <a:schemeClr val="bg1"/>
                </a:solidFill>
                <a:latin typeface="Times New Roman" pitchFamily="18" charset="0"/>
              </a:rPr>
              <a:t>Economic Development Programs</a:t>
            </a:r>
            <a:endParaRPr lang="en-US" sz="3600" i="1" kern="0" dirty="0">
              <a:solidFill>
                <a:schemeClr val="bg1"/>
              </a:solidFill>
              <a:latin typeface="Times New Roman" pitchFamily="18" charset="0"/>
            </a:endParaRPr>
          </a:p>
        </p:txBody>
      </p:sp>
    </p:spTree>
    <p:extLst>
      <p:ext uri="{BB962C8B-B14F-4D97-AF65-F5344CB8AC3E}">
        <p14:creationId xmlns:p14="http://schemas.microsoft.com/office/powerpoint/2010/main" val="2059056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altLang="en-US" i="1" dirty="0">
              <a:latin typeface="Calibri" panose="020F0502020204030204" pitchFamily="34" charset="0"/>
            </a:endParaRPr>
          </a:p>
          <a:p>
            <a:endParaRPr lang="en-US" altLang="en-US" i="1" dirty="0">
              <a:latin typeface="Calibri" panose="020F0502020204030204" pitchFamily="34" charset="0"/>
            </a:endParaRPr>
          </a:p>
          <a:p>
            <a:r>
              <a:rPr lang="en-US" altLang="en-US" dirty="0">
                <a:latin typeface="Calibri" panose="020F0502020204030204" pitchFamily="34" charset="0"/>
              </a:rPr>
              <a:t>Small Loan Program (SLP) is the portion of corpus of </a:t>
            </a:r>
            <a:r>
              <a:rPr lang="en-US" altLang="en-US" i="1" dirty="0">
                <a:solidFill>
                  <a:srgbClr val="C00000"/>
                </a:solidFill>
                <a:latin typeface="Calibri" panose="020F0502020204030204" pitchFamily="34" charset="0"/>
              </a:rPr>
              <a:t>Mawlana Hazar Imam’s Silver Jubilee</a:t>
            </a:r>
            <a:r>
              <a:rPr lang="en-US" altLang="en-US" dirty="0">
                <a:latin typeface="Calibri" panose="020F0502020204030204" pitchFamily="34" charset="0"/>
              </a:rPr>
              <a:t> Commemoration fund and is aimed to support those who are neither credit-worthy nor bankable or have no other means of finance for business</a:t>
            </a:r>
            <a:endParaRPr lang="en-IN"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Small Loan Program ( SLP ) </a:t>
            </a:r>
          </a:p>
        </p:txBody>
      </p:sp>
    </p:spTree>
    <p:extLst>
      <p:ext uri="{BB962C8B-B14F-4D97-AF65-F5344CB8AC3E}">
        <p14:creationId xmlns:p14="http://schemas.microsoft.com/office/powerpoint/2010/main" val="365077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959768"/>
            <a:ext cx="10515600" cy="4351338"/>
          </a:xfrm>
        </p:spPr>
        <p:txBody>
          <a:bodyPr>
            <a:normAutofit/>
          </a:bodyPr>
          <a:lstStyle/>
          <a:p>
            <a:r>
              <a:rPr lang="en-US" sz="2400" dirty="0"/>
              <a:t>To enhance the income of family</a:t>
            </a:r>
          </a:p>
          <a:p>
            <a:endParaRPr lang="en-US" sz="2400" dirty="0"/>
          </a:p>
          <a:p>
            <a:r>
              <a:rPr lang="en-US" sz="2400" dirty="0" smtClean="0"/>
              <a:t>To </a:t>
            </a:r>
            <a:r>
              <a:rPr lang="en-US" sz="2400" dirty="0"/>
              <a:t>make beneficiaries bankable or credit-worthy</a:t>
            </a:r>
          </a:p>
          <a:p>
            <a:pPr marL="0" indent="0">
              <a:buNone/>
            </a:pPr>
            <a:endParaRPr lang="en-US" sz="2400" dirty="0"/>
          </a:p>
          <a:p>
            <a:r>
              <a:rPr lang="en-US" sz="2400" dirty="0"/>
              <a:t>To enhance the existing business</a:t>
            </a:r>
          </a:p>
          <a:p>
            <a:endParaRPr lang="en-US" sz="2400" dirty="0"/>
          </a:p>
          <a:p>
            <a:r>
              <a:rPr lang="en-US" sz="2400" dirty="0"/>
              <a:t>To encourage women empowerment</a:t>
            </a:r>
            <a:endParaRPr lang="en-IN" sz="2400" dirty="0"/>
          </a:p>
        </p:txBody>
      </p:sp>
      <p:sp>
        <p:nvSpPr>
          <p:cNvPr id="4" name="Footer Placeholder 3"/>
          <p:cNvSpPr>
            <a:spLocks noGrp="1"/>
          </p:cNvSpPr>
          <p:nvPr>
            <p:ph type="ftr" sz="quarter" idx="11"/>
          </p:nvPr>
        </p:nvSpPr>
        <p:spPr/>
        <p:txBody>
          <a:bodyPr/>
          <a:lstStyle/>
          <a:p>
            <a:r>
              <a:rPr lang="en-IN"/>
              <a:t>AKSWBI</a:t>
            </a:r>
          </a:p>
        </p:txBody>
      </p:sp>
      <p:sp>
        <p:nvSpPr>
          <p:cNvPr id="5" name="Rectangle 2"/>
          <p:cNvSpPr txBox="1">
            <a:spLocks noChangeArrowheads="1"/>
          </p:cNvSpPr>
          <p:nvPr/>
        </p:nvSpPr>
        <p:spPr bwMode="auto">
          <a:xfrm>
            <a:off x="250873" y="44756"/>
            <a:ext cx="11690253" cy="1691176"/>
          </a:xfrm>
          <a:prstGeom prst="rect">
            <a:avLst/>
          </a:prstGeom>
          <a:solidFill>
            <a:srgbClr val="006600"/>
          </a:solidFill>
          <a:ln w="9525">
            <a:noFill/>
            <a:miter lim="800000"/>
            <a:headEnd/>
            <a:tailE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600" i="1" kern="0" dirty="0">
                <a:solidFill>
                  <a:schemeClr val="bg1"/>
                </a:solidFill>
                <a:latin typeface="Times New Roman" pitchFamily="18" charset="0"/>
              </a:rPr>
              <a:t>Objective </a:t>
            </a:r>
          </a:p>
        </p:txBody>
      </p:sp>
    </p:spTree>
    <p:extLst>
      <p:ext uri="{BB962C8B-B14F-4D97-AF65-F5344CB8AC3E}">
        <p14:creationId xmlns:p14="http://schemas.microsoft.com/office/powerpoint/2010/main" val="20356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1995</TotalTime>
  <Words>2503</Words>
  <Application>Microsoft Office PowerPoint</Application>
  <PresentationFormat>Custom</PresentationFormat>
  <Paragraphs>556</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Aga Khan Social Welfare Board for India</dc:title>
  <dc:creator>Azim Mamdani</dc:creator>
  <cp:lastModifiedBy>Shama</cp:lastModifiedBy>
  <cp:revision>227</cp:revision>
  <cp:lastPrinted>2017-04-06T18:53:18Z</cp:lastPrinted>
  <dcterms:created xsi:type="dcterms:W3CDTF">2016-03-24T18:30:58Z</dcterms:created>
  <dcterms:modified xsi:type="dcterms:W3CDTF">2019-04-09T08:15:44Z</dcterms:modified>
</cp:coreProperties>
</file>