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7EE-70D4-4A27-BE4E-2684538C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B8224-44D6-4204-A1E8-2236583D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B9D9-16B2-4098-9CE9-C69A4EA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26A6-B69D-483C-86AD-2651E23A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A4F6-06D9-4461-960F-DE10E423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B643-5A07-4CC8-9F71-0612F87E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349D2-33D8-4B18-9921-14FCD33F1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F522-4C9A-444A-83B6-38403647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74A7-1933-4C23-A13F-8761BCF0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59E9-EC81-44BC-A025-51F51F92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E5B6C-D367-4490-93B7-5ED96B1A1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9D7F7-251E-4CE7-8B07-6A4762FE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49FA-B4D4-44A9-9AD2-2B5189BE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BB39-0C47-4DCE-BE99-8943D75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DE1F-97F0-4683-B62D-BFBA919D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6E72-F14E-4C25-9EE4-6C1BE38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0E2F-8F03-4EC3-896D-4D142E40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B9C1-9A7D-48B8-85D1-836AAB59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026E-4433-47A8-A06A-7A993E95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63B2-D68A-4985-BFF9-285D1D82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40F5-DC17-41C7-97FD-7AC4C91B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8AB0-F141-4FAB-952B-ACBCF823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236A-F62F-4653-8987-F67C7D92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8DC8-864F-4D77-970C-0303905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D58F-0D65-4D33-8946-1B90B62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953F-D3AF-4774-8D18-BB427294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CAE3-DC52-4BE0-8CA4-E0CF92040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4987-74DA-4DC5-ACDB-D9D5F37F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C1936-B256-4CB4-8DC4-F8933EE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C1E5C-5682-4F27-9328-DF7D2275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7B788-CCD6-4ED1-8EBC-03FDE0CC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ED7C-3D3A-4CDE-8C3A-57B4FB6D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A37D-BD93-4B83-8F19-0B974E0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29A7-4EB6-4C24-BBC7-D9327054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6DAA5-B6A1-4278-8A95-DDDD0AF8B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E66BF-46A0-4743-9403-4CE62D35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385DD-D71A-46D1-876E-15DAB7FB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CF992-C683-4A33-96E1-5620DB18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D30C1-FDFC-4ECA-8AD8-E94BF578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2290-61CF-4C4C-9FA3-61DCCE1E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670F-AF16-4A8A-A26B-F7C27F69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FECF2-E0D8-4622-B6ED-6DF2EE94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26568-642C-4823-80A2-DF373AE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BC098-BD56-444F-BBE2-9DED0E68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CF8EB-55DF-4955-931A-3E7610FB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8E45-EC44-4BA4-B2A1-66F1C0B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A8C-5FD5-40C3-9DFC-C8871F11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B4C4-2EA4-4A0A-B686-DE4A3C75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26B7-C5DF-4306-9104-D469D239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C4E6-D9E7-47E8-B1A9-37216938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05DB-CD1E-4363-88DF-886EA56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1532F-3ED0-4892-A202-F168F10C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0DAD-DFD6-4AD2-BEF4-8B324555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DE763-F88F-4C56-BC9F-C1AA217A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14B8-C4DC-4767-BB57-9122E0D4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0FEEF-2966-431D-A89E-9FDB9D45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D1BB-4E38-45F4-8530-CB5485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15A9-C002-4F03-8996-D660F85B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869D9-3918-4F9A-8839-291E1C1C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19C9-FDF7-4E77-9222-7444410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99A2-A3E8-4526-83C6-6EF6F8461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282F-DC87-4227-9AB2-3886A17BA0FB}" type="datetimeFigureOut">
              <a:rPr lang="en-US" smtClean="0"/>
              <a:t>15-Jan-20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9BD-B9E5-4011-9302-7055A484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5D1B-120C-401C-BC04-661BB5EF5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7232-84E1-41B5-AEB2-A98E468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2EFF-766F-4DC8-BE34-A72363DF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Asset Management CMA </a:t>
            </a:r>
            <a:r>
              <a:rPr lang="en-US" sz="4800" dirty="0"/>
              <a:t>Capacity Trends</a:t>
            </a:r>
            <a:br>
              <a:rPr lang="en-US" sz="4800" dirty="0"/>
            </a:br>
            <a:r>
              <a:rPr lang="en-US" sz="3200" dirty="0"/>
              <a:t>2017-2019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9FF8-2539-46AC-A17B-8C1F5270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E98-8D6E-42E0-BF9E-68ADE7D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Collaboration Journey so far: AWM Cash Ops – AWM TCOE – AWM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CDC8-2186-43FB-AA8B-B7043B82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13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CMA UAT process was inducted within AWM Testing Centre of Excellence in November 2016.</a:t>
            </a:r>
          </a:p>
          <a:p>
            <a:r>
              <a:rPr lang="en-US" dirty="0"/>
              <a:t>Since then, FTE count for providing Testing services is 1</a:t>
            </a:r>
          </a:p>
          <a:p>
            <a:r>
              <a:rPr lang="en-US" dirty="0"/>
              <a:t>Initial scope included UAT for EMEA Cash operations user stories, Test case design &amp; execution followed by sign off, while US stories were taken care by respective US Cash ops users</a:t>
            </a:r>
          </a:p>
          <a:p>
            <a:r>
              <a:rPr lang="en-US" dirty="0"/>
              <a:t>As we became SME of the process with thorough understanding of business, we aligned with US onshore to understand their business requirements and started providing UAT support for the same by ….</a:t>
            </a:r>
          </a:p>
          <a:p>
            <a:r>
              <a:rPr lang="en-US" dirty="0"/>
              <a:t>Meanwhile, ASIA CMA expansion was on the cards and user stories were designed</a:t>
            </a:r>
          </a:p>
          <a:p>
            <a:r>
              <a:rPr lang="en-US" dirty="0"/>
              <a:t>ASIA CMA enhancements included Hong Kong and Tokyo regions; and build CMA to eventually support JADE</a:t>
            </a:r>
          </a:p>
          <a:p>
            <a:r>
              <a:rPr lang="en-US" dirty="0"/>
              <a:t>These stories included enhancements to provide support to ASIA cash ops similar to EMEA model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A9A8-D83B-4AF1-9DEC-7728679A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13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JADE progressed, we continued to provide UAT services to ASIA along with EMEA &amp; US releases.</a:t>
            </a:r>
          </a:p>
          <a:p>
            <a:r>
              <a:rPr lang="en-US" dirty="0"/>
              <a:t>By 2019 Q2, we got involved in requirements for critical / complex Actual v/s contractual settlement logic for JADE.</a:t>
            </a:r>
          </a:p>
          <a:p>
            <a:r>
              <a:rPr lang="en-US" dirty="0"/>
              <a:t>BAU primarily consisted of CMA enhancements but proactively we started dispensing Testing deliverables for PODS enhancements right from Test case design to sign off.</a:t>
            </a:r>
          </a:p>
          <a:p>
            <a:r>
              <a:rPr lang="en-US" dirty="0" err="1"/>
              <a:t>AvC</a:t>
            </a:r>
            <a:r>
              <a:rPr lang="en-US" dirty="0"/>
              <a:t> was designed in a way to first go-live with Interim JADE (JAFA accounts) and then eventually migrating to HSBC,</a:t>
            </a:r>
          </a:p>
          <a:p>
            <a:r>
              <a:rPr lang="en-US" dirty="0"/>
              <a:t>Gives us immense pleasure to say that we successfully went live with interim model in Dec’ 19 while </a:t>
            </a:r>
            <a:r>
              <a:rPr lang="en-US" dirty="0" err="1"/>
              <a:t>parallely</a:t>
            </a:r>
            <a:r>
              <a:rPr lang="en-US" dirty="0"/>
              <a:t> managing CMA releases for ASIA, EMEA &amp; US!! In Q4 2019 alone, we delivered….</a:t>
            </a:r>
          </a:p>
        </p:txBody>
      </p:sp>
    </p:spTree>
    <p:extLst>
      <p:ext uri="{BB962C8B-B14F-4D97-AF65-F5344CB8AC3E}">
        <p14:creationId xmlns:p14="http://schemas.microsoft.com/office/powerpoint/2010/main" val="179881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55EF-AE5B-4403-88AF-5E004E75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Capacity Trends: 2017-2019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4A9108-4360-4CCE-828A-0409EC05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66234"/>
              </p:ext>
            </p:extLst>
          </p:nvPr>
        </p:nvGraphicFramePr>
        <p:xfrm>
          <a:off x="838200" y="1338469"/>
          <a:ext cx="10515600" cy="537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30037445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1961907625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486957712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3988828500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1347983609"/>
                    </a:ext>
                  </a:extLst>
                </a:gridCol>
                <a:gridCol w="2329070">
                  <a:extLst>
                    <a:ext uri="{9D8B030D-6E8A-4147-A177-3AD203B41FA5}">
                      <a16:colId xmlns:a16="http://schemas.microsoft.com/office/drawing/2014/main" val="3526014638"/>
                    </a:ext>
                  </a:extLst>
                </a:gridCol>
              </a:tblGrid>
              <a:tr h="676342">
                <a:tc>
                  <a:txBody>
                    <a:bodyPr/>
                    <a:lstStyle/>
                    <a:p>
                      <a:r>
                        <a:rPr lang="en-US" dirty="0"/>
                        <a:t>Time 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56823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r>
                        <a:rPr lang="en-US" dirty="0"/>
                        <a:t>Q1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4833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18968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0276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9326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31290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79712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404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0025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8598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18641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14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Q4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Asset Management CMA Capacity Trends 2017-2019</vt:lpstr>
      <vt:lpstr>Collaboration Journey so far: AWM Cash Ops – AWM TCOE – AWM Technology</vt:lpstr>
      <vt:lpstr>Capacity Trends: 2017-2019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CMA Capacity Trends</dc:title>
  <dc:creator>Shamim</dc:creator>
  <cp:lastModifiedBy>Shamim</cp:lastModifiedBy>
  <cp:revision>14</cp:revision>
  <dcterms:created xsi:type="dcterms:W3CDTF">2020-01-15T10:21:18Z</dcterms:created>
  <dcterms:modified xsi:type="dcterms:W3CDTF">2020-01-15T12:30:52Z</dcterms:modified>
</cp:coreProperties>
</file>