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1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71C4E01-7F95-426C-A06E-1FC8D2F75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79A28-5CC0-4FC7-91D9-6014D0FA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AWM TCOE - CMA 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70DC3-3894-4DE9-AB07-53532ECC8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Capacity Trends</a:t>
            </a:r>
            <a:br>
              <a:rPr lang="en-US" dirty="0"/>
            </a:br>
            <a:r>
              <a:rPr lang="en-US" sz="1600" dirty="0"/>
              <a:t>2017-2019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6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9A28-5CC0-4FC7-91D9-6014D0FA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Collaboration Journey so far: AWM Cash Ops – AWM TCOE – AWM Technology</a:t>
            </a:r>
            <a:endParaRPr lang="en-US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21C9F-FD35-46DE-9323-2F7D4CCB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5" y="2478024"/>
            <a:ext cx="5258197" cy="3694176"/>
          </a:xfrm>
        </p:spPr>
        <p:txBody>
          <a:bodyPr>
            <a:noAutofit/>
          </a:bodyPr>
          <a:lstStyle/>
          <a:p>
            <a:r>
              <a:rPr lang="en-US" sz="1400" dirty="0"/>
              <a:t>These stories included enhancements to provide support to ASIA cash ops similar to EMEA model </a:t>
            </a:r>
          </a:p>
          <a:p>
            <a:r>
              <a:rPr lang="en-US" sz="1400" dirty="0"/>
              <a:t>As JADE progressed, we continued to provide UAT services to ASIA along with EMEA &amp; US releases.</a:t>
            </a:r>
          </a:p>
          <a:p>
            <a:r>
              <a:rPr lang="en-US" sz="1400" dirty="0"/>
              <a:t>By 2019 Q2, we got involved in requirements for critical / complex Actual v/s contractual settlement logic for JADE.</a:t>
            </a:r>
          </a:p>
          <a:p>
            <a:r>
              <a:rPr lang="en-US" sz="1400" dirty="0"/>
              <a:t>BAU primarily consisted of CMA enhancements but proactively we started dispensing Testing deliverables for PODS enhancements right from Test case design to sign off.</a:t>
            </a:r>
          </a:p>
          <a:p>
            <a:r>
              <a:rPr lang="en-US" sz="1400" dirty="0" err="1"/>
              <a:t>AvC</a:t>
            </a:r>
            <a:r>
              <a:rPr lang="en-US" sz="1400" dirty="0"/>
              <a:t> was designed in a way to first go-live with Interim JADE (JAFA accounts) and then eventually migrating to HSBC,</a:t>
            </a:r>
          </a:p>
          <a:p>
            <a:r>
              <a:rPr lang="en-US" sz="1400" dirty="0"/>
              <a:t>Gives us immense pleasure to say that we successfully went live with interim model in Dec’ 19 while </a:t>
            </a:r>
            <a:r>
              <a:rPr lang="en-US" sz="1400" dirty="0" err="1"/>
              <a:t>parallely</a:t>
            </a:r>
            <a:r>
              <a:rPr lang="en-US" sz="1400" dirty="0"/>
              <a:t> managing CMA releases for ASIA, EMEA &amp; US!! In Q4 2019 alone, we delivered….</a:t>
            </a:r>
          </a:p>
          <a:p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0B95-D58A-494C-9210-36F5C423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130" y="2478023"/>
            <a:ext cx="5258198" cy="4187819"/>
          </a:xfrm>
        </p:spPr>
        <p:txBody>
          <a:bodyPr>
            <a:noAutofit/>
          </a:bodyPr>
          <a:lstStyle/>
          <a:p>
            <a:r>
              <a:rPr lang="en-US" sz="1400" dirty="0"/>
              <a:t>CMA UAT process was inducted within AWM Testing Centre of Excellence in November 2016.</a:t>
            </a:r>
          </a:p>
          <a:p>
            <a:r>
              <a:rPr lang="en-US" sz="1400" dirty="0"/>
              <a:t>Since then, FTE count for providing Testing services is 1</a:t>
            </a:r>
          </a:p>
          <a:p>
            <a:r>
              <a:rPr lang="en-US" sz="1400" dirty="0"/>
              <a:t>Initial scope included UAT for EMEA Cash operations user stories, Test case design &amp; execution followed by sign off, while US stories were taken care by respective US Cash ops users</a:t>
            </a:r>
          </a:p>
          <a:p>
            <a:r>
              <a:rPr lang="en-US" sz="1400" dirty="0"/>
              <a:t>As we became SME of the process with thorough understanding of business, we aligned with US onshore to understand their business requirements and started providing UAT support for the same by ….</a:t>
            </a:r>
          </a:p>
          <a:p>
            <a:r>
              <a:rPr lang="en-US" sz="1400" dirty="0"/>
              <a:t>Meanwhile, ASIA CMA expansion was on the cards and user stories were designed</a:t>
            </a:r>
          </a:p>
          <a:p>
            <a:r>
              <a:rPr lang="en-US" sz="1400" dirty="0"/>
              <a:t>ASIA CMA enhancements included Hong Kong and Tokyo regions; and build CMA to eventually support JADE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439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55EF-AE5B-4403-88AF-5E004E75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Capacity Trends: 2017-2019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4A9108-4360-4CCE-828A-0409EC05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58537"/>
              </p:ext>
            </p:extLst>
          </p:nvPr>
        </p:nvGraphicFramePr>
        <p:xfrm>
          <a:off x="838200" y="1338469"/>
          <a:ext cx="10515600" cy="53785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30037445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961907625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486957712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3988828500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1347983609"/>
                    </a:ext>
                  </a:extLst>
                </a:gridCol>
                <a:gridCol w="2329070">
                  <a:extLst>
                    <a:ext uri="{9D8B030D-6E8A-4147-A177-3AD203B41FA5}">
                      <a16:colId xmlns:a16="http://schemas.microsoft.com/office/drawing/2014/main" val="3526014638"/>
                    </a:ext>
                  </a:extLst>
                </a:gridCol>
              </a:tblGrid>
              <a:tr h="676342">
                <a:tc>
                  <a:txBody>
                    <a:bodyPr/>
                    <a:lstStyle/>
                    <a:p>
                      <a:r>
                        <a:rPr lang="en-US" dirty="0"/>
                        <a:t>Time 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56823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r>
                        <a:rPr lang="en-US" dirty="0"/>
                        <a:t>Q1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4833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18968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0276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9326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31290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79712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404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0025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8598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18641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14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3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242C41"/>
    </a:dk2>
    <a:lt2>
      <a:srgbClr val="E2E6E8"/>
    </a:lt2>
    <a:accent1>
      <a:srgbClr val="C34D54"/>
    </a:accent1>
    <a:accent2>
      <a:srgbClr val="B1653B"/>
    </a:accent2>
    <a:accent3>
      <a:srgbClr val="BBA149"/>
    </a:accent3>
    <a:accent4>
      <a:srgbClr val="3BB1A3"/>
    </a:accent4>
    <a:accent5>
      <a:srgbClr val="4DA1C3"/>
    </a:accent5>
    <a:accent6>
      <a:srgbClr val="3B5DB1"/>
    </a:accent6>
    <a:hlink>
      <a:srgbClr val="3C8AB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326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AWM TCOE - CMA  </vt:lpstr>
      <vt:lpstr>Collaboration Journey so far: AWM Cash Ops – AWM TCOE – AWM Technology</vt:lpstr>
      <vt:lpstr>Capacity Trends: 2017-2019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AWM TCOE - CMA</dc:title>
  <dc:creator>Shamim</dc:creator>
  <cp:lastModifiedBy>Shamim</cp:lastModifiedBy>
  <cp:revision>3</cp:revision>
  <dcterms:created xsi:type="dcterms:W3CDTF">2020-01-15T12:34:21Z</dcterms:created>
  <dcterms:modified xsi:type="dcterms:W3CDTF">2020-01-15T12:45:23Z</dcterms:modified>
</cp:coreProperties>
</file>