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15-Jan-20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6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15-Jan-20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382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15-Jan-20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06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15-Jan-20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63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15-Jan-20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334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15-Jan-20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648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15-Jan-20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041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15-Jan-20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145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15-Jan-20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419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15-Jan-20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4439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15-Jan-20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14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15-Jan-20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2657440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E2682472-D9E9-49E2-8E9B-7C5237E6FEBD}"/>
              </a:ext>
            </a:extLst>
          </p:cNvPr>
          <p:cNvPicPr>
            <a:picLocks noChangeAspect="1"/>
          </p:cNvPicPr>
          <p:nvPr/>
        </p:nvPicPr>
        <p:blipFill rotWithShape="1">
          <a:blip r:embed="rId2"/>
          <a:srcRect t="2661" b="13070"/>
          <a:stretch/>
        </p:blipFill>
        <p:spPr>
          <a:xfrm>
            <a:off x="20" y="10"/>
            <a:ext cx="12191980" cy="6857990"/>
          </a:xfrm>
          <a:prstGeom prst="rect">
            <a:avLst/>
          </a:prstGeom>
        </p:spPr>
      </p:pic>
      <p:sp>
        <p:nvSpPr>
          <p:cNvPr id="16"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77AD9E7-F526-483F-AEB5-F911FA959D8B}"/>
              </a:ext>
            </a:extLst>
          </p:cNvPr>
          <p:cNvSpPr>
            <a:spLocks noGrp="1"/>
          </p:cNvSpPr>
          <p:nvPr>
            <p:ph type="ctrTitle"/>
          </p:nvPr>
        </p:nvSpPr>
        <p:spPr>
          <a:xfrm>
            <a:off x="7889065" y="2324906"/>
            <a:ext cx="3403426" cy="1588698"/>
          </a:xfrm>
        </p:spPr>
        <p:txBody>
          <a:bodyPr>
            <a:normAutofit/>
          </a:bodyPr>
          <a:lstStyle/>
          <a:p>
            <a:r>
              <a:rPr lang="en-US" sz="2800" dirty="0">
                <a:solidFill>
                  <a:schemeClr val="tx1"/>
                </a:solidFill>
              </a:rPr>
              <a:t>AWM Tech-ops collaboration</a:t>
            </a:r>
          </a:p>
        </p:txBody>
      </p:sp>
      <p:sp>
        <p:nvSpPr>
          <p:cNvPr id="3" name="Subtitle 2">
            <a:extLst>
              <a:ext uri="{FF2B5EF4-FFF2-40B4-BE49-F238E27FC236}">
                <a16:creationId xmlns:a16="http://schemas.microsoft.com/office/drawing/2014/main" id="{8E7939D9-F089-4980-879E-2F727BD37243}"/>
              </a:ext>
            </a:extLst>
          </p:cNvPr>
          <p:cNvSpPr>
            <a:spLocks noGrp="1"/>
          </p:cNvSpPr>
          <p:nvPr>
            <p:ph type="subTitle" idx="1"/>
          </p:nvPr>
        </p:nvSpPr>
        <p:spPr>
          <a:xfrm>
            <a:off x="7889065" y="3945249"/>
            <a:ext cx="3403426" cy="738820"/>
          </a:xfrm>
        </p:spPr>
        <p:txBody>
          <a:bodyPr>
            <a:normAutofit fontScale="92500"/>
          </a:bodyPr>
          <a:lstStyle/>
          <a:p>
            <a:r>
              <a:rPr lang="en-US" dirty="0"/>
              <a:t>Co-location strategy update</a:t>
            </a:r>
          </a:p>
          <a:p>
            <a:r>
              <a:rPr lang="en-US" dirty="0"/>
              <a:t>					   </a:t>
            </a:r>
            <a:r>
              <a:rPr lang="en-US" sz="1200" dirty="0"/>
              <a:t>Jan 2020</a:t>
            </a:r>
            <a:endParaRPr lang="en-US" dirty="0"/>
          </a:p>
        </p:txBody>
      </p:sp>
    </p:spTree>
    <p:extLst>
      <p:ext uri="{BB962C8B-B14F-4D97-AF65-F5344CB8AC3E}">
        <p14:creationId xmlns:p14="http://schemas.microsoft.com/office/powerpoint/2010/main" val="32830127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472704-F1FB-417D-82A8-F023A03D046D}"/>
              </a:ext>
            </a:extLst>
          </p:cNvPr>
          <p:cNvSpPr>
            <a:spLocks noGrp="1"/>
          </p:cNvSpPr>
          <p:nvPr>
            <p:ph type="title"/>
          </p:nvPr>
        </p:nvSpPr>
        <p:spPr/>
        <p:txBody>
          <a:bodyPr/>
          <a:lstStyle/>
          <a:p>
            <a:r>
              <a:rPr lang="en-US" dirty="0">
                <a:solidFill>
                  <a:schemeClr val="tx1"/>
                </a:solidFill>
              </a:rPr>
              <a:t>Co-location strategy- A step towards tech-ops collaboration</a:t>
            </a:r>
          </a:p>
        </p:txBody>
      </p:sp>
      <p:sp>
        <p:nvSpPr>
          <p:cNvPr id="9" name="Content Placeholder 8">
            <a:extLst>
              <a:ext uri="{FF2B5EF4-FFF2-40B4-BE49-F238E27FC236}">
                <a16:creationId xmlns:a16="http://schemas.microsoft.com/office/drawing/2014/main" id="{88BD6D81-96A2-42DA-874C-F5E14AF8D50A}"/>
              </a:ext>
            </a:extLst>
          </p:cNvPr>
          <p:cNvSpPr>
            <a:spLocks noGrp="1"/>
          </p:cNvSpPr>
          <p:nvPr>
            <p:ph idx="1"/>
          </p:nvPr>
        </p:nvSpPr>
        <p:spPr/>
        <p:txBody>
          <a:bodyPr/>
          <a:lstStyle/>
          <a:p>
            <a:r>
              <a:rPr lang="en-US" dirty="0"/>
              <a:t>One of the key points emphasized in Julie </a:t>
            </a:r>
            <a:r>
              <a:rPr lang="en-US" dirty="0" err="1"/>
              <a:t>Haris’s</a:t>
            </a:r>
            <a:r>
              <a:rPr lang="en-US" dirty="0"/>
              <a:t> townhall time and again has been synergy between Technology and Operations</a:t>
            </a:r>
          </a:p>
          <a:p>
            <a:r>
              <a:rPr lang="en-US" dirty="0"/>
              <a:t>Despite these two being totally different in aspects of deliverables and working style, we cant deny that both are closely interconnected and two sides of the same coin</a:t>
            </a:r>
          </a:p>
          <a:p>
            <a:r>
              <a:rPr lang="en-US" dirty="0"/>
              <a:t>It is important that there is smooth communication between these two to facilitate sharing of business &amp; Technical knowledge encompassing efficiency and reduced risk.</a:t>
            </a:r>
          </a:p>
          <a:p>
            <a:r>
              <a:rPr lang="en-US" dirty="0"/>
              <a:t>In purview of this, Managing Director Kaushal </a:t>
            </a:r>
            <a:r>
              <a:rPr lang="en-US" dirty="0" err="1"/>
              <a:t>Mody</a:t>
            </a:r>
            <a:r>
              <a:rPr lang="en-US" dirty="0"/>
              <a:t> Operations initiated talks with AWM Technology to devise a plan for co-location strategy where AWM TCOE Tester would move with their respective Tech partners, work together for software development activities.</a:t>
            </a:r>
          </a:p>
          <a:p>
            <a:r>
              <a:rPr lang="en-US" dirty="0"/>
              <a:t>AWM TCOE picked up AM-CMA for pilot project to check out the benefits of this </a:t>
            </a:r>
            <a:r>
              <a:rPr lang="en-US" dirty="0" err="1"/>
              <a:t>programme</a:t>
            </a:r>
            <a:r>
              <a:rPr lang="en-US" dirty="0"/>
              <a:t>.</a:t>
            </a:r>
          </a:p>
        </p:txBody>
      </p:sp>
    </p:spTree>
    <p:extLst>
      <p:ext uri="{BB962C8B-B14F-4D97-AF65-F5344CB8AC3E}">
        <p14:creationId xmlns:p14="http://schemas.microsoft.com/office/powerpoint/2010/main" val="413384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472704-F1FB-417D-82A8-F023A03D046D}"/>
              </a:ext>
            </a:extLst>
          </p:cNvPr>
          <p:cNvSpPr>
            <a:spLocks noGrp="1"/>
          </p:cNvSpPr>
          <p:nvPr>
            <p:ph type="title"/>
          </p:nvPr>
        </p:nvSpPr>
        <p:spPr/>
        <p:txBody>
          <a:bodyPr/>
          <a:lstStyle/>
          <a:p>
            <a:r>
              <a:rPr lang="en-US" dirty="0">
                <a:solidFill>
                  <a:schemeClr val="tx1"/>
                </a:solidFill>
              </a:rPr>
              <a:t>Co-location strategy- updates so far…</a:t>
            </a:r>
          </a:p>
        </p:txBody>
      </p:sp>
      <p:sp>
        <p:nvSpPr>
          <p:cNvPr id="9" name="Content Placeholder 8">
            <a:extLst>
              <a:ext uri="{FF2B5EF4-FFF2-40B4-BE49-F238E27FC236}">
                <a16:creationId xmlns:a16="http://schemas.microsoft.com/office/drawing/2014/main" id="{88BD6D81-96A2-42DA-874C-F5E14AF8D50A}"/>
              </a:ext>
            </a:extLst>
          </p:cNvPr>
          <p:cNvSpPr>
            <a:spLocks noGrp="1"/>
          </p:cNvSpPr>
          <p:nvPr>
            <p:ph idx="1"/>
          </p:nvPr>
        </p:nvSpPr>
        <p:spPr>
          <a:xfrm>
            <a:off x="581192" y="2521358"/>
            <a:ext cx="11029615" cy="3634486"/>
          </a:xfrm>
        </p:spPr>
        <p:txBody>
          <a:bodyPr>
            <a:normAutofit fontScale="92500" lnSpcReduction="20000"/>
          </a:bodyPr>
          <a:lstStyle/>
          <a:p>
            <a:r>
              <a:rPr lang="en-US" dirty="0"/>
              <a:t>Major challenge is to setup required infrastructure (systems and desks). Shoaib Shaikh (ED, AWM Tech) and Ashwin Shah (VP, CMA Tech Lead) warmly welcomes us and facilitated hassle free setup with </a:t>
            </a:r>
            <a:r>
              <a:rPr lang="en-US" dirty="0" err="1"/>
              <a:t>Pankaja</a:t>
            </a:r>
            <a:r>
              <a:rPr lang="en-US" dirty="0"/>
              <a:t> Pathak (ED, AWM Ops) and Kailash </a:t>
            </a:r>
            <a:r>
              <a:rPr lang="en-US" dirty="0" err="1"/>
              <a:t>Hassanandani</a:t>
            </a:r>
            <a:r>
              <a:rPr lang="en-US" dirty="0"/>
              <a:t> (AWM TCOE Project lead) speeding up all necessary requests.</a:t>
            </a:r>
          </a:p>
          <a:p>
            <a:r>
              <a:rPr lang="en-US" dirty="0"/>
              <a:t>By Jan 13</a:t>
            </a:r>
            <a:r>
              <a:rPr lang="en-US" baseline="30000" dirty="0"/>
              <a:t>th</a:t>
            </a:r>
            <a:r>
              <a:rPr lang="en-US" dirty="0"/>
              <a:t>, AWM TCOE resource Hussain Jivani (CMA UAT Lead) moved with AWM Technology team and started carrying out BAU.</a:t>
            </a:r>
          </a:p>
          <a:p>
            <a:r>
              <a:rPr lang="en-US" dirty="0"/>
              <a:t>Team warmly welcomed us and extended their support to get familiar with all required stuff. </a:t>
            </a:r>
          </a:p>
          <a:p>
            <a:r>
              <a:rPr lang="en-US" dirty="0"/>
              <a:t>Soon we started participating in daily stand up meetings and review meetings to get a view of things as and when they occur rather than getting a passive view formerly. At the same time, we could easily provide Testing updates face to face eliminating the need to communicate on emails for status updates</a:t>
            </a:r>
          </a:p>
          <a:p>
            <a:r>
              <a:rPr lang="en-US" dirty="0"/>
              <a:t>100% Transparency thus achieved!!</a:t>
            </a:r>
          </a:p>
          <a:p>
            <a:r>
              <a:rPr lang="en-US" dirty="0"/>
              <a:t>Another key area where latency was formerly observed was during downtimes; now we can straight away talk to the team members, follow up with 0 emails require to send to and </a:t>
            </a:r>
            <a:r>
              <a:rPr lang="en-US" dirty="0" err="1"/>
              <a:t>fro</a:t>
            </a:r>
            <a:r>
              <a:rPr lang="en-US" dirty="0"/>
              <a:t> improving turnaround time and efficiency</a:t>
            </a:r>
          </a:p>
          <a:p>
            <a:endParaRPr lang="en-US" dirty="0"/>
          </a:p>
          <a:p>
            <a:endParaRPr lang="en-US" dirty="0"/>
          </a:p>
        </p:txBody>
      </p:sp>
    </p:spTree>
    <p:extLst>
      <p:ext uri="{BB962C8B-B14F-4D97-AF65-F5344CB8AC3E}">
        <p14:creationId xmlns:p14="http://schemas.microsoft.com/office/powerpoint/2010/main" val="382077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472704-F1FB-417D-82A8-F023A03D046D}"/>
              </a:ext>
            </a:extLst>
          </p:cNvPr>
          <p:cNvSpPr>
            <a:spLocks noGrp="1"/>
          </p:cNvSpPr>
          <p:nvPr>
            <p:ph type="title"/>
          </p:nvPr>
        </p:nvSpPr>
        <p:spPr/>
        <p:txBody>
          <a:bodyPr/>
          <a:lstStyle/>
          <a:p>
            <a:r>
              <a:rPr lang="en-US" dirty="0">
                <a:solidFill>
                  <a:schemeClr val="tx1"/>
                </a:solidFill>
              </a:rPr>
              <a:t>Co-location strategy- next steps…</a:t>
            </a:r>
          </a:p>
        </p:txBody>
      </p:sp>
      <p:sp>
        <p:nvSpPr>
          <p:cNvPr id="9" name="Content Placeholder 8">
            <a:extLst>
              <a:ext uri="{FF2B5EF4-FFF2-40B4-BE49-F238E27FC236}">
                <a16:creationId xmlns:a16="http://schemas.microsoft.com/office/drawing/2014/main" id="{88BD6D81-96A2-42DA-874C-F5E14AF8D50A}"/>
              </a:ext>
            </a:extLst>
          </p:cNvPr>
          <p:cNvSpPr>
            <a:spLocks noGrp="1"/>
          </p:cNvSpPr>
          <p:nvPr>
            <p:ph idx="1"/>
          </p:nvPr>
        </p:nvSpPr>
        <p:spPr>
          <a:xfrm>
            <a:off x="581192" y="2521358"/>
            <a:ext cx="11029615" cy="3634486"/>
          </a:xfrm>
        </p:spPr>
        <p:txBody>
          <a:bodyPr>
            <a:normAutofit/>
          </a:bodyPr>
          <a:lstStyle/>
          <a:p>
            <a:endParaRPr lang="en-US" dirty="0"/>
          </a:p>
          <a:p>
            <a:endParaRPr lang="en-US" dirty="0"/>
          </a:p>
        </p:txBody>
      </p:sp>
    </p:spTree>
    <p:extLst>
      <p:ext uri="{BB962C8B-B14F-4D97-AF65-F5344CB8AC3E}">
        <p14:creationId xmlns:p14="http://schemas.microsoft.com/office/powerpoint/2010/main" val="3698738940"/>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641"/>
      </a:dk2>
      <a:lt2>
        <a:srgbClr val="E2E8E2"/>
      </a:lt2>
      <a:accent1>
        <a:srgbClr val="D687D3"/>
      </a:accent1>
      <a:accent2>
        <a:srgbClr val="A86CCC"/>
      </a:accent2>
      <a:accent3>
        <a:srgbClr val="9787D6"/>
      </a:accent3>
      <a:accent4>
        <a:srgbClr val="6C81CC"/>
      </a:accent4>
      <a:accent5>
        <a:srgbClr val="6FAACD"/>
      </a:accent5>
      <a:accent6>
        <a:srgbClr val="5DAFAC"/>
      </a:accent6>
      <a:hlink>
        <a:srgbClr val="568F59"/>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52</TotalTime>
  <Words>367</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Avenir Next LT Pro</vt:lpstr>
      <vt:lpstr>Wingdings 2</vt:lpstr>
      <vt:lpstr>DividendVTI</vt:lpstr>
      <vt:lpstr>AWM Tech-ops collaboration</vt:lpstr>
      <vt:lpstr>Co-location strategy- A step towards tech-ops collaboration</vt:lpstr>
      <vt:lpstr>Co-location strategy- updates so far…</vt:lpstr>
      <vt:lpstr>Co-location strategy-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Shamim</dc:creator>
  <cp:lastModifiedBy>Shamim</cp:lastModifiedBy>
  <cp:revision>8</cp:revision>
  <dcterms:created xsi:type="dcterms:W3CDTF">2020-01-15T12:35:22Z</dcterms:created>
  <dcterms:modified xsi:type="dcterms:W3CDTF">2020-01-15T13:28:08Z</dcterms:modified>
</cp:coreProperties>
</file>