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54D9BC4-63B1-458C-BB32-6BB5A35B2348}" type="datetimeFigureOut">
              <a:rPr lang="en-US" smtClean="0"/>
              <a:t>02-Feb-20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EAB55-C656-4901-BDD1-1776BB44AF7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80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D9BC4-63B1-458C-BB32-6BB5A35B2348}" type="datetimeFigureOut">
              <a:rPr lang="en-US" smtClean="0"/>
              <a:t>02-Feb-20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EAB55-C656-4901-BDD1-1776BB44AF7A}" type="slidenum">
              <a:rPr lang="en-US" smtClean="0"/>
              <a:t>‹#›</a:t>
            </a:fld>
            <a:endParaRPr lang="en-US"/>
          </a:p>
        </p:txBody>
      </p:sp>
    </p:spTree>
    <p:extLst>
      <p:ext uri="{BB962C8B-B14F-4D97-AF65-F5344CB8AC3E}">
        <p14:creationId xmlns:p14="http://schemas.microsoft.com/office/powerpoint/2010/main" val="141817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D9BC4-63B1-458C-BB32-6BB5A35B2348}" type="datetimeFigureOut">
              <a:rPr lang="en-US" smtClean="0"/>
              <a:t>02-Feb-20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EAB55-C656-4901-BDD1-1776BB44AF7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159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D9BC4-63B1-458C-BB32-6BB5A35B2348}" type="datetimeFigureOut">
              <a:rPr lang="en-US" smtClean="0"/>
              <a:t>02-Feb-20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EAB55-C656-4901-BDD1-1776BB44AF7A}" type="slidenum">
              <a:rPr lang="en-US" smtClean="0"/>
              <a:t>‹#›</a:t>
            </a:fld>
            <a:endParaRPr lang="en-US"/>
          </a:p>
        </p:txBody>
      </p:sp>
    </p:spTree>
    <p:extLst>
      <p:ext uri="{BB962C8B-B14F-4D97-AF65-F5344CB8AC3E}">
        <p14:creationId xmlns:p14="http://schemas.microsoft.com/office/powerpoint/2010/main" val="372466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D9BC4-63B1-458C-BB32-6BB5A35B2348}" type="datetimeFigureOut">
              <a:rPr lang="en-US" smtClean="0"/>
              <a:t>02-Feb-20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EAB55-C656-4901-BDD1-1776BB44AF7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05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D9BC4-63B1-458C-BB32-6BB5A35B2348}" type="datetimeFigureOut">
              <a:rPr lang="en-US" smtClean="0"/>
              <a:t>02-Feb-20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EAB55-C656-4901-BDD1-1776BB44AF7A}" type="slidenum">
              <a:rPr lang="en-US" smtClean="0"/>
              <a:t>‹#›</a:t>
            </a:fld>
            <a:endParaRPr lang="en-US"/>
          </a:p>
        </p:txBody>
      </p:sp>
    </p:spTree>
    <p:extLst>
      <p:ext uri="{BB962C8B-B14F-4D97-AF65-F5344CB8AC3E}">
        <p14:creationId xmlns:p14="http://schemas.microsoft.com/office/powerpoint/2010/main" val="297019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4D9BC4-63B1-458C-BB32-6BB5A35B2348}" type="datetimeFigureOut">
              <a:rPr lang="en-US" smtClean="0"/>
              <a:t>02-Feb-20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2EAB55-C656-4901-BDD1-1776BB44AF7A}" type="slidenum">
              <a:rPr lang="en-US" smtClean="0"/>
              <a:t>‹#›</a:t>
            </a:fld>
            <a:endParaRPr lang="en-US"/>
          </a:p>
        </p:txBody>
      </p:sp>
    </p:spTree>
    <p:extLst>
      <p:ext uri="{BB962C8B-B14F-4D97-AF65-F5344CB8AC3E}">
        <p14:creationId xmlns:p14="http://schemas.microsoft.com/office/powerpoint/2010/main" val="3618256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4D9BC4-63B1-458C-BB32-6BB5A35B2348}" type="datetimeFigureOut">
              <a:rPr lang="en-US" smtClean="0"/>
              <a:t>02-Feb-20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EAB55-C656-4901-BDD1-1776BB44AF7A}" type="slidenum">
              <a:rPr lang="en-US" smtClean="0"/>
              <a:t>‹#›</a:t>
            </a:fld>
            <a:endParaRPr lang="en-US"/>
          </a:p>
        </p:txBody>
      </p:sp>
    </p:spTree>
    <p:extLst>
      <p:ext uri="{BB962C8B-B14F-4D97-AF65-F5344CB8AC3E}">
        <p14:creationId xmlns:p14="http://schemas.microsoft.com/office/powerpoint/2010/main" val="87652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D9BC4-63B1-458C-BB32-6BB5A35B2348}" type="datetimeFigureOut">
              <a:rPr lang="en-US" smtClean="0"/>
              <a:t>02-Feb-20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2EAB55-C656-4901-BDD1-1776BB44AF7A}" type="slidenum">
              <a:rPr lang="en-US" smtClean="0"/>
              <a:t>‹#›</a:t>
            </a:fld>
            <a:endParaRPr lang="en-US"/>
          </a:p>
        </p:txBody>
      </p:sp>
    </p:spTree>
    <p:extLst>
      <p:ext uri="{BB962C8B-B14F-4D97-AF65-F5344CB8AC3E}">
        <p14:creationId xmlns:p14="http://schemas.microsoft.com/office/powerpoint/2010/main" val="328773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4D9BC4-63B1-458C-BB32-6BB5A35B2348}" type="datetimeFigureOut">
              <a:rPr lang="en-US" smtClean="0"/>
              <a:t>02-Feb-20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EAB55-C656-4901-BDD1-1776BB44AF7A}" type="slidenum">
              <a:rPr lang="en-US" smtClean="0"/>
              <a:t>‹#›</a:t>
            </a:fld>
            <a:endParaRPr lang="en-US"/>
          </a:p>
        </p:txBody>
      </p:sp>
    </p:spTree>
    <p:extLst>
      <p:ext uri="{BB962C8B-B14F-4D97-AF65-F5344CB8AC3E}">
        <p14:creationId xmlns:p14="http://schemas.microsoft.com/office/powerpoint/2010/main" val="427175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4D9BC4-63B1-458C-BB32-6BB5A35B2348}" type="datetimeFigureOut">
              <a:rPr lang="en-US" smtClean="0"/>
              <a:t>02-Feb-20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EAB55-C656-4901-BDD1-1776BB44AF7A}"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98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154D9BC4-63B1-458C-BB32-6BB5A35B2348}" type="datetimeFigureOut">
              <a:rPr lang="en-US" smtClean="0"/>
              <a:t>02-Feb-20</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762EAB55-C656-4901-BDD1-1776BB44AF7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1643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A9DC-07BF-4556-BDD4-7D49E7AD1B9D}"/>
              </a:ext>
            </a:extLst>
          </p:cNvPr>
          <p:cNvSpPr>
            <a:spLocks noGrp="1"/>
          </p:cNvSpPr>
          <p:nvPr>
            <p:ph type="ctrTitle"/>
          </p:nvPr>
        </p:nvSpPr>
        <p:spPr/>
        <p:txBody>
          <a:bodyPr/>
          <a:lstStyle/>
          <a:p>
            <a:r>
              <a:rPr lang="en-US" dirty="0"/>
              <a:t>Cash flow Automation</a:t>
            </a:r>
            <a:br>
              <a:rPr lang="en-US" dirty="0"/>
            </a:br>
            <a:r>
              <a:rPr lang="en-US" sz="2800" dirty="0"/>
              <a:t>AWM Tech-Ops collaboration</a:t>
            </a:r>
            <a:endParaRPr lang="en-US" dirty="0"/>
          </a:p>
        </p:txBody>
      </p:sp>
    </p:spTree>
    <p:extLst>
      <p:ext uri="{BB962C8B-B14F-4D97-AF65-F5344CB8AC3E}">
        <p14:creationId xmlns:p14="http://schemas.microsoft.com/office/powerpoint/2010/main" val="211974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82B4-94FC-4E25-8DB1-87E1CF75D1D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738EF188-32C7-471F-99FF-958BD0F41C3F}"/>
              </a:ext>
            </a:extLst>
          </p:cNvPr>
          <p:cNvSpPr>
            <a:spLocks noGrp="1"/>
          </p:cNvSpPr>
          <p:nvPr>
            <p:ph idx="1"/>
          </p:nvPr>
        </p:nvSpPr>
        <p:spPr/>
        <p:txBody>
          <a:bodyPr/>
          <a:lstStyle/>
          <a:p>
            <a:r>
              <a:rPr lang="en-US" dirty="0"/>
              <a:t>CMA receives 15 cash flow feeds from different upstream systems  i.e. Transfer Agent Adaptors, performs validations as per business logic and then creates cash postings. For every release involving any enhancement around these feeds, regression testing of all feeds is critical and currently completely manual</a:t>
            </a:r>
          </a:p>
          <a:p>
            <a:r>
              <a:rPr lang="en-US" dirty="0"/>
              <a:t>To achieve 100% Automation for Regression testing all Cash flow feeds received in CMA which can be executed without manual intervention on the lines of CI / CD</a:t>
            </a:r>
          </a:p>
          <a:p>
            <a:pPr marL="0" indent="0">
              <a:buNone/>
            </a:pPr>
            <a:endParaRPr lang="en-US" dirty="0"/>
          </a:p>
          <a:p>
            <a:pPr marL="0" indent="0">
              <a:buNone/>
            </a:pPr>
            <a:r>
              <a:rPr lang="en-US" b="1" dirty="0"/>
              <a:t>Proposed Solution</a:t>
            </a:r>
          </a:p>
          <a:p>
            <a:pPr marL="0" indent="0">
              <a:buNone/>
            </a:pPr>
            <a:r>
              <a:rPr lang="en-US" dirty="0"/>
              <a:t>Leverage Java – Spring JMS capabilities and Testing framework in Selenium Cucumber</a:t>
            </a:r>
          </a:p>
          <a:p>
            <a:pPr marL="0" indent="0">
              <a:buNone/>
            </a:pPr>
            <a:endParaRPr lang="en-US" dirty="0"/>
          </a:p>
        </p:txBody>
      </p:sp>
    </p:spTree>
    <p:extLst>
      <p:ext uri="{BB962C8B-B14F-4D97-AF65-F5344CB8AC3E}">
        <p14:creationId xmlns:p14="http://schemas.microsoft.com/office/powerpoint/2010/main" val="203164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91E7-34A8-4C99-B076-E262906B961C}"/>
              </a:ext>
            </a:extLst>
          </p:cNvPr>
          <p:cNvSpPr>
            <a:spLocks noGrp="1"/>
          </p:cNvSpPr>
          <p:nvPr>
            <p:ph type="title"/>
          </p:nvPr>
        </p:nvSpPr>
        <p:spPr/>
        <p:txBody>
          <a:bodyPr/>
          <a:lstStyle/>
          <a:p>
            <a:r>
              <a:rPr lang="en-US" dirty="0"/>
              <a:t>Strategy</a:t>
            </a:r>
          </a:p>
        </p:txBody>
      </p:sp>
      <p:sp>
        <p:nvSpPr>
          <p:cNvPr id="3" name="Content Placeholder 2">
            <a:extLst>
              <a:ext uri="{FF2B5EF4-FFF2-40B4-BE49-F238E27FC236}">
                <a16:creationId xmlns:a16="http://schemas.microsoft.com/office/drawing/2014/main" id="{33013D28-2CF0-4688-8327-5455C3CB5532}"/>
              </a:ext>
            </a:extLst>
          </p:cNvPr>
          <p:cNvSpPr>
            <a:spLocks noGrp="1"/>
          </p:cNvSpPr>
          <p:nvPr>
            <p:ph idx="1"/>
          </p:nvPr>
        </p:nvSpPr>
        <p:spPr>
          <a:xfrm>
            <a:off x="1024128" y="2352261"/>
            <a:ext cx="9720071" cy="4023360"/>
          </a:xfrm>
        </p:spPr>
        <p:txBody>
          <a:bodyPr>
            <a:normAutofit/>
          </a:bodyPr>
          <a:lstStyle/>
          <a:p>
            <a:pPr>
              <a:buFont typeface="Arial" panose="020B0604020202020204" pitchFamily="34" charset="0"/>
              <a:buChar char="•"/>
            </a:pPr>
            <a:r>
              <a:rPr lang="en-US" dirty="0"/>
              <a:t>Develop capability to Push Cash flow feeds onto message queue using Java – Spring JMS API</a:t>
            </a:r>
          </a:p>
          <a:p>
            <a:pPr>
              <a:buFont typeface="Arial" panose="020B0604020202020204" pitchFamily="34" charset="0"/>
              <a:buChar char="•"/>
            </a:pPr>
            <a:r>
              <a:rPr lang="en-US" dirty="0"/>
              <a:t>Cash flow XML messages – dynamically generated encapsulating all scenarios for given feed. Potentially by converting excel having dynamic test data which is then converted into XML</a:t>
            </a:r>
          </a:p>
          <a:p>
            <a:pPr>
              <a:buFont typeface="Arial" panose="020B0604020202020204" pitchFamily="34" charset="0"/>
              <a:buChar char="•"/>
            </a:pPr>
            <a:r>
              <a:rPr lang="en-US" dirty="0"/>
              <a:t>Cucumber framework with all scenarios capturing expected and actual outcomes; step definition to perform validation and provide results</a:t>
            </a:r>
          </a:p>
          <a:p>
            <a:pPr>
              <a:buFont typeface="Arial" panose="020B0604020202020204" pitchFamily="34" charset="0"/>
              <a:buChar char="•"/>
            </a:pPr>
            <a:r>
              <a:rPr lang="en-US" dirty="0"/>
              <a:t>Generate reports post validation</a:t>
            </a:r>
          </a:p>
          <a:p>
            <a:pPr>
              <a:buFont typeface="Arial" panose="020B0604020202020204" pitchFamily="34" charset="0"/>
              <a:buChar char="•"/>
            </a:pPr>
            <a:r>
              <a:rPr lang="en-US" dirty="0"/>
              <a:t>Evidencing</a:t>
            </a:r>
          </a:p>
          <a:p>
            <a:pPr>
              <a:buFont typeface="Arial" panose="020B0604020202020204" pitchFamily="34" charset="0"/>
              <a:buChar char="•"/>
            </a:pPr>
            <a:r>
              <a:rPr lang="en-US" dirty="0"/>
              <a:t>CI / CD capabilities</a:t>
            </a:r>
          </a:p>
        </p:txBody>
      </p:sp>
    </p:spTree>
    <p:extLst>
      <p:ext uri="{BB962C8B-B14F-4D97-AF65-F5344CB8AC3E}">
        <p14:creationId xmlns:p14="http://schemas.microsoft.com/office/powerpoint/2010/main" val="13368181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39</TotalTime>
  <Words>176</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Tw Cen MT</vt:lpstr>
      <vt:lpstr>Tw Cen MT Condensed</vt:lpstr>
      <vt:lpstr>Wingdings 3</vt:lpstr>
      <vt:lpstr>Integral</vt:lpstr>
      <vt:lpstr>Cash flow Automation AWM Tech-Ops collaboration</vt:lpstr>
      <vt:lpstr>Problem statement</vt:lpstr>
      <vt:lpstr>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Cash flow Automation AWM Tech-Ops collaboration</dc:title>
  <dc:creator>Shamim</dc:creator>
  <cp:lastModifiedBy>Shamim</cp:lastModifiedBy>
  <cp:revision>7</cp:revision>
  <dcterms:created xsi:type="dcterms:W3CDTF">2020-02-02T08:59:06Z</dcterms:created>
  <dcterms:modified xsi:type="dcterms:W3CDTF">2020-02-02T09:38:58Z</dcterms:modified>
</cp:coreProperties>
</file>