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72" r:id="rId6"/>
    <p:sldId id="260" r:id="rId7"/>
    <p:sldId id="261" r:id="rId8"/>
    <p:sldId id="263" r:id="rId9"/>
    <p:sldId id="264"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546"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AFED-F7B1-44A7-AC65-B14F7FA67E2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C440E6E-9298-4FFE-80B9-2C458A2EC7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DBFFEA4-A560-4B18-8C82-8F61870B581C}"/>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316CC516-D895-4826-85F3-FF03565D1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1866-ACB5-495B-96E5-D5D010FAE7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34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D421-56FA-4585-9F9E-EF19358938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368902-5D03-48BE-92F8-E31CD96C64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69117-7785-4886-8291-29AC9896E75D}"/>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1B0FD2FA-1DF3-4255-A5BC-9515140C8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2F9D7-539C-4BCC-BCD4-4916510CBB6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02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10BDE-5304-40CC-94CD-C3E63FA2338A}"/>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E02E5-C889-426C-BCDA-F8F19E45881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9CDC2-1218-4C21-840F-A4A3B40BA703}"/>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A78987CA-13FB-4FBB-BE56-D14473AF9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76126-E1A4-4CDD-85AF-161A50C6BC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37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984C-F875-4BFB-B687-1BDE90F422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E73AB-024E-40E9-AF0B-F2776F010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87CF1-117B-40F7-8C94-35C956017460}"/>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A6D4AD92-B0E6-4D55-A9B8-44A609812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239FE-F399-4ADB-A10E-411286F1EE8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947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725-60E7-45AF-9AFA-11075F06DF2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D272137-7DB6-4C89-899A-3B2F38A39CC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9787-B073-4E23-BA60-BB4D0DF3B94E}"/>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3FE4B9BD-9BF3-4463-BD91-954CBB7B8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BD939-F198-4AF7-A3C0-CF4CED9356A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41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F7A-C513-452C-9E98-3B97A71F99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F0BC4-934A-46DD-A3BC-152FD6D1122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57B38-05C6-4DAB-9C4F-DED678DED4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4B350C-D5AF-485F-B6DB-3B6094C59A63}"/>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a:extLst>
              <a:ext uri="{FF2B5EF4-FFF2-40B4-BE49-F238E27FC236}">
                <a16:creationId xmlns:a16="http://schemas.microsoft.com/office/drawing/2014/main" id="{3E39D690-F357-4E9C-BB66-7D3494609E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B7AD7-D084-47CA-9A5C-1184E2E9D62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59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333C-3F2D-4A0A-A5D4-5C6385AEA68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2DBA22-13FF-4797-B2A0-C9484E6200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4AB89-567D-4695-9EB0-2F1491A5CE7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8D8187-A25E-4B57-9BE8-ACA401B8DEB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754B4-FC30-4879-B703-0F26A316AF4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17B53F-147E-427D-83A1-898C1B92CBF9}"/>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8" name="Footer Placeholder 7">
            <a:extLst>
              <a:ext uri="{FF2B5EF4-FFF2-40B4-BE49-F238E27FC236}">
                <a16:creationId xmlns:a16="http://schemas.microsoft.com/office/drawing/2014/main" id="{186792AA-4C8F-43B1-98C0-C7A9F50B0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28872-1107-4C34-8CC3-64CFA21A43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8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DE93-3F68-4194-B812-E9E7EE628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22522-5A50-4EFD-B4F1-C75BB752C224}"/>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4" name="Footer Placeholder 3">
            <a:extLst>
              <a:ext uri="{FF2B5EF4-FFF2-40B4-BE49-F238E27FC236}">
                <a16:creationId xmlns:a16="http://schemas.microsoft.com/office/drawing/2014/main" id="{A2948D56-DFA8-400E-85EB-01910B2DCA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8A800-0E55-4107-B5C8-AB265DADE6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7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341CF-1A59-452E-AD5F-C3C24EDE36F2}"/>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3" name="Footer Placeholder 2">
            <a:extLst>
              <a:ext uri="{FF2B5EF4-FFF2-40B4-BE49-F238E27FC236}">
                <a16:creationId xmlns:a16="http://schemas.microsoft.com/office/drawing/2014/main" id="{2BFC8396-BDD3-4611-A779-1B9C988705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3CC6B-3DBC-4DFA-8EE6-D2A9FBA0DBB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950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1E48-D8A9-4325-BC03-FEC320036B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ADBD7E4-50D4-458D-B7E7-6C9F90542D3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EC0E9-2164-43E0-8BD2-43060747AE0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2C93D6E-9C5D-44B4-BF00-E2AB4C74DDE1}"/>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a:extLst>
              <a:ext uri="{FF2B5EF4-FFF2-40B4-BE49-F238E27FC236}">
                <a16:creationId xmlns:a16="http://schemas.microsoft.com/office/drawing/2014/main" id="{F4A284FA-E9EF-44BA-958E-377025DA3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B85DC-DF6A-483F-AF63-871CFA54F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70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E2A7-36FE-4D23-8C02-1C3D2C46DF2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F9F0596-9E76-4AA2-B134-C6911770813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1AAFF9-4ECC-406A-A4D7-F79E5A802D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2E6E1E-7F6D-48C8-82DE-C7EAEEB52DC7}"/>
              </a:ext>
            </a:extLst>
          </p:cNvPr>
          <p:cNvSpPr>
            <a:spLocks noGrp="1"/>
          </p:cNvSpPr>
          <p:nvPr>
            <p:ph type="dt" sz="half" idx="10"/>
          </p:nvPr>
        </p:nvSpPr>
        <p:spPr/>
        <p:txBody>
          <a:bodyPr/>
          <a:lstStyle/>
          <a:p>
            <a:fld id="{1D8BD707-D9CF-40AE-B4C6-C98DA3205C09}" type="datetimeFigureOut">
              <a:rPr lang="en-US" smtClean="0"/>
              <a:pPr/>
              <a:t>10/23/2020</a:t>
            </a:fld>
            <a:endParaRPr lang="en-US"/>
          </a:p>
        </p:txBody>
      </p:sp>
      <p:sp>
        <p:nvSpPr>
          <p:cNvPr id="6" name="Footer Placeholder 5">
            <a:extLst>
              <a:ext uri="{FF2B5EF4-FFF2-40B4-BE49-F238E27FC236}">
                <a16:creationId xmlns:a16="http://schemas.microsoft.com/office/drawing/2014/main" id="{B6B31C40-CCFA-4BD9-A896-2D872713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311E1-862D-4646-8195-C59EA6FBF1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6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8E537-B029-43B5-9666-1F7D4D6E921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33777E-C148-4122-AE1E-DF1E90AD3D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8811-1714-47BC-A2F3-1FFE18ED2B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10/23/2020</a:t>
            </a:fld>
            <a:endParaRPr lang="en-US"/>
          </a:p>
        </p:txBody>
      </p:sp>
      <p:sp>
        <p:nvSpPr>
          <p:cNvPr id="5" name="Footer Placeholder 4">
            <a:extLst>
              <a:ext uri="{FF2B5EF4-FFF2-40B4-BE49-F238E27FC236}">
                <a16:creationId xmlns:a16="http://schemas.microsoft.com/office/drawing/2014/main" id="{1767C794-7030-4456-9459-4A0402039DF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76CBE-D087-4DBF-8023-62FA5D7816A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15479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fontScale="90000"/>
          </a:bodyPr>
          <a:lstStyle/>
          <a:p>
            <a:pPr algn="ctr"/>
            <a:r>
              <a:rPr lang="en-US" sz="4000" b="1" u="sng" dirty="0">
                <a:latin typeface="Times New Roman" panose="02020603050405020304" pitchFamily="18" charset="0"/>
                <a:cs typeface="Times New Roman" panose="02020603050405020304" pitchFamily="18" charset="0"/>
              </a:rPr>
              <a:t>Why use Authentication &amp; Permission?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Currently our API doesn't have any restrictions on who can edit or delete Data. We'd like to have some more advanced behavior in order to make sure that:</a:t>
            </a:r>
          </a:p>
          <a:p>
            <a:r>
              <a:rPr lang="en-US" sz="1800" dirty="0">
                <a:latin typeface="Times New Roman" panose="02020603050405020304" pitchFamily="18" charset="0"/>
                <a:cs typeface="Times New Roman" panose="02020603050405020304" pitchFamily="18" charset="0"/>
              </a:rPr>
              <a:t>Data is always associated with a creator.</a:t>
            </a:r>
          </a:p>
          <a:p>
            <a:r>
              <a:rPr lang="en-US" sz="1800" dirty="0">
                <a:latin typeface="Times New Roman" panose="02020603050405020304" pitchFamily="18" charset="0"/>
                <a:cs typeface="Times New Roman" panose="02020603050405020304" pitchFamily="18" charset="0"/>
              </a:rPr>
              <a:t>Only authenticated users may create Data.</a:t>
            </a:r>
          </a:p>
          <a:p>
            <a:r>
              <a:rPr lang="en-US" sz="1800" dirty="0">
                <a:latin typeface="Times New Roman" panose="02020603050405020304" pitchFamily="18" charset="0"/>
                <a:cs typeface="Times New Roman" panose="02020603050405020304" pitchFamily="18" charset="0"/>
              </a:rPr>
              <a:t>Only the creator of a Data may update or delete it.</a:t>
            </a:r>
          </a:p>
          <a:p>
            <a:r>
              <a:rPr lang="en-US" sz="1800" dirty="0">
                <a:latin typeface="Times New Roman" panose="02020603050405020304" pitchFamily="18" charset="0"/>
                <a:cs typeface="Times New Roman" panose="02020603050405020304" pitchFamily="18" charset="0"/>
              </a:rPr>
              <a:t>Unauthenticated requests should have full read-only access.</a:t>
            </a:r>
          </a:p>
        </p:txBody>
      </p:sp>
    </p:spTree>
    <p:extLst>
      <p:ext uri="{BB962C8B-B14F-4D97-AF65-F5344CB8AC3E}">
        <p14:creationId xmlns:p14="http://schemas.microsoft.com/office/powerpoint/2010/main" val="214761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IsAdminUser</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IsAdminUser</a:t>
            </a:r>
            <a:r>
              <a:rPr lang="en-US" dirty="0">
                <a:latin typeface="Times New Roman" panose="02020603050405020304" pitchFamily="18" charset="0"/>
                <a:cs typeface="Times New Roman" panose="02020603050405020304" pitchFamily="18" charset="0"/>
              </a:rPr>
              <a:t> permission class will deny permission to any user, unless </a:t>
            </a:r>
            <a:r>
              <a:rPr lang="en-US" dirty="0" err="1">
                <a:latin typeface="Times New Roman" panose="02020603050405020304" pitchFamily="18" charset="0"/>
                <a:cs typeface="Times New Roman" panose="02020603050405020304" pitchFamily="18" charset="0"/>
              </a:rPr>
              <a:t>user.is_staff</a:t>
            </a:r>
            <a:r>
              <a:rPr lang="en-US" dirty="0">
                <a:latin typeface="Times New Roman" panose="02020603050405020304" pitchFamily="18" charset="0"/>
                <a:cs typeface="Times New Roman" panose="02020603050405020304" pitchFamily="18" charset="0"/>
              </a:rPr>
              <a:t> is True in which case permission will be allowed.</a:t>
            </a:r>
          </a:p>
          <a:p>
            <a:pPr marL="0" indent="0">
              <a:buNone/>
            </a:pPr>
            <a:r>
              <a:rPr lang="en-US" dirty="0">
                <a:latin typeface="Times New Roman" panose="02020603050405020304" pitchFamily="18" charset="0"/>
                <a:cs typeface="Times New Roman" panose="02020603050405020304" pitchFamily="18" charset="0"/>
              </a:rPr>
              <a:t>This permission is suitable if you want your API to only be accessible to a subset of trusted administrators.</a:t>
            </a:r>
          </a:p>
        </p:txBody>
      </p:sp>
    </p:spTree>
    <p:extLst>
      <p:ext uri="{BB962C8B-B14F-4D97-AF65-F5344CB8AC3E}">
        <p14:creationId xmlns:p14="http://schemas.microsoft.com/office/powerpoint/2010/main" val="86156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Authentication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Authentication is the mechanism of associating an incoming request with a set of identifying credentials, such as the user the request came from, or the token that it was signed with. The permission and throttling policies can then use those credentials to determine if the request should be permitted.</a:t>
            </a:r>
          </a:p>
          <a:p>
            <a:pPr marL="0" indent="0">
              <a:buNone/>
            </a:pPr>
            <a:r>
              <a:rPr lang="en-US" dirty="0">
                <a:latin typeface="Times New Roman" panose="02020603050405020304" pitchFamily="18" charset="0"/>
                <a:cs typeface="Times New Roman" panose="02020603050405020304" pitchFamily="18" charset="0"/>
              </a:rPr>
              <a:t>Authentication is always run at the very start of the view, before the permission and throttling checks occur, and before any other code is allowed to proceed.</a:t>
            </a:r>
          </a:p>
        </p:txBody>
      </p:sp>
    </p:spTree>
    <p:extLst>
      <p:ext uri="{BB962C8B-B14F-4D97-AF65-F5344CB8AC3E}">
        <p14:creationId xmlns:p14="http://schemas.microsoft.com/office/powerpoint/2010/main" val="64516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Authentication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REST framework provides a number of authentication schemes out of the box, and also allows you to implement custom schemes.</a:t>
            </a:r>
          </a:p>
          <a:p>
            <a:r>
              <a:rPr lang="en-US" dirty="0" err="1">
                <a:latin typeface="Times New Roman" panose="02020603050405020304" pitchFamily="18" charset="0"/>
                <a:cs typeface="Times New Roman" panose="02020603050405020304" pitchFamily="18" charset="0"/>
              </a:rPr>
              <a:t>BasicAuthentication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SessionAuthentication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TokenAuthentication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RemoteUserAuthentication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 authentication</a:t>
            </a:r>
          </a:p>
        </p:txBody>
      </p:sp>
    </p:spTree>
    <p:extLst>
      <p:ext uri="{BB962C8B-B14F-4D97-AF65-F5344CB8AC3E}">
        <p14:creationId xmlns:p14="http://schemas.microsoft.com/office/powerpoint/2010/main" val="12046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BasicAuthentication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authentication scheme uses HTTP Basic Authentication, signed against a user's username and password. </a:t>
            </a:r>
          </a:p>
          <a:p>
            <a:pPr marL="0" indent="0">
              <a:buNone/>
            </a:pPr>
            <a:r>
              <a:rPr lang="en-US" sz="1800" dirty="0">
                <a:latin typeface="Times New Roman" panose="02020603050405020304" pitchFamily="18" charset="0"/>
                <a:cs typeface="Times New Roman" panose="02020603050405020304" pitchFamily="18" charset="0"/>
              </a:rPr>
              <a:t>Basic authentication is generally only appropriate for testing.</a:t>
            </a:r>
          </a:p>
          <a:p>
            <a:pPr marL="0" indent="0">
              <a:buNone/>
            </a:pPr>
            <a:r>
              <a:rPr lang="en-US" sz="1800" dirty="0">
                <a:latin typeface="Times New Roman" panose="02020603050405020304" pitchFamily="18" charset="0"/>
                <a:cs typeface="Times New Roman" panose="02020603050405020304" pitchFamily="18" charset="0"/>
              </a:rPr>
              <a:t>If successfully authenticated, </a:t>
            </a:r>
            <a:r>
              <a:rPr lang="en-US" sz="1800" dirty="0" err="1">
                <a:latin typeface="Times New Roman" panose="02020603050405020304" pitchFamily="18" charset="0"/>
                <a:cs typeface="Times New Roman" panose="02020603050405020304" pitchFamily="18" charset="0"/>
              </a:rPr>
              <a:t>BasicAuthentication</a:t>
            </a:r>
            <a:r>
              <a:rPr lang="en-US" sz="1800" dirty="0">
                <a:latin typeface="Times New Roman" panose="02020603050405020304" pitchFamily="18" charset="0"/>
                <a:cs typeface="Times New Roman" panose="02020603050405020304" pitchFamily="18" charset="0"/>
              </a:rPr>
              <a:t> provides the following credentials.</a:t>
            </a:r>
          </a:p>
          <a:p>
            <a:r>
              <a:rPr lang="en-US" sz="1800" i="1" dirty="0" err="1">
                <a:latin typeface="Times New Roman" panose="02020603050405020304" pitchFamily="18" charset="0"/>
                <a:cs typeface="Times New Roman" panose="02020603050405020304" pitchFamily="18" charset="0"/>
              </a:rPr>
              <a:t>request.user</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will be a Django User instance.</a:t>
            </a:r>
          </a:p>
          <a:p>
            <a:r>
              <a:rPr lang="en-US" sz="1800" i="1" dirty="0" err="1">
                <a:latin typeface="Times New Roman" panose="02020603050405020304" pitchFamily="18" charset="0"/>
                <a:cs typeface="Times New Roman" panose="02020603050405020304" pitchFamily="18" charset="0"/>
              </a:rPr>
              <a:t>request.auth</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will be None.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Unauthenticated responses that are denied permission will result in an HTTP 401 Unauthorized response with an appropriate WWW-Authenticate header. For example:</a:t>
            </a:r>
          </a:p>
          <a:p>
            <a:pPr marL="0" indent="0">
              <a:buNone/>
            </a:pPr>
            <a:r>
              <a:rPr lang="en-US" sz="1800" dirty="0">
                <a:latin typeface="Times New Roman" panose="02020603050405020304" pitchFamily="18" charset="0"/>
                <a:cs typeface="Times New Roman" panose="02020603050405020304" pitchFamily="18" charset="0"/>
              </a:rPr>
              <a:t>WWW-Authenticate: Basic realm="</a:t>
            </a:r>
            <a:r>
              <a:rPr lang="en-US" sz="1800" dirty="0" err="1">
                <a:latin typeface="Times New Roman" panose="02020603050405020304" pitchFamily="18" charset="0"/>
                <a:cs typeface="Times New Roman" panose="02020603050405020304" pitchFamily="18" charset="0"/>
              </a:rPr>
              <a:t>api</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63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BasicAuthentication</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Note: If you use </a:t>
            </a:r>
            <a:r>
              <a:rPr lang="en-US" sz="1800" dirty="0" err="1">
                <a:latin typeface="Times New Roman" panose="02020603050405020304" pitchFamily="18" charset="0"/>
                <a:cs typeface="Times New Roman" panose="02020603050405020304" pitchFamily="18" charset="0"/>
              </a:rPr>
              <a:t>BasicAuthentication</a:t>
            </a:r>
            <a:r>
              <a:rPr lang="en-US" sz="1800" dirty="0">
                <a:latin typeface="Times New Roman" panose="02020603050405020304" pitchFamily="18" charset="0"/>
                <a:cs typeface="Times New Roman" panose="02020603050405020304" pitchFamily="18" charset="0"/>
              </a:rPr>
              <a:t> in production you must ensure that your API is only available over https. </a:t>
            </a:r>
          </a:p>
          <a:p>
            <a:pPr marL="0" indent="0">
              <a:buNone/>
            </a:pPr>
            <a:r>
              <a:rPr lang="en-US" sz="1800" dirty="0">
                <a:latin typeface="Times New Roman" panose="02020603050405020304" pitchFamily="18" charset="0"/>
                <a:cs typeface="Times New Roman" panose="02020603050405020304" pitchFamily="18" charset="0"/>
              </a:rPr>
              <a:t>You should also ensure that your API clients will always re-request the username and password at login, and will never store those details to persistent storage.</a:t>
            </a:r>
          </a:p>
        </p:txBody>
      </p:sp>
    </p:spTree>
    <p:extLst>
      <p:ext uri="{BB962C8B-B14F-4D97-AF65-F5344CB8AC3E}">
        <p14:creationId xmlns:p14="http://schemas.microsoft.com/office/powerpoint/2010/main" val="5107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Permissions are used to grant or deny access for different classes of users to different parts of the API.</a:t>
            </a:r>
          </a:p>
          <a:p>
            <a:pPr marL="0" indent="0">
              <a:buNone/>
            </a:pPr>
            <a:r>
              <a:rPr lang="en-US" dirty="0">
                <a:latin typeface="Times New Roman" panose="02020603050405020304" pitchFamily="18" charset="0"/>
                <a:cs typeface="Times New Roman" panose="02020603050405020304" pitchFamily="18" charset="0"/>
              </a:rPr>
              <a:t>Permission checks are always run at the very start of the view, before any other code is allowed to proceed. </a:t>
            </a:r>
          </a:p>
          <a:p>
            <a:pPr marL="0" indent="0">
              <a:buNone/>
            </a:pPr>
            <a:r>
              <a:rPr lang="en-US" dirty="0">
                <a:latin typeface="Times New Roman" panose="02020603050405020304" pitchFamily="18" charset="0"/>
                <a:cs typeface="Times New Roman" panose="02020603050405020304" pitchFamily="18" charset="0"/>
              </a:rPr>
              <a:t>Permission checks will typically use the authentication information in the </a:t>
            </a:r>
            <a:r>
              <a:rPr lang="en-US" i="1" dirty="0" err="1">
                <a:latin typeface="Times New Roman" panose="02020603050405020304" pitchFamily="18" charset="0"/>
                <a:cs typeface="Times New Roman" panose="02020603050405020304" pitchFamily="18" charset="0"/>
              </a:rPr>
              <a:t>request.user</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i="1" dirty="0" err="1">
                <a:latin typeface="Times New Roman" panose="02020603050405020304" pitchFamily="18" charset="0"/>
                <a:cs typeface="Times New Roman" panose="02020603050405020304" pitchFamily="18" charset="0"/>
              </a:rPr>
              <a:t>request.auth</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properties to determine if the incoming request should be permitted.</a:t>
            </a:r>
          </a:p>
        </p:txBody>
      </p:sp>
    </p:spTree>
    <p:extLst>
      <p:ext uri="{BB962C8B-B14F-4D97-AF65-F5344CB8AC3E}">
        <p14:creationId xmlns:p14="http://schemas.microsoft.com/office/powerpoint/2010/main" val="185187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Permission Classes</a:t>
            </a: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Permissions in REST framework are always defined as a list of permission classes.</a:t>
            </a:r>
          </a:p>
          <a:p>
            <a:r>
              <a:rPr lang="en-US" dirty="0" err="1">
                <a:latin typeface="Times New Roman" panose="02020603050405020304" pitchFamily="18" charset="0"/>
                <a:cs typeface="Times New Roman" panose="02020603050405020304" pitchFamily="18" charset="0"/>
              </a:rPr>
              <a:t>AllowAny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IsAuthenticated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IsAdminUser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IsAuthenticatedOrReadOnly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DjangoModelPermissions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DjangoModelPermissionsOrAnonReadOnly</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DjangoObjectPermissions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 Permissions</a:t>
            </a:r>
          </a:p>
        </p:txBody>
      </p:sp>
    </p:spTree>
    <p:extLst>
      <p:ext uri="{BB962C8B-B14F-4D97-AF65-F5344CB8AC3E}">
        <p14:creationId xmlns:p14="http://schemas.microsoft.com/office/powerpoint/2010/main" val="12648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AllowAny</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AllowAny</a:t>
            </a:r>
            <a:r>
              <a:rPr lang="en-US" dirty="0">
                <a:latin typeface="Times New Roman" panose="02020603050405020304" pitchFamily="18" charset="0"/>
                <a:cs typeface="Times New Roman" panose="02020603050405020304" pitchFamily="18" charset="0"/>
              </a:rPr>
              <a:t> permission class will allow unrestricted access, regardless of if the request was authenticated or unauthenticated.</a:t>
            </a:r>
          </a:p>
          <a:p>
            <a:pPr marL="0" indent="0">
              <a:buNone/>
            </a:pPr>
            <a:r>
              <a:rPr lang="en-US" dirty="0">
                <a:latin typeface="Times New Roman" panose="02020603050405020304" pitchFamily="18" charset="0"/>
                <a:cs typeface="Times New Roman" panose="02020603050405020304" pitchFamily="18" charset="0"/>
              </a:rPr>
              <a:t>This permission is not strictly required, since you can achieve the same result by using an empty list or tuple for the permissions setting, but you may find it useful to specify this class because it makes the intention explicit.</a:t>
            </a:r>
          </a:p>
        </p:txBody>
      </p:sp>
    </p:spTree>
    <p:extLst>
      <p:ext uri="{BB962C8B-B14F-4D97-AF65-F5344CB8AC3E}">
        <p14:creationId xmlns:p14="http://schemas.microsoft.com/office/powerpoint/2010/main" val="119475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2AA54-B6A4-4A61-8C6C-1EB3D6E2E782}"/>
              </a:ext>
            </a:extLst>
          </p:cNvPr>
          <p:cNvSpPr>
            <a:spLocks noGrp="1"/>
          </p:cNvSpPr>
          <p:nvPr>
            <p:ph type="title"/>
          </p:nvPr>
        </p:nvSpPr>
        <p:spPr>
          <a:xfrm>
            <a:off x="628650" y="36368"/>
            <a:ext cx="7886700" cy="994172"/>
          </a:xfrm>
        </p:spPr>
        <p:txBody>
          <a:bodyPr>
            <a:normAutofit/>
          </a:bodyPr>
          <a:lstStyle/>
          <a:p>
            <a:pPr algn="ctr"/>
            <a:r>
              <a:rPr lang="en-US" sz="4000" b="1" u="sng" dirty="0" err="1">
                <a:latin typeface="Times New Roman" panose="02020603050405020304" pitchFamily="18" charset="0"/>
                <a:cs typeface="Times New Roman" panose="02020603050405020304" pitchFamily="18" charset="0"/>
              </a:rPr>
              <a:t>IsAuthenticated</a:t>
            </a:r>
            <a:endParaRPr lang="en-US" sz="40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B1C6C38-A139-4D14-8CFA-654FD1FB5855}"/>
              </a:ext>
            </a:extLst>
          </p:cNvPr>
          <p:cNvSpPr>
            <a:spLocks noGrp="1"/>
          </p:cNvSpPr>
          <p:nvPr>
            <p:ph idx="1"/>
          </p:nvPr>
        </p:nvSpPr>
        <p:spPr>
          <a:xfrm>
            <a:off x="628650" y="1131742"/>
            <a:ext cx="7886700" cy="380220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IsAuthenticated</a:t>
            </a:r>
            <a:r>
              <a:rPr lang="en-US" dirty="0">
                <a:latin typeface="Times New Roman" panose="02020603050405020304" pitchFamily="18" charset="0"/>
                <a:cs typeface="Times New Roman" panose="02020603050405020304" pitchFamily="18" charset="0"/>
              </a:rPr>
              <a:t> permission class will deny permission to any unauthenticated user, and allow permission otherwise.</a:t>
            </a:r>
          </a:p>
          <a:p>
            <a:pPr marL="0" indent="0">
              <a:buNone/>
            </a:pPr>
            <a:r>
              <a:rPr lang="en-US" dirty="0">
                <a:latin typeface="Times New Roman" panose="02020603050405020304" pitchFamily="18" charset="0"/>
                <a:cs typeface="Times New Roman" panose="02020603050405020304" pitchFamily="18" charset="0"/>
              </a:rPr>
              <a:t>This permission is suitable if you want your API to only be accessible to registered users.</a:t>
            </a:r>
          </a:p>
        </p:txBody>
      </p:sp>
    </p:spTree>
    <p:extLst>
      <p:ext uri="{BB962C8B-B14F-4D97-AF65-F5344CB8AC3E}">
        <p14:creationId xmlns:p14="http://schemas.microsoft.com/office/powerpoint/2010/main" val="10554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1945</TotalTime>
  <Words>558</Words>
  <Application>Microsoft Office PowerPoint</Application>
  <PresentationFormat>On-screen Show (16:9)</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Why use Authentication &amp; Permission?</vt:lpstr>
      <vt:lpstr>Authentication</vt:lpstr>
      <vt:lpstr>Authentication</vt:lpstr>
      <vt:lpstr>BasicAuthentication</vt:lpstr>
      <vt:lpstr>BasicAuthentication</vt:lpstr>
      <vt:lpstr>Permission</vt:lpstr>
      <vt:lpstr>Permission Classes</vt:lpstr>
      <vt:lpstr>AllowAny</vt:lpstr>
      <vt:lpstr>IsAuthenticated</vt:lpstr>
      <vt:lpstr>IsAdminUser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 JS</dc:title>
  <dc:creator>RK</dc:creator>
  <cp:lastModifiedBy>RK</cp:lastModifiedBy>
  <cp:revision>290</cp:revision>
  <dcterms:created xsi:type="dcterms:W3CDTF">2006-08-16T00:00:00Z</dcterms:created>
  <dcterms:modified xsi:type="dcterms:W3CDTF">2020-10-23T15:27:38Z</dcterms:modified>
</cp:coreProperties>
</file>