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1" r:id="rId3"/>
    <p:sldId id="272" r:id="rId4"/>
    <p:sldId id="260" r:id="rId5"/>
    <p:sldId id="261" r:id="rId6"/>
    <p:sldId id="263" r:id="rId7"/>
    <p:sldId id="264" r:id="rId8"/>
    <p:sldId id="265" r:id="rId9"/>
    <p:sldId id="266" r:id="rId10"/>
    <p:sldId id="267" r:id="rId11"/>
    <p:sldId id="268" r:id="rId12"/>
    <p:sldId id="269" r:id="rId13"/>
    <p:sldId id="270" r:id="rId14"/>
    <p:sldId id="273" r:id="rId15"/>
    <p:sldId id="262"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Authentication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REST framework provides a number of authentication schemes out of the box, and also allows you to implement custom schemes.</a:t>
            </a:r>
          </a:p>
          <a:p>
            <a:r>
              <a:rPr lang="en-US" dirty="0" err="1">
                <a:latin typeface="Times New Roman" panose="02020603050405020304" pitchFamily="18" charset="0"/>
                <a:cs typeface="Times New Roman" panose="02020603050405020304" pitchFamily="18" charset="0"/>
              </a:rPr>
              <a:t>BasicAuthentication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SessionAuthentication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TokenAuthentication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RemoteUserAuthentication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 authentication</a:t>
            </a:r>
          </a:p>
        </p:txBody>
      </p:sp>
    </p:spTree>
    <p:extLst>
      <p:ext uri="{BB962C8B-B14F-4D97-AF65-F5344CB8AC3E}">
        <p14:creationId xmlns:p14="http://schemas.microsoft.com/office/powerpoint/2010/main" val="1204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DjangoModelPermissions</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permission class ties into Django's standard </a:t>
            </a:r>
            <a:r>
              <a:rPr lang="en-US" sz="1800" dirty="0" err="1">
                <a:latin typeface="Times New Roman" panose="02020603050405020304" pitchFamily="18" charset="0"/>
                <a:cs typeface="Times New Roman" panose="02020603050405020304" pitchFamily="18" charset="0"/>
              </a:rPr>
              <a:t>django.contrib.auth</a:t>
            </a:r>
            <a:r>
              <a:rPr lang="en-US" sz="1800" dirty="0">
                <a:latin typeface="Times New Roman" panose="02020603050405020304" pitchFamily="18" charset="0"/>
                <a:cs typeface="Times New Roman" panose="02020603050405020304" pitchFamily="18" charset="0"/>
              </a:rPr>
              <a:t> model permissions. This permission must only be applied to views that have a </a:t>
            </a:r>
            <a:r>
              <a:rPr lang="en-US" sz="1800" i="1"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property set. Authorization will only be granted if the user is authenticated and has the relevant model permissions assigned.</a:t>
            </a:r>
          </a:p>
          <a:p>
            <a:r>
              <a:rPr lang="en-US" sz="1800" dirty="0">
                <a:latin typeface="Times New Roman" panose="02020603050405020304" pitchFamily="18" charset="0"/>
                <a:cs typeface="Times New Roman" panose="02020603050405020304" pitchFamily="18" charset="0"/>
              </a:rPr>
              <a:t>POST requests require the user to have the add permission on the model.</a:t>
            </a:r>
          </a:p>
          <a:p>
            <a:r>
              <a:rPr lang="en-US" sz="1800" dirty="0">
                <a:latin typeface="Times New Roman" panose="02020603050405020304" pitchFamily="18" charset="0"/>
                <a:cs typeface="Times New Roman" panose="02020603050405020304" pitchFamily="18" charset="0"/>
              </a:rPr>
              <a:t>PUT and PATCH requests require the user to have the change permission on the model.</a:t>
            </a:r>
          </a:p>
          <a:p>
            <a:r>
              <a:rPr lang="en-US" sz="1800" dirty="0">
                <a:latin typeface="Times New Roman" panose="02020603050405020304" pitchFamily="18" charset="0"/>
                <a:cs typeface="Times New Roman" panose="02020603050405020304" pitchFamily="18" charset="0"/>
              </a:rPr>
              <a:t>DELETE requests require the user to have the delete permission on the model.</a:t>
            </a:r>
          </a:p>
          <a:p>
            <a:pPr marL="0" indent="0">
              <a:buNone/>
            </a:pPr>
            <a:r>
              <a:rPr lang="en-US" sz="1800" dirty="0">
                <a:latin typeface="Times New Roman" panose="02020603050405020304" pitchFamily="18" charset="0"/>
                <a:cs typeface="Times New Roman" panose="02020603050405020304" pitchFamily="18" charset="0"/>
              </a:rPr>
              <a:t>The default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can also be overridden to support custom model permissions. For example, you might want to include a view model permission for GET requests.</a:t>
            </a:r>
          </a:p>
          <a:p>
            <a:pPr marL="0" indent="0">
              <a:buNone/>
            </a:pPr>
            <a:r>
              <a:rPr lang="en-US" sz="1800" dirty="0">
                <a:latin typeface="Times New Roman" panose="02020603050405020304" pitchFamily="18" charset="0"/>
                <a:cs typeface="Times New Roman" panose="02020603050405020304" pitchFamily="18" charset="0"/>
              </a:rPr>
              <a:t>To use custom model permissions, override </a:t>
            </a:r>
            <a:r>
              <a:rPr lang="en-US" sz="1800" dirty="0" err="1">
                <a:latin typeface="Times New Roman" panose="02020603050405020304" pitchFamily="18" charset="0"/>
                <a:cs typeface="Times New Roman" panose="02020603050405020304" pitchFamily="18" charset="0"/>
              </a:rPr>
              <a:t>DjangoModelPermissions</a:t>
            </a:r>
            <a:r>
              <a:rPr lang="en-US" sz="1800" dirty="0">
                <a:latin typeface="Times New Roman" panose="02020603050405020304" pitchFamily="18" charset="0"/>
                <a:cs typeface="Times New Roman" panose="02020603050405020304" pitchFamily="18" charset="0"/>
              </a:rPr>
              <a:t> and set the </a:t>
            </a:r>
            <a:r>
              <a:rPr lang="en-US" sz="1800" i="1" dirty="0" err="1">
                <a:latin typeface="Times New Roman" panose="02020603050405020304" pitchFamily="18" charset="0"/>
                <a:cs typeface="Times New Roman" panose="02020603050405020304" pitchFamily="18" charset="0"/>
              </a:rPr>
              <a:t>perms_map</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property.</a:t>
            </a:r>
          </a:p>
        </p:txBody>
      </p:sp>
    </p:spTree>
    <p:extLst>
      <p:ext uri="{BB962C8B-B14F-4D97-AF65-F5344CB8AC3E}">
        <p14:creationId xmlns:p14="http://schemas.microsoft.com/office/powerpoint/2010/main" val="35520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57150"/>
            <a:ext cx="7886700" cy="994172"/>
          </a:xfrm>
        </p:spPr>
        <p:txBody>
          <a:bodyPr>
            <a:noAutofit/>
          </a:bodyPr>
          <a:lstStyle/>
          <a:p>
            <a:pPr algn="ctr"/>
            <a:r>
              <a:rPr lang="en-US" sz="3200" b="1" u="sng" dirty="0" err="1">
                <a:latin typeface="Times New Roman" panose="02020603050405020304" pitchFamily="18" charset="0"/>
                <a:cs typeface="Times New Roman" panose="02020603050405020304" pitchFamily="18" charset="0"/>
              </a:rPr>
              <a:t>DjangoModelPermissionsOrAnonReadOnly</a:t>
            </a:r>
            <a:endParaRPr lang="en-US" sz="32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Similar to </a:t>
            </a:r>
            <a:r>
              <a:rPr lang="en-US" dirty="0" err="1">
                <a:latin typeface="Times New Roman" panose="02020603050405020304" pitchFamily="18" charset="0"/>
                <a:cs typeface="Times New Roman" panose="02020603050405020304" pitchFamily="18" charset="0"/>
              </a:rPr>
              <a:t>DjangoModelPermissions</a:t>
            </a:r>
            <a:r>
              <a:rPr lang="en-US" dirty="0">
                <a:latin typeface="Times New Roman" panose="02020603050405020304" pitchFamily="18" charset="0"/>
                <a:cs typeface="Times New Roman" panose="02020603050405020304" pitchFamily="18" charset="0"/>
              </a:rPr>
              <a:t>, but also allows unauthenticated users to have read-only access to the API.</a:t>
            </a:r>
          </a:p>
        </p:txBody>
      </p:sp>
    </p:spTree>
    <p:extLst>
      <p:ext uri="{BB962C8B-B14F-4D97-AF65-F5344CB8AC3E}">
        <p14:creationId xmlns:p14="http://schemas.microsoft.com/office/powerpoint/2010/main" val="31769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DjangoObjectPermissions</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permission class ties into Django's standard object permissions framework that allows per-object permissions on models. In order to use this permission class, you'll also need to add a permission backend that supports object-level permissions, such as </a:t>
            </a:r>
            <a:r>
              <a:rPr lang="en-US" sz="1800" dirty="0" err="1">
                <a:latin typeface="Times New Roman" panose="02020603050405020304" pitchFamily="18" charset="0"/>
                <a:cs typeface="Times New Roman" panose="02020603050405020304" pitchFamily="18" charset="0"/>
              </a:rPr>
              <a:t>django</a:t>
            </a:r>
            <a:r>
              <a:rPr lang="en-US" sz="1800" dirty="0">
                <a:latin typeface="Times New Roman" panose="02020603050405020304" pitchFamily="18" charset="0"/>
                <a:cs typeface="Times New Roman" panose="02020603050405020304" pitchFamily="18" charset="0"/>
              </a:rPr>
              <a:t>-guardian.</a:t>
            </a:r>
          </a:p>
          <a:p>
            <a:pPr marL="0" indent="0">
              <a:buNone/>
            </a:pPr>
            <a:r>
              <a:rPr lang="en-US" sz="1800" dirty="0">
                <a:latin typeface="Times New Roman" panose="02020603050405020304" pitchFamily="18" charset="0"/>
                <a:cs typeface="Times New Roman" panose="02020603050405020304" pitchFamily="18" charset="0"/>
              </a:rPr>
              <a:t>As with </a:t>
            </a:r>
            <a:r>
              <a:rPr lang="en-US" sz="1800" dirty="0" err="1">
                <a:latin typeface="Times New Roman" panose="02020603050405020304" pitchFamily="18" charset="0"/>
                <a:cs typeface="Times New Roman" panose="02020603050405020304" pitchFamily="18" charset="0"/>
              </a:rPr>
              <a:t>DjangoModelPermissions</a:t>
            </a:r>
            <a:r>
              <a:rPr lang="en-US" sz="1800" dirty="0">
                <a:latin typeface="Times New Roman" panose="02020603050405020304" pitchFamily="18" charset="0"/>
                <a:cs typeface="Times New Roman" panose="02020603050405020304" pitchFamily="18" charset="0"/>
              </a:rPr>
              <a:t>, this permission must only be applied to views that have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property or </a:t>
            </a:r>
            <a:r>
              <a:rPr lang="en-US" sz="1800" dirty="0" err="1">
                <a:latin typeface="Times New Roman" panose="02020603050405020304" pitchFamily="18" charset="0"/>
                <a:cs typeface="Times New Roman" panose="02020603050405020304" pitchFamily="18" charset="0"/>
              </a:rPr>
              <a:t>get_queryset</a:t>
            </a:r>
            <a:r>
              <a:rPr lang="en-US" sz="1800" dirty="0">
                <a:latin typeface="Times New Roman" panose="02020603050405020304" pitchFamily="18" charset="0"/>
                <a:cs typeface="Times New Roman" panose="02020603050405020304" pitchFamily="18" charset="0"/>
              </a:rPr>
              <a:t>() method. Authorization will only be granted if the user is authenticated and has the relevant per-object permissions and relevant model permissions assigned.</a:t>
            </a:r>
          </a:p>
          <a:p>
            <a:r>
              <a:rPr lang="en-US" sz="1800" dirty="0">
                <a:latin typeface="Times New Roman" panose="02020603050405020304" pitchFamily="18" charset="0"/>
                <a:cs typeface="Times New Roman" panose="02020603050405020304" pitchFamily="18" charset="0"/>
              </a:rPr>
              <a:t>POST requests require the user to have the add permission on the model instance.</a:t>
            </a:r>
          </a:p>
          <a:p>
            <a:r>
              <a:rPr lang="en-US" sz="1800" dirty="0">
                <a:latin typeface="Times New Roman" panose="02020603050405020304" pitchFamily="18" charset="0"/>
                <a:cs typeface="Times New Roman" panose="02020603050405020304" pitchFamily="18" charset="0"/>
              </a:rPr>
              <a:t>PUT and PATCH requests require the user to have the change permission on the model instance.</a:t>
            </a:r>
          </a:p>
          <a:p>
            <a:r>
              <a:rPr lang="en-US" sz="1800" dirty="0">
                <a:latin typeface="Times New Roman" panose="02020603050405020304" pitchFamily="18" charset="0"/>
                <a:cs typeface="Times New Roman" panose="02020603050405020304" pitchFamily="18" charset="0"/>
              </a:rPr>
              <a:t>DELETE requests require the user to have the delete permission on the model instance.</a:t>
            </a:r>
          </a:p>
        </p:txBody>
      </p:sp>
    </p:spTree>
    <p:extLst>
      <p:ext uri="{BB962C8B-B14F-4D97-AF65-F5344CB8AC3E}">
        <p14:creationId xmlns:p14="http://schemas.microsoft.com/office/powerpoint/2010/main" val="427301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57150"/>
            <a:ext cx="7886700" cy="994172"/>
          </a:xfrm>
        </p:spPr>
        <p:txBody>
          <a:bodyPr>
            <a:noAutofit/>
          </a:bodyPr>
          <a:lstStyle/>
          <a:p>
            <a:pPr algn="ctr"/>
            <a:r>
              <a:rPr lang="en-US" sz="4000" b="1" u="sng" dirty="0">
                <a:latin typeface="Times New Roman" panose="02020603050405020304" pitchFamily="18" charset="0"/>
                <a:cs typeface="Times New Roman" panose="02020603050405020304" pitchFamily="18" charset="0"/>
              </a:rPr>
              <a:t>Custom Permissions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To implement a custom permission, override </a:t>
            </a:r>
            <a:r>
              <a:rPr lang="en-US" dirty="0" err="1">
                <a:latin typeface="Times New Roman" panose="02020603050405020304" pitchFamily="18" charset="0"/>
                <a:cs typeface="Times New Roman" panose="02020603050405020304" pitchFamily="18" charset="0"/>
              </a:rPr>
              <a:t>BasePermission</a:t>
            </a:r>
            <a:r>
              <a:rPr lang="en-US" dirty="0">
                <a:latin typeface="Times New Roman" panose="02020603050405020304" pitchFamily="18" charset="0"/>
                <a:cs typeface="Times New Roman" panose="02020603050405020304" pitchFamily="18" charset="0"/>
              </a:rPr>
              <a:t> and implement either, or both, of the following methods:</a:t>
            </a:r>
          </a:p>
          <a:p>
            <a:r>
              <a:rPr lang="en-US" dirty="0" err="1">
                <a:latin typeface="Times New Roman" panose="02020603050405020304" pitchFamily="18" charset="0"/>
                <a:cs typeface="Times New Roman" panose="02020603050405020304" pitchFamily="18" charset="0"/>
              </a:rPr>
              <a:t>has_permission</a:t>
            </a:r>
            <a:r>
              <a:rPr lang="en-US" dirty="0">
                <a:latin typeface="Times New Roman" panose="02020603050405020304" pitchFamily="18" charset="0"/>
                <a:cs typeface="Times New Roman" panose="02020603050405020304" pitchFamily="18" charset="0"/>
              </a:rPr>
              <a:t>(self, request, view)</a:t>
            </a:r>
          </a:p>
          <a:p>
            <a:r>
              <a:rPr lang="en-US" dirty="0" err="1">
                <a:latin typeface="Times New Roman" panose="02020603050405020304" pitchFamily="18" charset="0"/>
                <a:cs typeface="Times New Roman" panose="02020603050405020304" pitchFamily="18" charset="0"/>
              </a:rPr>
              <a:t>has_object_permission</a:t>
            </a:r>
            <a:r>
              <a:rPr lang="en-US" dirty="0">
                <a:latin typeface="Times New Roman" panose="02020603050405020304" pitchFamily="18" charset="0"/>
                <a:cs typeface="Times New Roman" panose="02020603050405020304" pitchFamily="18" charset="0"/>
              </a:rPr>
              <a:t>(self, request, view, obj)</a:t>
            </a:r>
          </a:p>
          <a:p>
            <a:pPr marL="0" indent="0">
              <a:buNone/>
            </a:pPr>
            <a:r>
              <a:rPr lang="en-US" dirty="0">
                <a:latin typeface="Times New Roman" panose="02020603050405020304" pitchFamily="18" charset="0"/>
                <a:cs typeface="Times New Roman" panose="02020603050405020304" pitchFamily="18" charset="0"/>
              </a:rPr>
              <a:t>The methods should return True if the request should be granted access, and False otherwise.</a:t>
            </a:r>
          </a:p>
        </p:txBody>
      </p:sp>
    </p:spTree>
    <p:extLst>
      <p:ext uri="{BB962C8B-B14F-4D97-AF65-F5344CB8AC3E}">
        <p14:creationId xmlns:p14="http://schemas.microsoft.com/office/powerpoint/2010/main" val="332666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57150"/>
            <a:ext cx="7886700" cy="994172"/>
          </a:xfrm>
        </p:spPr>
        <p:txBody>
          <a:bodyPr>
            <a:noAutofit/>
          </a:bodyPr>
          <a:lstStyle/>
          <a:p>
            <a:pPr algn="ctr"/>
            <a:r>
              <a:rPr lang="en-US" sz="4000" b="1" u="sng" dirty="0">
                <a:latin typeface="Times New Roman" panose="02020603050405020304" pitchFamily="18" charset="0"/>
                <a:cs typeface="Times New Roman" panose="02020603050405020304" pitchFamily="18" charset="0"/>
              </a:rPr>
              <a:t>Custom Permissions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custompermissions.py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MyPermission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BasePermission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def </a:t>
            </a:r>
            <a:r>
              <a:rPr lang="en-US" dirty="0" err="1">
                <a:latin typeface="Times New Roman" panose="02020603050405020304" pitchFamily="18" charset="0"/>
                <a:cs typeface="Times New Roman" panose="02020603050405020304" pitchFamily="18" charset="0"/>
              </a:rPr>
              <a:t>has_permission</a:t>
            </a:r>
            <a:r>
              <a:rPr lang="en-US" dirty="0">
                <a:latin typeface="Times New Roman" panose="02020603050405020304" pitchFamily="18" charset="0"/>
                <a:cs typeface="Times New Roman" panose="02020603050405020304" pitchFamily="18" charset="0"/>
              </a:rPr>
              <a:t>(self, request, view)</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84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Third party packages:-</a:t>
            </a:r>
          </a:p>
          <a:p>
            <a:r>
              <a:rPr lang="en-US" dirty="0">
                <a:latin typeface="Times New Roman" panose="02020603050405020304" pitchFamily="18" charset="0"/>
                <a:cs typeface="Times New Roman" panose="02020603050405020304" pitchFamily="18" charset="0"/>
              </a:rPr>
              <a:t>DRF - Access Policy</a:t>
            </a:r>
          </a:p>
          <a:p>
            <a:r>
              <a:rPr lang="en-US" dirty="0">
                <a:latin typeface="Times New Roman" panose="02020603050405020304" pitchFamily="18" charset="0"/>
                <a:cs typeface="Times New Roman" panose="02020603050405020304" pitchFamily="18" charset="0"/>
              </a:rPr>
              <a:t>Composed Permissions</a:t>
            </a:r>
          </a:p>
          <a:p>
            <a:r>
              <a:rPr lang="en-US" dirty="0">
                <a:latin typeface="Times New Roman" panose="02020603050405020304" pitchFamily="18" charset="0"/>
                <a:cs typeface="Times New Roman" panose="02020603050405020304" pitchFamily="18" charset="0"/>
              </a:rPr>
              <a:t>REST Condition</a:t>
            </a:r>
          </a:p>
          <a:p>
            <a:r>
              <a:rPr lang="en-US" dirty="0">
                <a:latin typeface="Times New Roman" panose="02020603050405020304" pitchFamily="18" charset="0"/>
                <a:cs typeface="Times New Roman" panose="02020603050405020304" pitchFamily="18" charset="0"/>
              </a:rPr>
              <a:t>DRY Rest Permissions</a:t>
            </a:r>
          </a:p>
          <a:p>
            <a:r>
              <a:rPr lang="en-US" dirty="0">
                <a:latin typeface="Times New Roman" panose="02020603050405020304" pitchFamily="18" charset="0"/>
                <a:cs typeface="Times New Roman" panose="02020603050405020304" pitchFamily="18" charset="0"/>
              </a:rPr>
              <a:t>Django Rest Framework Roles</a:t>
            </a:r>
          </a:p>
          <a:p>
            <a:r>
              <a:rPr lang="en-US" dirty="0">
                <a:latin typeface="Times New Roman" panose="02020603050405020304" pitchFamily="18" charset="0"/>
                <a:cs typeface="Times New Roman" panose="02020603050405020304" pitchFamily="18" charset="0"/>
              </a:rPr>
              <a:t>Django REST Framework API Key</a:t>
            </a:r>
          </a:p>
          <a:p>
            <a:r>
              <a:rPr lang="en-US" dirty="0">
                <a:latin typeface="Times New Roman" panose="02020603050405020304" pitchFamily="18" charset="0"/>
                <a:cs typeface="Times New Roman" panose="02020603050405020304" pitchFamily="18" charset="0"/>
              </a:rPr>
              <a:t>Django Rest Framework Role Filters</a:t>
            </a:r>
          </a:p>
          <a:p>
            <a:r>
              <a:rPr lang="en-US" dirty="0">
                <a:latin typeface="Times New Roman" panose="02020603050405020304" pitchFamily="18" charset="0"/>
                <a:cs typeface="Times New Roman" panose="02020603050405020304" pitchFamily="18" charset="0"/>
              </a:rPr>
              <a:t>Django Rest Framework PSQ</a:t>
            </a:r>
          </a:p>
        </p:txBody>
      </p:sp>
    </p:spTree>
    <p:extLst>
      <p:ext uri="{BB962C8B-B14F-4D97-AF65-F5344CB8AC3E}">
        <p14:creationId xmlns:p14="http://schemas.microsoft.com/office/powerpoint/2010/main" val="34803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SessionAuthentication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authentication scheme uses Django's default session backend for authentication. Session authentication is appropriate for AJAX clients that are running in the same session context as your website.</a:t>
            </a:r>
          </a:p>
          <a:p>
            <a:pPr marL="0" indent="0">
              <a:buNone/>
            </a:pPr>
            <a:r>
              <a:rPr lang="en-US" sz="1800" dirty="0">
                <a:latin typeface="Times New Roman" panose="02020603050405020304" pitchFamily="18" charset="0"/>
                <a:cs typeface="Times New Roman" panose="02020603050405020304" pitchFamily="18" charset="0"/>
              </a:rPr>
              <a:t>If successfully authenticated, </a:t>
            </a:r>
            <a:r>
              <a:rPr lang="en-US" sz="1800" dirty="0" err="1">
                <a:latin typeface="Times New Roman" panose="02020603050405020304" pitchFamily="18" charset="0"/>
                <a:cs typeface="Times New Roman" panose="02020603050405020304" pitchFamily="18" charset="0"/>
              </a:rPr>
              <a:t>SessionAuthentication</a:t>
            </a:r>
            <a:r>
              <a:rPr lang="en-US" sz="1800" dirty="0">
                <a:latin typeface="Times New Roman" panose="02020603050405020304" pitchFamily="18" charset="0"/>
                <a:cs typeface="Times New Roman" panose="02020603050405020304" pitchFamily="18" charset="0"/>
              </a:rPr>
              <a:t> provides the following credentials.</a:t>
            </a:r>
          </a:p>
          <a:p>
            <a:pPr marL="0" indent="0">
              <a:buNone/>
            </a:pPr>
            <a:r>
              <a:rPr lang="en-US" sz="1800" dirty="0" err="1">
                <a:latin typeface="Times New Roman" panose="02020603050405020304" pitchFamily="18" charset="0"/>
                <a:cs typeface="Times New Roman" panose="02020603050405020304" pitchFamily="18" charset="0"/>
              </a:rPr>
              <a:t>request.user</a:t>
            </a:r>
            <a:r>
              <a:rPr lang="en-US" sz="1800" dirty="0">
                <a:latin typeface="Times New Roman" panose="02020603050405020304" pitchFamily="18" charset="0"/>
                <a:cs typeface="Times New Roman" panose="02020603050405020304" pitchFamily="18" charset="0"/>
              </a:rPr>
              <a:t> will be a Django User instance.</a:t>
            </a:r>
          </a:p>
          <a:p>
            <a:pPr marL="0" indent="0">
              <a:buNone/>
            </a:pPr>
            <a:r>
              <a:rPr lang="en-US" sz="1800" dirty="0" err="1">
                <a:latin typeface="Times New Roman" panose="02020603050405020304" pitchFamily="18" charset="0"/>
                <a:cs typeface="Times New Roman" panose="02020603050405020304" pitchFamily="18" charset="0"/>
              </a:rPr>
              <a:t>request.auth</a:t>
            </a:r>
            <a:r>
              <a:rPr lang="en-US" sz="1800" dirty="0">
                <a:latin typeface="Times New Roman" panose="02020603050405020304" pitchFamily="18" charset="0"/>
                <a:cs typeface="Times New Roman" panose="02020603050405020304" pitchFamily="18" charset="0"/>
              </a:rPr>
              <a:t> will be None.</a:t>
            </a:r>
          </a:p>
          <a:p>
            <a:pPr marL="0" indent="0">
              <a:buNone/>
            </a:pPr>
            <a:r>
              <a:rPr lang="en-US" sz="1800" dirty="0">
                <a:latin typeface="Times New Roman" panose="02020603050405020304" pitchFamily="18" charset="0"/>
                <a:cs typeface="Times New Roman" panose="02020603050405020304" pitchFamily="18" charset="0"/>
              </a:rPr>
              <a:t>Unauthenticated responses that are denied permission will result in an HTTP 403 Forbidden response.</a:t>
            </a:r>
          </a:p>
        </p:txBody>
      </p:sp>
    </p:spTree>
    <p:extLst>
      <p:ext uri="{BB962C8B-B14F-4D97-AF65-F5344CB8AC3E}">
        <p14:creationId xmlns:p14="http://schemas.microsoft.com/office/powerpoint/2010/main" val="5963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SessionAuthentication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If you're using an AJAX style API with </a:t>
            </a:r>
            <a:r>
              <a:rPr lang="en-US" sz="1800" dirty="0" err="1">
                <a:latin typeface="Times New Roman" panose="02020603050405020304" pitchFamily="18" charset="0"/>
                <a:cs typeface="Times New Roman" panose="02020603050405020304" pitchFamily="18" charset="0"/>
              </a:rPr>
              <a:t>SessionAuthentication</a:t>
            </a:r>
            <a:r>
              <a:rPr lang="en-US" sz="1800" dirty="0">
                <a:latin typeface="Times New Roman" panose="02020603050405020304" pitchFamily="18" charset="0"/>
                <a:cs typeface="Times New Roman" panose="02020603050405020304" pitchFamily="18" charset="0"/>
              </a:rPr>
              <a:t>, you'll need to make sure you include a valid CSRF token for any "unsafe" HTTP method calls, such as PUT, PATCH, POST or DELETE requests. </a:t>
            </a:r>
          </a:p>
          <a:p>
            <a:pPr marL="0" indent="0">
              <a:buNone/>
            </a:pPr>
            <a:r>
              <a:rPr lang="en-US" sz="1800" dirty="0">
                <a:latin typeface="Times New Roman" panose="02020603050405020304" pitchFamily="18" charset="0"/>
                <a:cs typeface="Times New Roman" panose="02020603050405020304" pitchFamily="18" charset="0"/>
              </a:rPr>
              <a:t>Warning: Always use Django's standard login view when creating login pages. This will ensure your login views are properly protected.</a:t>
            </a:r>
          </a:p>
          <a:p>
            <a:pPr marL="0" indent="0">
              <a:buNone/>
            </a:pPr>
            <a:r>
              <a:rPr lang="en-US" sz="1800" dirty="0">
                <a:latin typeface="Times New Roman" panose="02020603050405020304" pitchFamily="18" charset="0"/>
                <a:cs typeface="Times New Roman" panose="02020603050405020304" pitchFamily="18" charset="0"/>
              </a:rPr>
              <a:t>CSRF validation in REST framework works slightly differently to standard Django due to the need to support both session and non-session based authentication to the same views. This means that only authenticated requests require CSRF tokens, and anonymous requests may be sent without CSRF tokens. This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is not suitable for login views, which should always have CSRF validation applied.</a:t>
            </a:r>
          </a:p>
        </p:txBody>
      </p:sp>
    </p:spTree>
    <p:extLst>
      <p:ext uri="{BB962C8B-B14F-4D97-AF65-F5344CB8AC3E}">
        <p14:creationId xmlns:p14="http://schemas.microsoft.com/office/powerpoint/2010/main" val="5107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Permissions are used to grant or deny access for different classes of users to different parts of the API.</a:t>
            </a:r>
          </a:p>
          <a:p>
            <a:pPr marL="0" indent="0">
              <a:buNone/>
            </a:pPr>
            <a:r>
              <a:rPr lang="en-US" dirty="0">
                <a:latin typeface="Times New Roman" panose="02020603050405020304" pitchFamily="18" charset="0"/>
                <a:cs typeface="Times New Roman" panose="02020603050405020304" pitchFamily="18" charset="0"/>
              </a:rPr>
              <a:t>Permission checks are always run at the very start of the view, before any other code is allowed to proceed. </a:t>
            </a:r>
          </a:p>
          <a:p>
            <a:pPr marL="0" indent="0">
              <a:buNone/>
            </a:pPr>
            <a:r>
              <a:rPr lang="en-US" dirty="0">
                <a:latin typeface="Times New Roman" panose="02020603050405020304" pitchFamily="18" charset="0"/>
                <a:cs typeface="Times New Roman" panose="02020603050405020304" pitchFamily="18" charset="0"/>
              </a:rPr>
              <a:t>Permission checks will typically use the authentication information in the </a:t>
            </a:r>
            <a:r>
              <a:rPr lang="en-US" i="1" dirty="0" err="1">
                <a:latin typeface="Times New Roman" panose="02020603050405020304" pitchFamily="18" charset="0"/>
                <a:cs typeface="Times New Roman" panose="02020603050405020304" pitchFamily="18" charset="0"/>
              </a:rPr>
              <a:t>request.user</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i="1" dirty="0" err="1">
                <a:latin typeface="Times New Roman" panose="02020603050405020304" pitchFamily="18" charset="0"/>
                <a:cs typeface="Times New Roman" panose="02020603050405020304" pitchFamily="18" charset="0"/>
              </a:rPr>
              <a:t>request.auth</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properties to determine if the incoming request should be permitted.</a:t>
            </a:r>
          </a:p>
        </p:txBody>
      </p:sp>
    </p:spTree>
    <p:extLst>
      <p:ext uri="{BB962C8B-B14F-4D97-AF65-F5344CB8AC3E}">
        <p14:creationId xmlns:p14="http://schemas.microsoft.com/office/powerpoint/2010/main" val="185187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 Classes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Permissions in REST framework are always defined as a list of permission classes.</a:t>
            </a:r>
          </a:p>
          <a:p>
            <a:r>
              <a:rPr lang="en-US" dirty="0" err="1">
                <a:latin typeface="Times New Roman" panose="02020603050405020304" pitchFamily="18" charset="0"/>
                <a:cs typeface="Times New Roman" panose="02020603050405020304" pitchFamily="18" charset="0"/>
              </a:rPr>
              <a:t>AllowAny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IsAuthenticated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IsAdminUser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IsAuthenticatedOrReadOnly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DjangoModelPermissions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DjangoModelPermissionsOrAnonReadOnly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DjangoObjectPermissions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 Permissions</a:t>
            </a:r>
          </a:p>
        </p:txBody>
      </p:sp>
    </p:spTree>
    <p:extLst>
      <p:ext uri="{BB962C8B-B14F-4D97-AF65-F5344CB8AC3E}">
        <p14:creationId xmlns:p14="http://schemas.microsoft.com/office/powerpoint/2010/main" val="12648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AllowAny</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AllowAny</a:t>
            </a:r>
            <a:r>
              <a:rPr lang="en-US" dirty="0">
                <a:latin typeface="Times New Roman" panose="02020603050405020304" pitchFamily="18" charset="0"/>
                <a:cs typeface="Times New Roman" panose="02020603050405020304" pitchFamily="18" charset="0"/>
              </a:rPr>
              <a:t> permission class will allow unrestricted access, regardless of if the request was authenticated or unauthenticated.</a:t>
            </a:r>
          </a:p>
          <a:p>
            <a:pPr marL="0" indent="0">
              <a:buNone/>
            </a:pPr>
            <a:r>
              <a:rPr lang="en-US" dirty="0">
                <a:latin typeface="Times New Roman" panose="02020603050405020304" pitchFamily="18" charset="0"/>
                <a:cs typeface="Times New Roman" panose="02020603050405020304" pitchFamily="18" charset="0"/>
              </a:rPr>
              <a:t>This permission is not strictly required, since you can achieve the same result by using an empty list or tuple for the permissions setting, but you may find it useful to specify this class because it makes the intention explicit.</a:t>
            </a:r>
          </a:p>
        </p:txBody>
      </p:sp>
    </p:spTree>
    <p:extLst>
      <p:ext uri="{BB962C8B-B14F-4D97-AF65-F5344CB8AC3E}">
        <p14:creationId xmlns:p14="http://schemas.microsoft.com/office/powerpoint/2010/main" val="119475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IsAuthenticated</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IsAuthenticated</a:t>
            </a:r>
            <a:r>
              <a:rPr lang="en-US" dirty="0">
                <a:latin typeface="Times New Roman" panose="02020603050405020304" pitchFamily="18" charset="0"/>
                <a:cs typeface="Times New Roman" panose="02020603050405020304" pitchFamily="18" charset="0"/>
              </a:rPr>
              <a:t> permission class will deny permission to any unauthenticated user, and allow permission otherwise.</a:t>
            </a:r>
          </a:p>
          <a:p>
            <a:pPr marL="0" indent="0">
              <a:buNone/>
            </a:pPr>
            <a:r>
              <a:rPr lang="en-US" dirty="0">
                <a:latin typeface="Times New Roman" panose="02020603050405020304" pitchFamily="18" charset="0"/>
                <a:cs typeface="Times New Roman" panose="02020603050405020304" pitchFamily="18" charset="0"/>
              </a:rPr>
              <a:t>This permission is suitable if you want your API to only be accessible to registered users.</a:t>
            </a:r>
          </a:p>
        </p:txBody>
      </p:sp>
    </p:spTree>
    <p:extLst>
      <p:ext uri="{BB962C8B-B14F-4D97-AF65-F5344CB8AC3E}">
        <p14:creationId xmlns:p14="http://schemas.microsoft.com/office/powerpoint/2010/main" val="10554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IsAdminUser</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IsAdminUser</a:t>
            </a:r>
            <a:r>
              <a:rPr lang="en-US" dirty="0">
                <a:latin typeface="Times New Roman" panose="02020603050405020304" pitchFamily="18" charset="0"/>
                <a:cs typeface="Times New Roman" panose="02020603050405020304" pitchFamily="18" charset="0"/>
              </a:rPr>
              <a:t> permission class will deny permission to any user, unless </a:t>
            </a:r>
            <a:r>
              <a:rPr lang="en-US" dirty="0" err="1">
                <a:latin typeface="Times New Roman" panose="02020603050405020304" pitchFamily="18" charset="0"/>
                <a:cs typeface="Times New Roman" panose="02020603050405020304" pitchFamily="18" charset="0"/>
              </a:rPr>
              <a:t>user.is_staff</a:t>
            </a:r>
            <a:r>
              <a:rPr lang="en-US" dirty="0">
                <a:latin typeface="Times New Roman" panose="02020603050405020304" pitchFamily="18" charset="0"/>
                <a:cs typeface="Times New Roman" panose="02020603050405020304" pitchFamily="18" charset="0"/>
              </a:rPr>
              <a:t> is True in which case permission will be allowed.</a:t>
            </a:r>
          </a:p>
          <a:p>
            <a:pPr marL="0" indent="0">
              <a:buNone/>
            </a:pPr>
            <a:r>
              <a:rPr lang="en-US" dirty="0">
                <a:latin typeface="Times New Roman" panose="02020603050405020304" pitchFamily="18" charset="0"/>
                <a:cs typeface="Times New Roman" panose="02020603050405020304" pitchFamily="18" charset="0"/>
              </a:rPr>
              <a:t>This permission is suitable if you want your API to only be accessible to a subset of trusted administrators.</a:t>
            </a:r>
          </a:p>
        </p:txBody>
      </p:sp>
    </p:spTree>
    <p:extLst>
      <p:ext uri="{BB962C8B-B14F-4D97-AF65-F5344CB8AC3E}">
        <p14:creationId xmlns:p14="http://schemas.microsoft.com/office/powerpoint/2010/main" val="86156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IsAuthenticatedOrReadOnly</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IsAuthenticatedOrReadOnly</a:t>
            </a:r>
            <a:r>
              <a:rPr lang="en-US" dirty="0">
                <a:latin typeface="Times New Roman" panose="02020603050405020304" pitchFamily="18" charset="0"/>
                <a:cs typeface="Times New Roman" panose="02020603050405020304" pitchFamily="18" charset="0"/>
              </a:rPr>
              <a:t> will allow authenticated users to perform any request. Requests for </a:t>
            </a:r>
            <a:r>
              <a:rPr lang="en-US" dirty="0" err="1">
                <a:latin typeface="Times New Roman" panose="02020603050405020304" pitchFamily="18" charset="0"/>
                <a:cs typeface="Times New Roman" panose="02020603050405020304" pitchFamily="18" charset="0"/>
              </a:rPr>
              <a:t>unauthorised</a:t>
            </a:r>
            <a:r>
              <a:rPr lang="en-US" dirty="0">
                <a:latin typeface="Times New Roman" panose="02020603050405020304" pitchFamily="18" charset="0"/>
                <a:cs typeface="Times New Roman" panose="02020603050405020304" pitchFamily="18" charset="0"/>
              </a:rPr>
              <a:t> users will only be permitted if the request method is one of the "safe" methods; GET, HEAD or OPTIONS.</a:t>
            </a:r>
          </a:p>
          <a:p>
            <a:pPr marL="0" indent="0">
              <a:buNone/>
            </a:pPr>
            <a:r>
              <a:rPr lang="en-US" dirty="0">
                <a:latin typeface="Times New Roman" panose="02020603050405020304" pitchFamily="18" charset="0"/>
                <a:cs typeface="Times New Roman" panose="02020603050405020304" pitchFamily="18" charset="0"/>
              </a:rPr>
              <a:t>This permission is suitable if you want to your API to allow read permissions to anonymous users, and only allow write permissions to authenticated users.</a:t>
            </a:r>
          </a:p>
        </p:txBody>
      </p:sp>
    </p:spTree>
    <p:extLst>
      <p:ext uri="{BB962C8B-B14F-4D97-AF65-F5344CB8AC3E}">
        <p14:creationId xmlns:p14="http://schemas.microsoft.com/office/powerpoint/2010/main" val="227363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1974</TotalTime>
  <Words>939</Words>
  <Application>Microsoft Office PowerPoint</Application>
  <PresentationFormat>On-screen Show (16:9)</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Authentication</vt:lpstr>
      <vt:lpstr>SessionAuthentication</vt:lpstr>
      <vt:lpstr>SessionAuthentication</vt:lpstr>
      <vt:lpstr>Permission</vt:lpstr>
      <vt:lpstr>Permission Classes</vt:lpstr>
      <vt:lpstr>AllowAny</vt:lpstr>
      <vt:lpstr>IsAuthenticated</vt:lpstr>
      <vt:lpstr>IsAdminUser</vt:lpstr>
      <vt:lpstr>IsAuthenticatedOrReadOnly</vt:lpstr>
      <vt:lpstr>DjangoModelPermissions</vt:lpstr>
      <vt:lpstr>DjangoModelPermissionsOrAnonReadOnly</vt:lpstr>
      <vt:lpstr>DjangoObjectPermissions</vt:lpstr>
      <vt:lpstr>Custom Permissions</vt:lpstr>
      <vt:lpstr>Custom Permissions</vt:lpstr>
      <vt:lpstr>Permission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298</cp:revision>
  <dcterms:created xsi:type="dcterms:W3CDTF">2006-08-16T00:00:00Z</dcterms:created>
  <dcterms:modified xsi:type="dcterms:W3CDTF">2020-10-23T16:54:54Z</dcterms:modified>
</cp:coreProperties>
</file>