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7" r:id="rId8"/>
    <p:sldId id="268"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54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FED-F7B1-44A7-AC65-B14F7FA67E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440E6E-9298-4FFE-80B9-2C458A2EC7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BFFEA4-A560-4B18-8C82-8F61870B581C}"/>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a:extLst>
              <a:ext uri="{FF2B5EF4-FFF2-40B4-BE49-F238E27FC236}">
                <a16:creationId xmlns:a16="http://schemas.microsoft.com/office/drawing/2014/main" id="{316CC516-D895-4826-85F3-FF03565D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1866-ACB5-495B-96E5-D5D010FAE7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4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D421-56FA-4585-9F9E-EF1935893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68902-5D03-48BE-92F8-E31CD96C6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69117-7785-4886-8291-29AC9896E75D}"/>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a:extLst>
              <a:ext uri="{FF2B5EF4-FFF2-40B4-BE49-F238E27FC236}">
                <a16:creationId xmlns:a16="http://schemas.microsoft.com/office/drawing/2014/main" id="{1B0FD2FA-1DF3-4255-A5BC-9515140C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F9D7-539C-4BCC-BCD4-4916510CBB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2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10BDE-5304-40CC-94CD-C3E63FA233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E02E5-C889-426C-BCDA-F8F19E4588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9CDC2-1218-4C21-840F-A4A3B40BA703}"/>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a:extLst>
              <a:ext uri="{FF2B5EF4-FFF2-40B4-BE49-F238E27FC236}">
                <a16:creationId xmlns:a16="http://schemas.microsoft.com/office/drawing/2014/main" id="{A78987CA-13FB-4FBB-BE56-D14473AF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76126-E1A4-4CDD-85AF-161A50C6BC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84C-F875-4BFB-B687-1BDE90F42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E73AB-024E-40E9-AF0B-F2776F010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7CF1-117B-40F7-8C94-35C956017460}"/>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a:extLst>
              <a:ext uri="{FF2B5EF4-FFF2-40B4-BE49-F238E27FC236}">
                <a16:creationId xmlns:a16="http://schemas.microsoft.com/office/drawing/2014/main" id="{A6D4AD92-B0E6-4D55-A9B8-44A60981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239FE-F399-4ADB-A10E-411286F1EE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47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725-60E7-45AF-9AFA-11075F06DF2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272137-7DB6-4C89-899A-3B2F38A39CC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9787-B073-4E23-BA60-BB4D0DF3B94E}"/>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a:extLst>
              <a:ext uri="{FF2B5EF4-FFF2-40B4-BE49-F238E27FC236}">
                <a16:creationId xmlns:a16="http://schemas.microsoft.com/office/drawing/2014/main" id="{3FE4B9BD-9BF3-4463-BD91-954CBB7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D939-F198-4AF7-A3C0-CF4CED9356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41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F7A-C513-452C-9E98-3B97A71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F0BC4-934A-46DD-A3BC-152FD6D112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57B38-05C6-4DAB-9C4F-DED678DED4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B350C-D5AF-485F-B6DB-3B6094C59A63}"/>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6" name="Footer Placeholder 5">
            <a:extLst>
              <a:ext uri="{FF2B5EF4-FFF2-40B4-BE49-F238E27FC236}">
                <a16:creationId xmlns:a16="http://schemas.microsoft.com/office/drawing/2014/main" id="{3E39D690-F357-4E9C-BB66-7D3494609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7AD7-D084-47CA-9A5C-1184E2E9D6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5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33C-3F2D-4A0A-A5D4-5C6385AEA68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DBA22-13FF-4797-B2A0-C9484E6200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4AB89-567D-4695-9EB0-2F1491A5CE7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D8187-A25E-4B57-9BE8-ACA401B8DEB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754B4-FC30-4879-B703-0F26A316AF4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7B53F-147E-427D-83A1-898C1B92CBF9}"/>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8" name="Footer Placeholder 7">
            <a:extLst>
              <a:ext uri="{FF2B5EF4-FFF2-40B4-BE49-F238E27FC236}">
                <a16:creationId xmlns:a16="http://schemas.microsoft.com/office/drawing/2014/main" id="{186792AA-4C8F-43B1-98C0-C7A9F50B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8872-1107-4C34-8CC3-64CFA21A43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DE93-3F68-4194-B812-E9E7EE62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22522-5A50-4EFD-B4F1-C75BB752C224}"/>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4" name="Footer Placeholder 3">
            <a:extLst>
              <a:ext uri="{FF2B5EF4-FFF2-40B4-BE49-F238E27FC236}">
                <a16:creationId xmlns:a16="http://schemas.microsoft.com/office/drawing/2014/main" id="{A2948D56-DFA8-400E-85EB-01910B2DC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8A800-0E55-4107-B5C8-AB265DADE6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7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341CF-1A59-452E-AD5F-C3C24EDE36F2}"/>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3" name="Footer Placeholder 2">
            <a:extLst>
              <a:ext uri="{FF2B5EF4-FFF2-40B4-BE49-F238E27FC236}">
                <a16:creationId xmlns:a16="http://schemas.microsoft.com/office/drawing/2014/main" id="{2BFC8396-BDD3-4611-A779-1B9C98870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3CC6B-3DBC-4DFA-8EE6-D2A9FBA0DB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1E48-D8A9-4325-BC03-FEC320036B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ADBD7E4-50D4-458D-B7E7-6C9F90542D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EC0E9-2164-43E0-8BD2-43060747AE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C93D6E-9C5D-44B4-BF00-E2AB4C74DDE1}"/>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6" name="Footer Placeholder 5">
            <a:extLst>
              <a:ext uri="{FF2B5EF4-FFF2-40B4-BE49-F238E27FC236}">
                <a16:creationId xmlns:a16="http://schemas.microsoft.com/office/drawing/2014/main" id="{F4A284FA-E9EF-44BA-958E-377025DA3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85DC-DF6A-483F-AF63-871CFA54F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E2A7-36FE-4D23-8C02-1C3D2C46DF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9F0596-9E76-4AA2-B134-C6911770813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1AAFF9-4ECC-406A-A4D7-F79E5A802D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E6E1E-7F6D-48C8-82DE-C7EAEEB52DC7}"/>
              </a:ext>
            </a:extLst>
          </p:cNvPr>
          <p:cNvSpPr>
            <a:spLocks noGrp="1"/>
          </p:cNvSpPr>
          <p:nvPr>
            <p:ph type="dt" sz="half" idx="10"/>
          </p:nvPr>
        </p:nvSpPr>
        <p:spPr/>
        <p:txBody>
          <a:bodyPr/>
          <a:lstStyle/>
          <a:p>
            <a:fld id="{1D8BD707-D9CF-40AE-B4C6-C98DA3205C09}" type="datetimeFigureOut">
              <a:rPr lang="en-US" smtClean="0"/>
              <a:pPr/>
              <a:t>11/1/2020</a:t>
            </a:fld>
            <a:endParaRPr lang="en-US"/>
          </a:p>
        </p:txBody>
      </p:sp>
      <p:sp>
        <p:nvSpPr>
          <p:cNvPr id="6" name="Footer Placeholder 5">
            <a:extLst>
              <a:ext uri="{FF2B5EF4-FFF2-40B4-BE49-F238E27FC236}">
                <a16:creationId xmlns:a16="http://schemas.microsoft.com/office/drawing/2014/main" id="{B6B31C40-CCFA-4BD9-A896-2D872713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311E1-862D-4646-8195-C59EA6FBF1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6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8E537-B029-43B5-9666-1F7D4D6E921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3777E-C148-4122-AE1E-DF1E90AD3D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8811-1714-47BC-A2F3-1FFE18ED2B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11/1/2020</a:t>
            </a:fld>
            <a:endParaRPr lang="en-US"/>
          </a:p>
        </p:txBody>
      </p:sp>
      <p:sp>
        <p:nvSpPr>
          <p:cNvPr id="5" name="Footer Placeholder 4">
            <a:extLst>
              <a:ext uri="{FF2B5EF4-FFF2-40B4-BE49-F238E27FC236}">
                <a16:creationId xmlns:a16="http://schemas.microsoft.com/office/drawing/2014/main" id="{1767C794-7030-4456-9459-4A0402039D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76CBE-D087-4DBF-8023-62FA5D781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547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Relations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When using the </a:t>
            </a:r>
            <a:r>
              <a:rPr lang="en-US" sz="2000" dirty="0" err="1">
                <a:latin typeface="Times New Roman" panose="02020603050405020304" pitchFamily="18" charset="0"/>
                <a:cs typeface="Times New Roman" panose="02020603050405020304" pitchFamily="18" charset="0"/>
              </a:rPr>
              <a:t>ModelSerializer</a:t>
            </a:r>
            <a:r>
              <a:rPr lang="en-US" sz="2000" dirty="0">
                <a:latin typeface="Times New Roman" panose="02020603050405020304" pitchFamily="18" charset="0"/>
                <a:cs typeface="Times New Roman" panose="02020603050405020304" pitchFamily="18" charset="0"/>
              </a:rPr>
              <a:t> class, serializer fields and relationships will be automatically generated for you.</a:t>
            </a:r>
          </a:p>
          <a:p>
            <a:pPr marL="0" indent="0">
              <a:buNone/>
            </a:pPr>
            <a:r>
              <a:rPr lang="en-US" sz="2000" dirty="0" err="1">
                <a:latin typeface="Times New Roman" panose="02020603050405020304" pitchFamily="18" charset="0"/>
                <a:cs typeface="Times New Roman" panose="02020603050405020304" pitchFamily="18" charset="0"/>
              </a:rPr>
              <a:t>repr</a:t>
            </a:r>
            <a:r>
              <a:rPr lang="en-US" sz="2000" dirty="0">
                <a:latin typeface="Times New Roman" panose="02020603050405020304" pitchFamily="18" charset="0"/>
                <a:cs typeface="Times New Roman" panose="02020603050405020304" pitchFamily="18" charset="0"/>
              </a:rPr>
              <a:t>(serializer) – This shows automatically generated fields and relations.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63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Relations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StringRelatedField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StringRelatedField</a:t>
            </a:r>
            <a:r>
              <a:rPr lang="en-US" sz="2000" dirty="0">
                <a:latin typeface="Times New Roman" panose="02020603050405020304" pitchFamily="18" charset="0"/>
                <a:cs typeface="Times New Roman" panose="02020603050405020304" pitchFamily="18" charset="0"/>
              </a:rPr>
              <a:t> may be used to represent the target of the relationship using its __str__ method. This field is read only.</a:t>
            </a:r>
          </a:p>
          <a:p>
            <a:pPr marL="0" indent="0">
              <a:buNone/>
            </a:pPr>
            <a:r>
              <a:rPr lang="en-US" sz="2000" dirty="0">
                <a:latin typeface="Times New Roman" panose="02020603050405020304" pitchFamily="18" charset="0"/>
                <a:cs typeface="Times New Roman" panose="02020603050405020304" pitchFamily="18" charset="0"/>
              </a:rPr>
              <a:t>Arguments:</a:t>
            </a:r>
          </a:p>
          <a:p>
            <a:pPr marL="0" indent="0">
              <a:buNone/>
            </a:pPr>
            <a:r>
              <a:rPr lang="en-US" sz="2000" dirty="0">
                <a:latin typeface="Times New Roman" panose="02020603050405020304" pitchFamily="18" charset="0"/>
                <a:cs typeface="Times New Roman" panose="02020603050405020304" pitchFamily="18" charset="0"/>
              </a:rPr>
              <a:t>many - If applied to a to-many relationship, you should set this argument to True.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28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Relations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PrimaryKeyRelatedField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PrimaryKeyRelatedField</a:t>
            </a:r>
            <a:r>
              <a:rPr lang="en-US" sz="1600" dirty="0">
                <a:latin typeface="Times New Roman" panose="02020603050405020304" pitchFamily="18" charset="0"/>
                <a:cs typeface="Times New Roman" panose="02020603050405020304" pitchFamily="18" charset="0"/>
              </a:rPr>
              <a:t> may be used to represent the target of the relationship using its primary key.</a:t>
            </a:r>
          </a:p>
          <a:p>
            <a:pPr marL="0" indent="0">
              <a:buNone/>
            </a:pPr>
            <a:r>
              <a:rPr lang="en-US" sz="1600" dirty="0">
                <a:latin typeface="Times New Roman" panose="02020603050405020304" pitchFamily="18" charset="0"/>
                <a:cs typeface="Times New Roman" panose="02020603050405020304" pitchFamily="18" charset="0"/>
              </a:rPr>
              <a:t>By default this field is read-write, although you can change this behavior using the </a:t>
            </a:r>
            <a:r>
              <a:rPr lang="en-US" sz="1600" dirty="0" err="1">
                <a:latin typeface="Times New Roman" panose="02020603050405020304" pitchFamily="18" charset="0"/>
                <a:cs typeface="Times New Roman" panose="02020603050405020304" pitchFamily="18" charset="0"/>
              </a:rPr>
              <a:t>read_only</a:t>
            </a:r>
            <a:r>
              <a:rPr lang="en-US" sz="1600" dirty="0">
                <a:latin typeface="Times New Roman" panose="02020603050405020304" pitchFamily="18" charset="0"/>
                <a:cs typeface="Times New Roman" panose="02020603050405020304" pitchFamily="18" charset="0"/>
              </a:rPr>
              <a:t> flag.</a:t>
            </a:r>
          </a:p>
          <a:p>
            <a:pPr marL="0" indent="0">
              <a:buNone/>
            </a:pPr>
            <a:r>
              <a:rPr lang="en-US" sz="1600" dirty="0">
                <a:latin typeface="Times New Roman" panose="02020603050405020304" pitchFamily="18" charset="0"/>
                <a:cs typeface="Times New Roman" panose="02020603050405020304" pitchFamily="18" charset="0"/>
              </a:rPr>
              <a:t>Arguments:</a:t>
            </a:r>
          </a:p>
          <a:p>
            <a:pPr marL="0" indent="0">
              <a:buNone/>
            </a:pPr>
            <a:r>
              <a:rPr lang="en-US" sz="1600" dirty="0" err="1">
                <a:latin typeface="Times New Roman" panose="02020603050405020304" pitchFamily="18" charset="0"/>
                <a:cs typeface="Times New Roman" panose="02020603050405020304" pitchFamily="18" charset="0"/>
              </a:rPr>
              <a:t>queryset</a:t>
            </a:r>
            <a:r>
              <a:rPr lang="en-US" sz="1600" dirty="0">
                <a:latin typeface="Times New Roman" panose="02020603050405020304" pitchFamily="18" charset="0"/>
                <a:cs typeface="Times New Roman" panose="02020603050405020304" pitchFamily="18" charset="0"/>
              </a:rPr>
              <a:t> - The </a:t>
            </a:r>
            <a:r>
              <a:rPr lang="en-US" sz="1600" dirty="0" err="1">
                <a:latin typeface="Times New Roman" panose="02020603050405020304" pitchFamily="18" charset="0"/>
                <a:cs typeface="Times New Roman" panose="02020603050405020304" pitchFamily="18" charset="0"/>
              </a:rPr>
              <a:t>queryset</a:t>
            </a:r>
            <a:r>
              <a:rPr lang="en-US" sz="1600" dirty="0">
                <a:latin typeface="Times New Roman" panose="02020603050405020304" pitchFamily="18" charset="0"/>
                <a:cs typeface="Times New Roman" panose="02020603050405020304" pitchFamily="18" charset="0"/>
              </a:rPr>
              <a:t> used for model instance lookups when validating the field input. Relationships must either set a </a:t>
            </a:r>
            <a:r>
              <a:rPr lang="en-US" sz="1600" dirty="0" err="1">
                <a:latin typeface="Times New Roman" panose="02020603050405020304" pitchFamily="18" charset="0"/>
                <a:cs typeface="Times New Roman" panose="02020603050405020304" pitchFamily="18" charset="0"/>
              </a:rPr>
              <a:t>queryset</a:t>
            </a:r>
            <a:r>
              <a:rPr lang="en-US" sz="1600" dirty="0">
                <a:latin typeface="Times New Roman" panose="02020603050405020304" pitchFamily="18" charset="0"/>
                <a:cs typeface="Times New Roman" panose="02020603050405020304" pitchFamily="18" charset="0"/>
              </a:rPr>
              <a:t> explicitly, or set </a:t>
            </a:r>
            <a:r>
              <a:rPr lang="en-US" sz="1600" dirty="0" err="1">
                <a:latin typeface="Times New Roman" panose="02020603050405020304" pitchFamily="18" charset="0"/>
                <a:cs typeface="Times New Roman" panose="02020603050405020304" pitchFamily="18" charset="0"/>
              </a:rPr>
              <a:t>read_only</a:t>
            </a:r>
            <a:r>
              <a:rPr lang="en-US" sz="1600" dirty="0">
                <a:latin typeface="Times New Roman" panose="02020603050405020304" pitchFamily="18" charset="0"/>
                <a:cs typeface="Times New Roman" panose="02020603050405020304" pitchFamily="18" charset="0"/>
              </a:rPr>
              <a:t>=True.</a:t>
            </a:r>
          </a:p>
          <a:p>
            <a:pPr marL="0" indent="0">
              <a:buNone/>
            </a:pPr>
            <a:r>
              <a:rPr lang="en-US" sz="1600" dirty="0">
                <a:latin typeface="Times New Roman" panose="02020603050405020304" pitchFamily="18" charset="0"/>
                <a:cs typeface="Times New Roman" panose="02020603050405020304" pitchFamily="18" charset="0"/>
              </a:rPr>
              <a:t>many - If applied to a to-many relationship, you should set this argument to True.</a:t>
            </a:r>
          </a:p>
          <a:p>
            <a:pPr marL="0" indent="0">
              <a:buNone/>
            </a:pPr>
            <a:r>
              <a:rPr lang="en-US" sz="1600" dirty="0" err="1">
                <a:latin typeface="Times New Roman" panose="02020603050405020304" pitchFamily="18" charset="0"/>
                <a:cs typeface="Times New Roman" panose="02020603050405020304" pitchFamily="18" charset="0"/>
              </a:rPr>
              <a:t>allow_null</a:t>
            </a:r>
            <a:r>
              <a:rPr lang="en-US" sz="1600" dirty="0">
                <a:latin typeface="Times New Roman" panose="02020603050405020304" pitchFamily="18" charset="0"/>
                <a:cs typeface="Times New Roman" panose="02020603050405020304" pitchFamily="18" charset="0"/>
              </a:rPr>
              <a:t> - If set to True, the field will accept values of None or the empty string for nullable relationships. Defaults to False.</a:t>
            </a:r>
          </a:p>
          <a:p>
            <a:pPr marL="0" indent="0">
              <a:buNone/>
            </a:pPr>
            <a:r>
              <a:rPr lang="en-US" sz="1600" dirty="0" err="1">
                <a:latin typeface="Times New Roman" panose="02020603050405020304" pitchFamily="18" charset="0"/>
                <a:cs typeface="Times New Roman" panose="02020603050405020304" pitchFamily="18" charset="0"/>
              </a:rPr>
              <a:t>pk_field</a:t>
            </a:r>
            <a:r>
              <a:rPr lang="en-US" sz="1600" dirty="0">
                <a:latin typeface="Times New Roman" panose="02020603050405020304" pitchFamily="18" charset="0"/>
                <a:cs typeface="Times New Roman" panose="02020603050405020304" pitchFamily="18" charset="0"/>
              </a:rPr>
              <a:t> - Set to a field to control serialization/deserialization of the primary key's value. For example, </a:t>
            </a:r>
            <a:r>
              <a:rPr lang="en-US" sz="1600" dirty="0" err="1">
                <a:latin typeface="Times New Roman" panose="02020603050405020304" pitchFamily="18" charset="0"/>
                <a:cs typeface="Times New Roman" panose="02020603050405020304" pitchFamily="18" charset="0"/>
              </a:rPr>
              <a:t>pk_field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UUIDField</a:t>
            </a:r>
            <a:r>
              <a:rPr lang="en-US" sz="1600" dirty="0">
                <a:latin typeface="Times New Roman" panose="02020603050405020304" pitchFamily="18" charset="0"/>
                <a:cs typeface="Times New Roman" panose="02020603050405020304" pitchFamily="18" charset="0"/>
              </a:rPr>
              <a:t>(format='hex') would serialize a UUID primary key into its compact hex representation.</a:t>
            </a:r>
          </a:p>
        </p:txBody>
      </p:sp>
    </p:spTree>
    <p:extLst>
      <p:ext uri="{BB962C8B-B14F-4D97-AF65-F5344CB8AC3E}">
        <p14:creationId xmlns:p14="http://schemas.microsoft.com/office/powerpoint/2010/main" val="285382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Relations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Autofit/>
          </a:bodyPr>
          <a:lstStyle/>
          <a:p>
            <a:pPr marL="0" indent="0">
              <a:buNone/>
            </a:pPr>
            <a:r>
              <a:rPr lang="en-US" sz="1800" dirty="0" err="1">
                <a:latin typeface="Times New Roman" panose="02020603050405020304" pitchFamily="18" charset="0"/>
                <a:cs typeface="Times New Roman" panose="02020603050405020304" pitchFamily="18" charset="0"/>
              </a:rPr>
              <a:t>HyperlinkedRelatedField</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HyperlinkedRelatedField</a:t>
            </a:r>
            <a:r>
              <a:rPr lang="en-US" sz="1800" dirty="0">
                <a:latin typeface="Times New Roman" panose="02020603050405020304" pitchFamily="18" charset="0"/>
                <a:cs typeface="Times New Roman" panose="02020603050405020304" pitchFamily="18" charset="0"/>
              </a:rPr>
              <a:t> may be used to represent the target of the relationship using a hyperlink. By default this field is read-write, although you can change this behavior using the </a:t>
            </a:r>
            <a:r>
              <a:rPr lang="en-US" sz="1800" dirty="0" err="1">
                <a:latin typeface="Times New Roman" panose="02020603050405020304" pitchFamily="18" charset="0"/>
                <a:cs typeface="Times New Roman" panose="02020603050405020304" pitchFamily="18" charset="0"/>
              </a:rPr>
              <a:t>read_only</a:t>
            </a:r>
            <a:r>
              <a:rPr lang="en-US" sz="1800" dirty="0">
                <a:latin typeface="Times New Roman" panose="02020603050405020304" pitchFamily="18" charset="0"/>
                <a:cs typeface="Times New Roman" panose="02020603050405020304" pitchFamily="18" charset="0"/>
              </a:rPr>
              <a:t> flag. </a:t>
            </a:r>
          </a:p>
          <a:p>
            <a:pPr marL="0" indent="0">
              <a:buNone/>
            </a:pPr>
            <a:r>
              <a:rPr lang="en-US" sz="1800" dirty="0">
                <a:latin typeface="Times New Roman" panose="02020603050405020304" pitchFamily="18" charset="0"/>
                <a:cs typeface="Times New Roman" panose="02020603050405020304" pitchFamily="18" charset="0"/>
              </a:rPr>
              <a:t>Arguments:</a:t>
            </a:r>
          </a:p>
          <a:p>
            <a:pPr marL="0" indent="0">
              <a:buNone/>
            </a:pPr>
            <a:r>
              <a:rPr lang="en-US" sz="1800" dirty="0" err="1">
                <a:latin typeface="Times New Roman" panose="02020603050405020304" pitchFamily="18" charset="0"/>
                <a:cs typeface="Times New Roman" panose="02020603050405020304" pitchFamily="18" charset="0"/>
              </a:rPr>
              <a:t>view_name</a:t>
            </a:r>
            <a:r>
              <a:rPr lang="en-US" sz="1800" dirty="0">
                <a:latin typeface="Times New Roman" panose="02020603050405020304" pitchFamily="18" charset="0"/>
                <a:cs typeface="Times New Roman" panose="02020603050405020304" pitchFamily="18" charset="0"/>
              </a:rPr>
              <a:t> - The view name that should be used as the target of the relationship. If you're using the standard router classes this will be a string with the format &lt;</a:t>
            </a:r>
            <a:r>
              <a:rPr lang="en-US" sz="1800" dirty="0" err="1">
                <a:latin typeface="Times New Roman" panose="02020603050405020304" pitchFamily="18" charset="0"/>
                <a:cs typeface="Times New Roman" panose="02020603050405020304" pitchFamily="18" charset="0"/>
              </a:rPr>
              <a:t>modelname</a:t>
            </a:r>
            <a:r>
              <a:rPr lang="en-US" sz="1800" dirty="0">
                <a:latin typeface="Times New Roman" panose="02020603050405020304" pitchFamily="18" charset="0"/>
                <a:cs typeface="Times New Roman" panose="02020603050405020304" pitchFamily="18" charset="0"/>
              </a:rPr>
              <a:t>&gt;-detail. required.</a:t>
            </a:r>
          </a:p>
          <a:p>
            <a:pPr marL="0" indent="0">
              <a:buNone/>
            </a:pP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 The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used for model instance lookups when validating the field input. Relationships must either set a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explicitly, or set </a:t>
            </a:r>
            <a:r>
              <a:rPr lang="en-US" sz="1800" dirty="0" err="1">
                <a:latin typeface="Times New Roman" panose="02020603050405020304" pitchFamily="18" charset="0"/>
                <a:cs typeface="Times New Roman" panose="02020603050405020304" pitchFamily="18" charset="0"/>
              </a:rPr>
              <a:t>read_only</a:t>
            </a:r>
            <a:r>
              <a:rPr lang="en-US" sz="1800" dirty="0">
                <a:latin typeface="Times New Roman" panose="02020603050405020304" pitchFamily="18" charset="0"/>
                <a:cs typeface="Times New Roman" panose="02020603050405020304" pitchFamily="18" charset="0"/>
              </a:rPr>
              <a:t>=True.</a:t>
            </a:r>
          </a:p>
          <a:p>
            <a:pPr marL="0" indent="0">
              <a:buNone/>
            </a:pPr>
            <a:r>
              <a:rPr lang="en-US" sz="1800" dirty="0">
                <a:latin typeface="Times New Roman" panose="02020603050405020304" pitchFamily="18" charset="0"/>
                <a:cs typeface="Times New Roman" panose="02020603050405020304" pitchFamily="18" charset="0"/>
              </a:rPr>
              <a:t>many - If applied to a to-many relationship, you should set this argument to True.</a:t>
            </a:r>
          </a:p>
          <a:p>
            <a:pPr marL="0" indent="0">
              <a:buNone/>
            </a:pPr>
            <a:r>
              <a:rPr lang="en-US" sz="1800" dirty="0" err="1">
                <a:latin typeface="Times New Roman" panose="02020603050405020304" pitchFamily="18" charset="0"/>
                <a:cs typeface="Times New Roman" panose="02020603050405020304" pitchFamily="18" charset="0"/>
              </a:rPr>
              <a:t>allow_null</a:t>
            </a:r>
            <a:r>
              <a:rPr lang="en-US" sz="1800" dirty="0">
                <a:latin typeface="Times New Roman" panose="02020603050405020304" pitchFamily="18" charset="0"/>
                <a:cs typeface="Times New Roman" panose="02020603050405020304" pitchFamily="18" charset="0"/>
              </a:rPr>
              <a:t> - If set to True, the field will accept values of None or the empty string for nullable relationships. Defaults to False.</a:t>
            </a:r>
          </a:p>
        </p:txBody>
      </p:sp>
    </p:spTree>
    <p:extLst>
      <p:ext uri="{BB962C8B-B14F-4D97-AF65-F5344CB8AC3E}">
        <p14:creationId xmlns:p14="http://schemas.microsoft.com/office/powerpoint/2010/main" val="143946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Relations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lookup_field</a:t>
            </a:r>
            <a:r>
              <a:rPr lang="en-US" sz="2000" dirty="0">
                <a:latin typeface="Times New Roman" panose="02020603050405020304" pitchFamily="18" charset="0"/>
                <a:cs typeface="Times New Roman" panose="02020603050405020304" pitchFamily="18" charset="0"/>
              </a:rPr>
              <a:t> - The field on the target that should be used for the lookup. Should correspond to a URL keyword argument on the referenced view. Default is 'pk'.</a:t>
            </a:r>
          </a:p>
          <a:p>
            <a:pPr marL="0" indent="0">
              <a:buNone/>
            </a:pPr>
            <a:r>
              <a:rPr lang="en-US" sz="2000" dirty="0" err="1">
                <a:latin typeface="Times New Roman" panose="02020603050405020304" pitchFamily="18" charset="0"/>
                <a:cs typeface="Times New Roman" panose="02020603050405020304" pitchFamily="18" charset="0"/>
              </a:rPr>
              <a:t>lookup_url_kwarg</a:t>
            </a:r>
            <a:r>
              <a:rPr lang="en-US" sz="2000" dirty="0">
                <a:latin typeface="Times New Roman" panose="02020603050405020304" pitchFamily="18" charset="0"/>
                <a:cs typeface="Times New Roman" panose="02020603050405020304" pitchFamily="18" charset="0"/>
              </a:rPr>
              <a:t> - The name of the keyword argument defined in the URL conf that corresponds to the lookup field. Defaults to using the same value as </a:t>
            </a:r>
            <a:r>
              <a:rPr lang="en-US" sz="2000" dirty="0" err="1">
                <a:latin typeface="Times New Roman" panose="02020603050405020304" pitchFamily="18" charset="0"/>
                <a:cs typeface="Times New Roman" panose="02020603050405020304" pitchFamily="18" charset="0"/>
              </a:rPr>
              <a:t>lookup_field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format - If using format suffixes, hyperlinked fields will use the same format suffix for the target unless overridden by using the format argument.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75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Relations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SlugRelatedField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SlugRelatedField</a:t>
            </a:r>
            <a:r>
              <a:rPr lang="en-US" sz="1600" dirty="0">
                <a:latin typeface="Times New Roman" panose="02020603050405020304" pitchFamily="18" charset="0"/>
                <a:cs typeface="Times New Roman" panose="02020603050405020304" pitchFamily="18" charset="0"/>
              </a:rPr>
              <a:t> may be used to represent the target of the relationship using a field on the target.</a:t>
            </a:r>
          </a:p>
          <a:p>
            <a:pPr marL="0" indent="0">
              <a:buNone/>
            </a:pPr>
            <a:r>
              <a:rPr lang="en-US" sz="1600" dirty="0">
                <a:latin typeface="Times New Roman" panose="02020603050405020304" pitchFamily="18" charset="0"/>
                <a:cs typeface="Times New Roman" panose="02020603050405020304" pitchFamily="18" charset="0"/>
              </a:rPr>
              <a:t>By default this field is read-write, although you can change this behavior using the </a:t>
            </a:r>
            <a:r>
              <a:rPr lang="en-US" sz="1600" dirty="0" err="1">
                <a:latin typeface="Times New Roman" panose="02020603050405020304" pitchFamily="18" charset="0"/>
                <a:cs typeface="Times New Roman" panose="02020603050405020304" pitchFamily="18" charset="0"/>
              </a:rPr>
              <a:t>read_only</a:t>
            </a:r>
            <a:r>
              <a:rPr lang="en-US" sz="1600" dirty="0">
                <a:latin typeface="Times New Roman" panose="02020603050405020304" pitchFamily="18" charset="0"/>
                <a:cs typeface="Times New Roman" panose="02020603050405020304" pitchFamily="18" charset="0"/>
              </a:rPr>
              <a:t> flag.</a:t>
            </a:r>
          </a:p>
          <a:p>
            <a:pPr marL="0" indent="0">
              <a:buNone/>
            </a:pPr>
            <a:r>
              <a:rPr lang="en-US" sz="1600" dirty="0">
                <a:latin typeface="Times New Roman" panose="02020603050405020304" pitchFamily="18" charset="0"/>
                <a:cs typeface="Times New Roman" panose="02020603050405020304" pitchFamily="18" charset="0"/>
              </a:rPr>
              <a:t>When using </a:t>
            </a:r>
            <a:r>
              <a:rPr lang="en-US" sz="1600" dirty="0" err="1">
                <a:latin typeface="Times New Roman" panose="02020603050405020304" pitchFamily="18" charset="0"/>
                <a:cs typeface="Times New Roman" panose="02020603050405020304" pitchFamily="18" charset="0"/>
              </a:rPr>
              <a:t>SlugRelatedField</a:t>
            </a:r>
            <a:r>
              <a:rPr lang="en-US" sz="1600" dirty="0">
                <a:latin typeface="Times New Roman" panose="02020603050405020304" pitchFamily="18" charset="0"/>
                <a:cs typeface="Times New Roman" panose="02020603050405020304" pitchFamily="18" charset="0"/>
              </a:rPr>
              <a:t> as a read-write field, you will normally want to ensure that the slug field corresponds to a model field with unique=True.</a:t>
            </a:r>
          </a:p>
          <a:p>
            <a:pPr marL="0" indent="0">
              <a:buNone/>
            </a:pPr>
            <a:r>
              <a:rPr lang="en-US" sz="1600" dirty="0">
                <a:latin typeface="Times New Roman" panose="02020603050405020304" pitchFamily="18" charset="0"/>
                <a:cs typeface="Times New Roman" panose="02020603050405020304" pitchFamily="18" charset="0"/>
              </a:rPr>
              <a:t>Arguments:</a:t>
            </a:r>
          </a:p>
          <a:p>
            <a:pPr marL="0" indent="0">
              <a:buNone/>
            </a:pPr>
            <a:r>
              <a:rPr lang="en-US" sz="1600" dirty="0" err="1">
                <a:latin typeface="Times New Roman" panose="02020603050405020304" pitchFamily="18" charset="0"/>
                <a:cs typeface="Times New Roman" panose="02020603050405020304" pitchFamily="18" charset="0"/>
              </a:rPr>
              <a:t>slug_field</a:t>
            </a:r>
            <a:r>
              <a:rPr lang="en-US" sz="1600" dirty="0">
                <a:latin typeface="Times New Roman" panose="02020603050405020304" pitchFamily="18" charset="0"/>
                <a:cs typeface="Times New Roman" panose="02020603050405020304" pitchFamily="18" charset="0"/>
              </a:rPr>
              <a:t> - The field on the target that should be used to represent it. This should be a field that uniquely identifies any given instance. For example, username. required</a:t>
            </a:r>
          </a:p>
          <a:p>
            <a:pPr marL="0" indent="0">
              <a:buNone/>
            </a:pPr>
            <a:r>
              <a:rPr lang="en-US" sz="1600" dirty="0" err="1">
                <a:latin typeface="Times New Roman" panose="02020603050405020304" pitchFamily="18" charset="0"/>
                <a:cs typeface="Times New Roman" panose="02020603050405020304" pitchFamily="18" charset="0"/>
              </a:rPr>
              <a:t>queryset</a:t>
            </a:r>
            <a:r>
              <a:rPr lang="en-US" sz="1600" dirty="0">
                <a:latin typeface="Times New Roman" panose="02020603050405020304" pitchFamily="18" charset="0"/>
                <a:cs typeface="Times New Roman" panose="02020603050405020304" pitchFamily="18" charset="0"/>
              </a:rPr>
              <a:t> - The </a:t>
            </a:r>
            <a:r>
              <a:rPr lang="en-US" sz="1600" dirty="0" err="1">
                <a:latin typeface="Times New Roman" panose="02020603050405020304" pitchFamily="18" charset="0"/>
                <a:cs typeface="Times New Roman" panose="02020603050405020304" pitchFamily="18" charset="0"/>
              </a:rPr>
              <a:t>queryset</a:t>
            </a:r>
            <a:r>
              <a:rPr lang="en-US" sz="1600" dirty="0">
                <a:latin typeface="Times New Roman" panose="02020603050405020304" pitchFamily="18" charset="0"/>
                <a:cs typeface="Times New Roman" panose="02020603050405020304" pitchFamily="18" charset="0"/>
              </a:rPr>
              <a:t> used for model instance lookups when validating the field input. Relationships must either set a </a:t>
            </a:r>
            <a:r>
              <a:rPr lang="en-US" sz="1600" dirty="0" err="1">
                <a:latin typeface="Times New Roman" panose="02020603050405020304" pitchFamily="18" charset="0"/>
                <a:cs typeface="Times New Roman" panose="02020603050405020304" pitchFamily="18" charset="0"/>
              </a:rPr>
              <a:t>queryset</a:t>
            </a:r>
            <a:r>
              <a:rPr lang="en-US" sz="1600" dirty="0">
                <a:latin typeface="Times New Roman" panose="02020603050405020304" pitchFamily="18" charset="0"/>
                <a:cs typeface="Times New Roman" panose="02020603050405020304" pitchFamily="18" charset="0"/>
              </a:rPr>
              <a:t> explicitly, or set </a:t>
            </a:r>
            <a:r>
              <a:rPr lang="en-US" sz="1600" dirty="0" err="1">
                <a:latin typeface="Times New Roman" panose="02020603050405020304" pitchFamily="18" charset="0"/>
                <a:cs typeface="Times New Roman" panose="02020603050405020304" pitchFamily="18" charset="0"/>
              </a:rPr>
              <a:t>read_only</a:t>
            </a:r>
            <a:r>
              <a:rPr lang="en-US" sz="1600" dirty="0">
                <a:latin typeface="Times New Roman" panose="02020603050405020304" pitchFamily="18" charset="0"/>
                <a:cs typeface="Times New Roman" panose="02020603050405020304" pitchFamily="18" charset="0"/>
              </a:rPr>
              <a:t>=True.</a:t>
            </a:r>
          </a:p>
          <a:p>
            <a:pPr marL="0" indent="0">
              <a:buNone/>
            </a:pPr>
            <a:r>
              <a:rPr lang="en-US" sz="1600" dirty="0">
                <a:latin typeface="Times New Roman" panose="02020603050405020304" pitchFamily="18" charset="0"/>
                <a:cs typeface="Times New Roman" panose="02020603050405020304" pitchFamily="18" charset="0"/>
              </a:rPr>
              <a:t>many - If applied to a to-many relationship, you should set this argument to True.</a:t>
            </a:r>
          </a:p>
          <a:p>
            <a:pPr marL="0" indent="0">
              <a:buNone/>
            </a:pPr>
            <a:r>
              <a:rPr lang="en-US" sz="1600" dirty="0" err="1">
                <a:latin typeface="Times New Roman" panose="02020603050405020304" pitchFamily="18" charset="0"/>
                <a:cs typeface="Times New Roman" panose="02020603050405020304" pitchFamily="18" charset="0"/>
              </a:rPr>
              <a:t>allow_null</a:t>
            </a:r>
            <a:r>
              <a:rPr lang="en-US" sz="1600" dirty="0">
                <a:latin typeface="Times New Roman" panose="02020603050405020304" pitchFamily="18" charset="0"/>
                <a:cs typeface="Times New Roman" panose="02020603050405020304" pitchFamily="18" charset="0"/>
              </a:rPr>
              <a:t> - If set to True, the field will accept values of None or the empty string for nullable relationships. Defaults to False.</a:t>
            </a:r>
          </a:p>
        </p:txBody>
      </p:sp>
    </p:spTree>
    <p:extLst>
      <p:ext uri="{BB962C8B-B14F-4D97-AF65-F5344CB8AC3E}">
        <p14:creationId xmlns:p14="http://schemas.microsoft.com/office/powerpoint/2010/main" val="425618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Serializer Relations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Autofit/>
          </a:bodyPr>
          <a:lstStyle/>
          <a:p>
            <a:pPr marL="0" indent="0">
              <a:buNone/>
            </a:pPr>
            <a:r>
              <a:rPr lang="en-US" sz="1800" dirty="0" err="1">
                <a:latin typeface="Times New Roman" panose="02020603050405020304" pitchFamily="18" charset="0"/>
                <a:cs typeface="Times New Roman" panose="02020603050405020304" pitchFamily="18" charset="0"/>
              </a:rPr>
              <a:t>HyperlinkedIdentityField</a:t>
            </a:r>
            <a:r>
              <a:rPr lang="en-US" sz="1800" dirty="0">
                <a:latin typeface="Times New Roman" panose="02020603050405020304" pitchFamily="18" charset="0"/>
                <a:cs typeface="Times New Roman" panose="02020603050405020304" pitchFamily="18" charset="0"/>
              </a:rPr>
              <a:t> - This field can be applied as an identity relationship, such as the '</a:t>
            </a:r>
            <a:r>
              <a:rPr lang="en-US" sz="1800" dirty="0" err="1">
                <a:latin typeface="Times New Roman" panose="02020603050405020304" pitchFamily="18" charset="0"/>
                <a:cs typeface="Times New Roman" panose="02020603050405020304" pitchFamily="18" charset="0"/>
              </a:rPr>
              <a:t>url</a:t>
            </a:r>
            <a:r>
              <a:rPr lang="en-US" sz="1800" dirty="0">
                <a:latin typeface="Times New Roman" panose="02020603050405020304" pitchFamily="18" charset="0"/>
                <a:cs typeface="Times New Roman" panose="02020603050405020304" pitchFamily="18" charset="0"/>
              </a:rPr>
              <a:t>' field on a </a:t>
            </a:r>
            <a:r>
              <a:rPr lang="en-US" sz="1800" dirty="0" err="1">
                <a:latin typeface="Times New Roman" panose="02020603050405020304" pitchFamily="18" charset="0"/>
                <a:cs typeface="Times New Roman" panose="02020603050405020304" pitchFamily="18" charset="0"/>
              </a:rPr>
              <a:t>HyperlinkedModelSerializer</a:t>
            </a:r>
            <a:r>
              <a:rPr lang="en-US" sz="1800" dirty="0">
                <a:latin typeface="Times New Roman" panose="02020603050405020304" pitchFamily="18" charset="0"/>
                <a:cs typeface="Times New Roman" panose="02020603050405020304" pitchFamily="18" charset="0"/>
              </a:rPr>
              <a:t>. It can also be used for an attribute on the object. This field is always read-only.</a:t>
            </a:r>
          </a:p>
          <a:p>
            <a:pPr marL="0" indent="0">
              <a:buNone/>
            </a:pPr>
            <a:r>
              <a:rPr lang="en-US" sz="1800" dirty="0">
                <a:latin typeface="Times New Roman" panose="02020603050405020304" pitchFamily="18" charset="0"/>
                <a:cs typeface="Times New Roman" panose="02020603050405020304" pitchFamily="18" charset="0"/>
              </a:rPr>
              <a:t>Arguments:</a:t>
            </a:r>
          </a:p>
          <a:p>
            <a:pPr marL="0" indent="0">
              <a:buNone/>
            </a:pPr>
            <a:r>
              <a:rPr lang="en-US" sz="1800" dirty="0" err="1">
                <a:latin typeface="Times New Roman" panose="02020603050405020304" pitchFamily="18" charset="0"/>
                <a:cs typeface="Times New Roman" panose="02020603050405020304" pitchFamily="18" charset="0"/>
              </a:rPr>
              <a:t>view_name</a:t>
            </a:r>
            <a:r>
              <a:rPr lang="en-US" sz="1800" dirty="0">
                <a:latin typeface="Times New Roman" panose="02020603050405020304" pitchFamily="18" charset="0"/>
                <a:cs typeface="Times New Roman" panose="02020603050405020304" pitchFamily="18" charset="0"/>
              </a:rPr>
              <a:t> - The view name that should be used as the target of the relationship. If you're using the standard router classes this will be a string with the format &lt;</a:t>
            </a:r>
            <a:r>
              <a:rPr lang="en-US" sz="1800" dirty="0" err="1">
                <a:latin typeface="Times New Roman" panose="02020603050405020304" pitchFamily="18" charset="0"/>
                <a:cs typeface="Times New Roman" panose="02020603050405020304" pitchFamily="18" charset="0"/>
              </a:rPr>
              <a:t>model_name</a:t>
            </a:r>
            <a:r>
              <a:rPr lang="en-US" sz="1800" dirty="0">
                <a:latin typeface="Times New Roman" panose="02020603050405020304" pitchFamily="18" charset="0"/>
                <a:cs typeface="Times New Roman" panose="02020603050405020304" pitchFamily="18" charset="0"/>
              </a:rPr>
              <a:t>&gt;-detail. required.</a:t>
            </a:r>
          </a:p>
          <a:p>
            <a:pPr marL="0" indent="0">
              <a:buNone/>
            </a:pPr>
            <a:r>
              <a:rPr lang="en-US" sz="1800" dirty="0" err="1">
                <a:latin typeface="Times New Roman" panose="02020603050405020304" pitchFamily="18" charset="0"/>
                <a:cs typeface="Times New Roman" panose="02020603050405020304" pitchFamily="18" charset="0"/>
              </a:rPr>
              <a:t>lookup_field</a:t>
            </a:r>
            <a:r>
              <a:rPr lang="en-US" sz="1800" dirty="0">
                <a:latin typeface="Times New Roman" panose="02020603050405020304" pitchFamily="18" charset="0"/>
                <a:cs typeface="Times New Roman" panose="02020603050405020304" pitchFamily="18" charset="0"/>
              </a:rPr>
              <a:t> - The field on the target that should be used for the lookup. Should correspond to a URL keyword argument on the referenced view. Default is 'pk'.</a:t>
            </a:r>
          </a:p>
          <a:p>
            <a:pPr marL="0" indent="0">
              <a:buNone/>
            </a:pPr>
            <a:r>
              <a:rPr lang="en-US" sz="1800" dirty="0" err="1">
                <a:latin typeface="Times New Roman" panose="02020603050405020304" pitchFamily="18" charset="0"/>
                <a:cs typeface="Times New Roman" panose="02020603050405020304" pitchFamily="18" charset="0"/>
              </a:rPr>
              <a:t>lookup_url_kwarg</a:t>
            </a:r>
            <a:r>
              <a:rPr lang="en-US" sz="1800" dirty="0">
                <a:latin typeface="Times New Roman" panose="02020603050405020304" pitchFamily="18" charset="0"/>
                <a:cs typeface="Times New Roman" panose="02020603050405020304" pitchFamily="18" charset="0"/>
              </a:rPr>
              <a:t> - The name of the keyword argument defined in the URL conf that corresponds to the lookup field. Defaults to using the same value as </a:t>
            </a:r>
            <a:r>
              <a:rPr lang="en-US" sz="1800" dirty="0" err="1">
                <a:latin typeface="Times New Roman" panose="02020603050405020304" pitchFamily="18" charset="0"/>
                <a:cs typeface="Times New Roman" panose="02020603050405020304" pitchFamily="18" charset="0"/>
              </a:rPr>
              <a:t>lookup_field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format - If using format suffixes, hyperlinked fields will use the same format suffix for the target unless overridden by using the format argument.</a:t>
            </a:r>
          </a:p>
        </p:txBody>
      </p:sp>
    </p:spTree>
    <p:extLst>
      <p:ext uri="{BB962C8B-B14F-4D97-AF65-F5344CB8AC3E}">
        <p14:creationId xmlns:p14="http://schemas.microsoft.com/office/powerpoint/2010/main" val="287462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Nested relationships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As opposed to previously discussed references to another entity, the referred entity can instead also be embedded or nested in the representation of the object that refers to it. Such nested relationships can be expressed by using serializers as fields.</a:t>
            </a:r>
          </a:p>
          <a:p>
            <a:pPr marL="0" indent="0">
              <a:buNone/>
            </a:pPr>
            <a:r>
              <a:rPr lang="en-US" sz="2000" dirty="0">
                <a:latin typeface="Times New Roman" panose="02020603050405020304" pitchFamily="18" charset="0"/>
                <a:cs typeface="Times New Roman" panose="02020603050405020304" pitchFamily="18" charset="0"/>
              </a:rPr>
              <a:t>If the field is used to represent a to-many relationship, you should add the many=True flag to the serializer field.</a:t>
            </a:r>
          </a:p>
        </p:txBody>
      </p:sp>
    </p:spTree>
    <p:extLst>
      <p:ext uri="{BB962C8B-B14F-4D97-AF65-F5344CB8AC3E}">
        <p14:creationId xmlns:p14="http://schemas.microsoft.com/office/powerpoint/2010/main" val="187392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1647</TotalTime>
  <Words>926</Words>
  <Application>Microsoft Office PowerPoint</Application>
  <PresentationFormat>On-screen Show (16:9)</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Serializer Relations</vt:lpstr>
      <vt:lpstr>Serializer Relations</vt:lpstr>
      <vt:lpstr>Serializer Relations</vt:lpstr>
      <vt:lpstr>Serializer Relations</vt:lpstr>
      <vt:lpstr>Serializer Relations</vt:lpstr>
      <vt:lpstr>Serializer Relations</vt:lpstr>
      <vt:lpstr>Serializer Relations</vt:lpstr>
      <vt:lpstr>Nested relationships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279</cp:revision>
  <dcterms:created xsi:type="dcterms:W3CDTF">2006-08-16T00:00:00Z</dcterms:created>
  <dcterms:modified xsi:type="dcterms:W3CDTF">2020-11-01T14:49:05Z</dcterms:modified>
</cp:coreProperties>
</file>