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0" r:id="rId2"/>
    <p:sldId id="256" r:id="rId3"/>
    <p:sldId id="257" r:id="rId4"/>
    <p:sldId id="258" r:id="rId5"/>
    <p:sldId id="263" r:id="rId6"/>
    <p:sldId id="267" r:id="rId7"/>
    <p:sldId id="264" r:id="rId8"/>
    <p:sldId id="265" r:id="rId9"/>
    <p:sldId id="266"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3" r:id="rId25"/>
    <p:sldId id="284" r:id="rId26"/>
    <p:sldId id="288" r:id="rId27"/>
    <p:sldId id="286" r:id="rId28"/>
    <p:sldId id="289" r:id="rId29"/>
    <p:sldId id="285" r:id="rId30"/>
    <p:sldId id="287"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5" d="100"/>
          <a:sy n="145" d="100"/>
        </p:scale>
        <p:origin x="546" y="114"/>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0AFED-F7B1-44A7-AC65-B14F7FA67E2B}"/>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C440E6E-9298-4FFE-80B9-2C458A2EC7C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DBFFEA4-A560-4B18-8C82-8F61870B581C}"/>
              </a:ext>
            </a:extLst>
          </p:cNvPr>
          <p:cNvSpPr>
            <a:spLocks noGrp="1"/>
          </p:cNvSpPr>
          <p:nvPr>
            <p:ph type="dt" sz="half" idx="10"/>
          </p:nvPr>
        </p:nvSpPr>
        <p:spPr/>
        <p:txBody>
          <a:bodyPr/>
          <a:lstStyle/>
          <a:p>
            <a:fld id="{1D8BD707-D9CF-40AE-B4C6-C98DA3205C09}" type="datetimeFigureOut">
              <a:rPr lang="en-US" smtClean="0"/>
              <a:pPr/>
              <a:t>10/10/2020</a:t>
            </a:fld>
            <a:endParaRPr lang="en-US"/>
          </a:p>
        </p:txBody>
      </p:sp>
      <p:sp>
        <p:nvSpPr>
          <p:cNvPr id="5" name="Footer Placeholder 4">
            <a:extLst>
              <a:ext uri="{FF2B5EF4-FFF2-40B4-BE49-F238E27FC236}">
                <a16:creationId xmlns:a16="http://schemas.microsoft.com/office/drawing/2014/main" id="{316CC516-D895-4826-85F3-FF03565D17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B41866-ACB5-495B-96E5-D5D010FAE79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33412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2D421-56FA-4585-9F9E-EF19358938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368902-5D03-48BE-92F8-E31CD96C64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69117-7785-4886-8291-29AC9896E75D}"/>
              </a:ext>
            </a:extLst>
          </p:cNvPr>
          <p:cNvSpPr>
            <a:spLocks noGrp="1"/>
          </p:cNvSpPr>
          <p:nvPr>
            <p:ph type="dt" sz="half" idx="10"/>
          </p:nvPr>
        </p:nvSpPr>
        <p:spPr/>
        <p:txBody>
          <a:bodyPr/>
          <a:lstStyle/>
          <a:p>
            <a:fld id="{1D8BD707-D9CF-40AE-B4C6-C98DA3205C09}" type="datetimeFigureOut">
              <a:rPr lang="en-US" smtClean="0"/>
              <a:pPr/>
              <a:t>10/10/2020</a:t>
            </a:fld>
            <a:endParaRPr lang="en-US"/>
          </a:p>
        </p:txBody>
      </p:sp>
      <p:sp>
        <p:nvSpPr>
          <p:cNvPr id="5" name="Footer Placeholder 4">
            <a:extLst>
              <a:ext uri="{FF2B5EF4-FFF2-40B4-BE49-F238E27FC236}">
                <a16:creationId xmlns:a16="http://schemas.microsoft.com/office/drawing/2014/main" id="{1B0FD2FA-1DF3-4255-A5BC-9515140C8A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52F9D7-539C-4BCC-BCD4-4916510CBB6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0218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810BDE-5304-40CC-94CD-C3E63FA2338A}"/>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DE02E5-C889-426C-BCDA-F8F19E45881D}"/>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69CDC2-1218-4C21-840F-A4A3B40BA703}"/>
              </a:ext>
            </a:extLst>
          </p:cNvPr>
          <p:cNvSpPr>
            <a:spLocks noGrp="1"/>
          </p:cNvSpPr>
          <p:nvPr>
            <p:ph type="dt" sz="half" idx="10"/>
          </p:nvPr>
        </p:nvSpPr>
        <p:spPr/>
        <p:txBody>
          <a:bodyPr/>
          <a:lstStyle/>
          <a:p>
            <a:fld id="{1D8BD707-D9CF-40AE-B4C6-C98DA3205C09}" type="datetimeFigureOut">
              <a:rPr lang="en-US" smtClean="0"/>
              <a:pPr/>
              <a:t>10/10/2020</a:t>
            </a:fld>
            <a:endParaRPr lang="en-US"/>
          </a:p>
        </p:txBody>
      </p:sp>
      <p:sp>
        <p:nvSpPr>
          <p:cNvPr id="5" name="Footer Placeholder 4">
            <a:extLst>
              <a:ext uri="{FF2B5EF4-FFF2-40B4-BE49-F238E27FC236}">
                <a16:creationId xmlns:a16="http://schemas.microsoft.com/office/drawing/2014/main" id="{A78987CA-13FB-4FBB-BE56-D14473AF9C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76126-E1A4-4CDD-85AF-161A50C6BC0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58377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5984C-F875-4BFB-B687-1BDE90F422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E73AB-024E-40E9-AF0B-F2776F0107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87CF1-117B-40F7-8C94-35C956017460}"/>
              </a:ext>
            </a:extLst>
          </p:cNvPr>
          <p:cNvSpPr>
            <a:spLocks noGrp="1"/>
          </p:cNvSpPr>
          <p:nvPr>
            <p:ph type="dt" sz="half" idx="10"/>
          </p:nvPr>
        </p:nvSpPr>
        <p:spPr/>
        <p:txBody>
          <a:bodyPr/>
          <a:lstStyle/>
          <a:p>
            <a:fld id="{1D8BD707-D9CF-40AE-B4C6-C98DA3205C09}" type="datetimeFigureOut">
              <a:rPr lang="en-US" smtClean="0"/>
              <a:pPr/>
              <a:t>10/10/2020</a:t>
            </a:fld>
            <a:endParaRPr lang="en-US"/>
          </a:p>
        </p:txBody>
      </p:sp>
      <p:sp>
        <p:nvSpPr>
          <p:cNvPr id="5" name="Footer Placeholder 4">
            <a:extLst>
              <a:ext uri="{FF2B5EF4-FFF2-40B4-BE49-F238E27FC236}">
                <a16:creationId xmlns:a16="http://schemas.microsoft.com/office/drawing/2014/main" id="{A6D4AD92-B0E6-4D55-A9B8-44A6098125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A239FE-F399-4ADB-A10E-411286F1EE8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49473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7C725-60E7-45AF-9AFA-11075F06DF2A}"/>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D272137-7DB6-4C89-899A-3B2F38A39CCD}"/>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E99787-B073-4E23-BA60-BB4D0DF3B94E}"/>
              </a:ext>
            </a:extLst>
          </p:cNvPr>
          <p:cNvSpPr>
            <a:spLocks noGrp="1"/>
          </p:cNvSpPr>
          <p:nvPr>
            <p:ph type="dt" sz="half" idx="10"/>
          </p:nvPr>
        </p:nvSpPr>
        <p:spPr/>
        <p:txBody>
          <a:bodyPr/>
          <a:lstStyle/>
          <a:p>
            <a:fld id="{1D8BD707-D9CF-40AE-B4C6-C98DA3205C09}" type="datetimeFigureOut">
              <a:rPr lang="en-US" smtClean="0"/>
              <a:pPr/>
              <a:t>10/10/2020</a:t>
            </a:fld>
            <a:endParaRPr lang="en-US"/>
          </a:p>
        </p:txBody>
      </p:sp>
      <p:sp>
        <p:nvSpPr>
          <p:cNvPr id="5" name="Footer Placeholder 4">
            <a:extLst>
              <a:ext uri="{FF2B5EF4-FFF2-40B4-BE49-F238E27FC236}">
                <a16:creationId xmlns:a16="http://schemas.microsoft.com/office/drawing/2014/main" id="{3FE4B9BD-9BF3-4463-BD91-954CBB7B8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1BD939-F198-4AF7-A3C0-CF4CED9356A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10412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8BF7A-C513-452C-9E98-3B97A71F99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9F0BC4-934A-46DD-A3BC-152FD6D11226}"/>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257B38-05C6-4DAB-9C4F-DED678DED412}"/>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4B350C-D5AF-485F-B6DB-3B6094C59A63}"/>
              </a:ext>
            </a:extLst>
          </p:cNvPr>
          <p:cNvSpPr>
            <a:spLocks noGrp="1"/>
          </p:cNvSpPr>
          <p:nvPr>
            <p:ph type="dt" sz="half" idx="10"/>
          </p:nvPr>
        </p:nvSpPr>
        <p:spPr/>
        <p:txBody>
          <a:bodyPr/>
          <a:lstStyle/>
          <a:p>
            <a:fld id="{1D8BD707-D9CF-40AE-B4C6-C98DA3205C09}" type="datetimeFigureOut">
              <a:rPr lang="en-US" smtClean="0"/>
              <a:pPr/>
              <a:t>10/10/2020</a:t>
            </a:fld>
            <a:endParaRPr lang="en-US"/>
          </a:p>
        </p:txBody>
      </p:sp>
      <p:sp>
        <p:nvSpPr>
          <p:cNvPr id="6" name="Footer Placeholder 5">
            <a:extLst>
              <a:ext uri="{FF2B5EF4-FFF2-40B4-BE49-F238E27FC236}">
                <a16:creationId xmlns:a16="http://schemas.microsoft.com/office/drawing/2014/main" id="{3E39D690-F357-4E9C-BB66-7D3494609E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3B7AD7-D084-47CA-9A5C-1184E2E9D62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65595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333C-3F2D-4A0A-A5D4-5C6385AEA689}"/>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2DBA22-13FF-4797-B2A0-C9484E6200FE}"/>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734AB89-567D-4695-9EB0-2F1491A5CE78}"/>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8D8187-A25E-4B57-9BE8-ACA401B8DEB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6D754B4-FC30-4879-B703-0F26A316AF4A}"/>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17B53F-147E-427D-83A1-898C1B92CBF9}"/>
              </a:ext>
            </a:extLst>
          </p:cNvPr>
          <p:cNvSpPr>
            <a:spLocks noGrp="1"/>
          </p:cNvSpPr>
          <p:nvPr>
            <p:ph type="dt" sz="half" idx="10"/>
          </p:nvPr>
        </p:nvSpPr>
        <p:spPr/>
        <p:txBody>
          <a:bodyPr/>
          <a:lstStyle/>
          <a:p>
            <a:fld id="{1D8BD707-D9CF-40AE-B4C6-C98DA3205C09}" type="datetimeFigureOut">
              <a:rPr lang="en-US" smtClean="0"/>
              <a:pPr/>
              <a:t>10/10/2020</a:t>
            </a:fld>
            <a:endParaRPr lang="en-US"/>
          </a:p>
        </p:txBody>
      </p:sp>
      <p:sp>
        <p:nvSpPr>
          <p:cNvPr id="8" name="Footer Placeholder 7">
            <a:extLst>
              <a:ext uri="{FF2B5EF4-FFF2-40B4-BE49-F238E27FC236}">
                <a16:creationId xmlns:a16="http://schemas.microsoft.com/office/drawing/2014/main" id="{186792AA-4C8F-43B1-98C0-C7A9F50B0B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128872-1107-4C34-8CC3-64CFA21A435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02867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4DE93-3F68-4194-B812-E9E7EE628C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B22522-5A50-4EFD-B4F1-C75BB752C224}"/>
              </a:ext>
            </a:extLst>
          </p:cNvPr>
          <p:cNvSpPr>
            <a:spLocks noGrp="1"/>
          </p:cNvSpPr>
          <p:nvPr>
            <p:ph type="dt" sz="half" idx="10"/>
          </p:nvPr>
        </p:nvSpPr>
        <p:spPr/>
        <p:txBody>
          <a:bodyPr/>
          <a:lstStyle/>
          <a:p>
            <a:fld id="{1D8BD707-D9CF-40AE-B4C6-C98DA3205C09}" type="datetimeFigureOut">
              <a:rPr lang="en-US" smtClean="0"/>
              <a:pPr/>
              <a:t>10/10/2020</a:t>
            </a:fld>
            <a:endParaRPr lang="en-US"/>
          </a:p>
        </p:txBody>
      </p:sp>
      <p:sp>
        <p:nvSpPr>
          <p:cNvPr id="4" name="Footer Placeholder 3">
            <a:extLst>
              <a:ext uri="{FF2B5EF4-FFF2-40B4-BE49-F238E27FC236}">
                <a16:creationId xmlns:a16="http://schemas.microsoft.com/office/drawing/2014/main" id="{A2948D56-DFA8-400E-85EB-01910B2DCA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D8A800-0E55-4107-B5C8-AB265DADE60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7783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9341CF-1A59-452E-AD5F-C3C24EDE36F2}"/>
              </a:ext>
            </a:extLst>
          </p:cNvPr>
          <p:cNvSpPr>
            <a:spLocks noGrp="1"/>
          </p:cNvSpPr>
          <p:nvPr>
            <p:ph type="dt" sz="half" idx="10"/>
          </p:nvPr>
        </p:nvSpPr>
        <p:spPr/>
        <p:txBody>
          <a:bodyPr/>
          <a:lstStyle/>
          <a:p>
            <a:fld id="{1D8BD707-D9CF-40AE-B4C6-C98DA3205C09}" type="datetimeFigureOut">
              <a:rPr lang="en-US" smtClean="0"/>
              <a:pPr/>
              <a:t>10/10/2020</a:t>
            </a:fld>
            <a:endParaRPr lang="en-US"/>
          </a:p>
        </p:txBody>
      </p:sp>
      <p:sp>
        <p:nvSpPr>
          <p:cNvPr id="3" name="Footer Placeholder 2">
            <a:extLst>
              <a:ext uri="{FF2B5EF4-FFF2-40B4-BE49-F238E27FC236}">
                <a16:creationId xmlns:a16="http://schemas.microsoft.com/office/drawing/2014/main" id="{2BFC8396-BDD3-4611-A779-1B9C988705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B3CC6B-3DBC-4DFA-8EE6-D2A9FBA0DBB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9507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1E48-D8A9-4325-BC03-FEC320036BE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ADBD7E4-50D4-458D-B7E7-6C9F90542D3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DEC0E9-2164-43E0-8BD2-43060747AE0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2C93D6E-9C5D-44B4-BF00-E2AB4C74DDE1}"/>
              </a:ext>
            </a:extLst>
          </p:cNvPr>
          <p:cNvSpPr>
            <a:spLocks noGrp="1"/>
          </p:cNvSpPr>
          <p:nvPr>
            <p:ph type="dt" sz="half" idx="10"/>
          </p:nvPr>
        </p:nvSpPr>
        <p:spPr/>
        <p:txBody>
          <a:bodyPr/>
          <a:lstStyle/>
          <a:p>
            <a:fld id="{1D8BD707-D9CF-40AE-B4C6-C98DA3205C09}" type="datetimeFigureOut">
              <a:rPr lang="en-US" smtClean="0"/>
              <a:pPr/>
              <a:t>10/10/2020</a:t>
            </a:fld>
            <a:endParaRPr lang="en-US"/>
          </a:p>
        </p:txBody>
      </p:sp>
      <p:sp>
        <p:nvSpPr>
          <p:cNvPr id="6" name="Footer Placeholder 5">
            <a:extLst>
              <a:ext uri="{FF2B5EF4-FFF2-40B4-BE49-F238E27FC236}">
                <a16:creationId xmlns:a16="http://schemas.microsoft.com/office/drawing/2014/main" id="{F4A284FA-E9EF-44BA-958E-377025DA33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4B85DC-DF6A-483F-AF63-871CFA54F28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73706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E2A7-36FE-4D23-8C02-1C3D2C46DF2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FF9F0596-9E76-4AA2-B134-C69117708139}"/>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81AAFF9-4ECC-406A-A4D7-F79E5A802D3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32E6E1E-7F6D-48C8-82DE-C7EAEEB52DC7}"/>
              </a:ext>
            </a:extLst>
          </p:cNvPr>
          <p:cNvSpPr>
            <a:spLocks noGrp="1"/>
          </p:cNvSpPr>
          <p:nvPr>
            <p:ph type="dt" sz="half" idx="10"/>
          </p:nvPr>
        </p:nvSpPr>
        <p:spPr/>
        <p:txBody>
          <a:bodyPr/>
          <a:lstStyle/>
          <a:p>
            <a:fld id="{1D8BD707-D9CF-40AE-B4C6-C98DA3205C09}" type="datetimeFigureOut">
              <a:rPr lang="en-US" smtClean="0"/>
              <a:pPr/>
              <a:t>10/10/2020</a:t>
            </a:fld>
            <a:endParaRPr lang="en-US"/>
          </a:p>
        </p:txBody>
      </p:sp>
      <p:sp>
        <p:nvSpPr>
          <p:cNvPr id="6" name="Footer Placeholder 5">
            <a:extLst>
              <a:ext uri="{FF2B5EF4-FFF2-40B4-BE49-F238E27FC236}">
                <a16:creationId xmlns:a16="http://schemas.microsoft.com/office/drawing/2014/main" id="{B6B31C40-CCFA-4BD9-A896-2D872713D8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3311E1-862D-4646-8195-C59EA6FBF17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88607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68E537-B029-43B5-9666-1F7D4D6E9217}"/>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33777E-C148-4122-AE1E-DF1E90AD3DE9}"/>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08811-1714-47BC-A2F3-1FFE18ED2B2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10/10/2020</a:t>
            </a:fld>
            <a:endParaRPr lang="en-US"/>
          </a:p>
        </p:txBody>
      </p:sp>
      <p:sp>
        <p:nvSpPr>
          <p:cNvPr id="5" name="Footer Placeholder 4">
            <a:extLst>
              <a:ext uri="{FF2B5EF4-FFF2-40B4-BE49-F238E27FC236}">
                <a16:creationId xmlns:a16="http://schemas.microsoft.com/office/drawing/2014/main" id="{1767C794-7030-4456-9459-4A0402039DF0}"/>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876CBE-D087-4DBF-8023-62FA5D7816A9}"/>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715479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Serializer Class</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971550"/>
            <a:ext cx="8229600" cy="3733800"/>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rest_framework</a:t>
            </a:r>
            <a:r>
              <a:rPr lang="en-US" sz="1800" dirty="0">
                <a:latin typeface="Times New Roman" panose="02020603050405020304" pitchFamily="18" charset="0"/>
                <a:cs typeface="Times New Roman" panose="02020603050405020304" pitchFamily="18" charset="0"/>
              </a:rPr>
              <a:t> import serializers</a:t>
            </a:r>
          </a:p>
          <a:p>
            <a:pPr marL="0" indent="0">
              <a:buNone/>
            </a:pPr>
            <a:r>
              <a:rPr lang="en-US" sz="1800" dirty="0">
                <a:latin typeface="Times New Roman" panose="02020603050405020304" pitchFamily="18" charset="0"/>
                <a:cs typeface="Times New Roman" panose="02020603050405020304" pitchFamily="18" charset="0"/>
              </a:rPr>
              <a:t>class </a:t>
            </a:r>
            <a:r>
              <a:rPr lang="en-US" sz="1800" dirty="0" err="1">
                <a:latin typeface="Times New Roman" panose="02020603050405020304" pitchFamily="18" charset="0"/>
                <a:cs typeface="Times New Roman" panose="02020603050405020304" pitchFamily="18" charset="0"/>
              </a:rPr>
              <a:t>StudentSerializer</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serializers.Serializer</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name = </a:t>
            </a:r>
            <a:r>
              <a:rPr lang="en-US" sz="1800" dirty="0" err="1">
                <a:latin typeface="Times New Roman" panose="02020603050405020304" pitchFamily="18" charset="0"/>
                <a:cs typeface="Times New Roman" panose="02020603050405020304" pitchFamily="18" charset="0"/>
              </a:rPr>
              <a:t>serializers.</a:t>
            </a:r>
            <a:r>
              <a:rPr lang="en-US" sz="1800" dirty="0" err="1">
                <a:solidFill>
                  <a:srgbClr val="FFFF00"/>
                </a:solidFill>
                <a:latin typeface="Times New Roman" panose="02020603050405020304" pitchFamily="18" charset="0"/>
                <a:cs typeface="Times New Roman" panose="02020603050405020304" pitchFamily="18" charset="0"/>
              </a:rPr>
              <a:t>CharField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=100)</a:t>
            </a:r>
          </a:p>
          <a:p>
            <a:pPr marL="0" indent="0">
              <a:buNone/>
            </a:pPr>
            <a:r>
              <a:rPr lang="en-US" sz="1800" dirty="0">
                <a:latin typeface="Times New Roman" panose="02020603050405020304" pitchFamily="18" charset="0"/>
                <a:cs typeface="Times New Roman" panose="02020603050405020304" pitchFamily="18" charset="0"/>
              </a:rPr>
              <a:t>    roll = </a:t>
            </a:r>
            <a:r>
              <a:rPr lang="en-US" sz="1800" dirty="0" err="1">
                <a:latin typeface="Times New Roman" panose="02020603050405020304" pitchFamily="18" charset="0"/>
                <a:cs typeface="Times New Roman" panose="02020603050405020304" pitchFamily="18" charset="0"/>
              </a:rPr>
              <a:t>serializers.</a:t>
            </a:r>
            <a:r>
              <a:rPr lang="en-US" sz="1800" dirty="0" err="1">
                <a:solidFill>
                  <a:srgbClr val="FFFF00"/>
                </a:solidFill>
                <a:latin typeface="Times New Roman" panose="02020603050405020304" pitchFamily="18" charset="0"/>
                <a:cs typeface="Times New Roman" panose="02020603050405020304" pitchFamily="18" charset="0"/>
              </a:rPr>
              <a:t>IntegerField</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city = </a:t>
            </a:r>
            <a:r>
              <a:rPr lang="en-US" sz="1800" dirty="0" err="1">
                <a:latin typeface="Times New Roman" panose="02020603050405020304" pitchFamily="18" charset="0"/>
                <a:cs typeface="Times New Roman" panose="02020603050405020304" pitchFamily="18" charset="0"/>
              </a:rPr>
              <a:t>serializers.</a:t>
            </a:r>
            <a:r>
              <a:rPr lang="en-US" sz="1800" dirty="0" err="1">
                <a:solidFill>
                  <a:srgbClr val="FFFF00"/>
                </a:solidFill>
                <a:latin typeface="Times New Roman" panose="02020603050405020304" pitchFamily="18" charset="0"/>
                <a:cs typeface="Times New Roman" panose="02020603050405020304" pitchFamily="18" charset="0"/>
              </a:rPr>
              <a:t>CharField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=100)</a:t>
            </a:r>
          </a:p>
        </p:txBody>
      </p:sp>
    </p:spTree>
    <p:extLst>
      <p:ext uri="{BB962C8B-B14F-4D97-AF65-F5344CB8AC3E}">
        <p14:creationId xmlns:p14="http://schemas.microsoft.com/office/powerpoint/2010/main" val="404200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EE67DC-2F4F-44D9-9D42-6E9E50ABFEB4}"/>
              </a:ext>
            </a:extLst>
          </p:cNvPr>
          <p:cNvSpPr>
            <a:spLocks noGrp="1"/>
          </p:cNvSpPr>
          <p:nvPr>
            <p:ph type="title"/>
          </p:nvPr>
        </p:nvSpPr>
        <p:spPr>
          <a:xfrm>
            <a:off x="628650" y="57150"/>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Serializer Field</a:t>
            </a:r>
          </a:p>
        </p:txBody>
      </p:sp>
      <p:sp>
        <p:nvSpPr>
          <p:cNvPr id="7" name="Content Placeholder 6">
            <a:extLst>
              <a:ext uri="{FF2B5EF4-FFF2-40B4-BE49-F238E27FC236}">
                <a16:creationId xmlns:a16="http://schemas.microsoft.com/office/drawing/2014/main" id="{B1C1AE4B-1806-4AEE-B31F-A639F1BBDFC0}"/>
              </a:ext>
            </a:extLst>
          </p:cNvPr>
          <p:cNvSpPr>
            <a:spLocks noGrp="1"/>
          </p:cNvSpPr>
          <p:nvPr>
            <p:ph idx="1"/>
          </p:nvPr>
        </p:nvSpPr>
        <p:spPr>
          <a:xfrm>
            <a:off x="628650" y="1152524"/>
            <a:ext cx="7886700" cy="3705225"/>
          </a:xfrm>
        </p:spPr>
        <p:txBody>
          <a:bodyPr>
            <a:normAutofit/>
          </a:bodyPr>
          <a:lstStyle/>
          <a:p>
            <a:pPr marL="0" indent="0">
              <a:buNone/>
            </a:pPr>
            <a:r>
              <a:rPr lang="en-US" sz="1600" dirty="0" err="1">
                <a:latin typeface="Times New Roman" panose="02020603050405020304" pitchFamily="18" charset="0"/>
                <a:cs typeface="Times New Roman" panose="02020603050405020304" pitchFamily="18" charset="0"/>
              </a:rPr>
              <a:t>DateField</a:t>
            </a:r>
            <a:r>
              <a:rPr lang="en-US" sz="1600" dirty="0">
                <a:latin typeface="Times New Roman" panose="02020603050405020304" pitchFamily="18" charset="0"/>
                <a:cs typeface="Times New Roman" panose="02020603050405020304" pitchFamily="18" charset="0"/>
              </a:rPr>
              <a:t> - A date representation.</a:t>
            </a:r>
          </a:p>
          <a:p>
            <a:pPr marL="0" indent="0">
              <a:buNone/>
            </a:pPr>
            <a:r>
              <a:rPr lang="en-US" sz="1600" dirty="0">
                <a:latin typeface="Times New Roman" panose="02020603050405020304" pitchFamily="18" charset="0"/>
                <a:cs typeface="Times New Roman" panose="02020603050405020304" pitchFamily="18" charset="0"/>
              </a:rPr>
              <a:t>Syntax:- </a:t>
            </a:r>
            <a:r>
              <a:rPr lang="en-US" sz="1600" dirty="0" err="1">
                <a:latin typeface="Times New Roman" panose="02020603050405020304" pitchFamily="18" charset="0"/>
                <a:cs typeface="Times New Roman" panose="02020603050405020304" pitchFamily="18" charset="0"/>
              </a:rPr>
              <a:t>DateField</a:t>
            </a:r>
            <a:r>
              <a:rPr lang="en-US" sz="1600" dirty="0">
                <a:latin typeface="Times New Roman" panose="02020603050405020304" pitchFamily="18" charset="0"/>
                <a:cs typeface="Times New Roman" panose="02020603050405020304" pitchFamily="18" charset="0"/>
              </a:rPr>
              <a:t>(format=</a:t>
            </a:r>
            <a:r>
              <a:rPr lang="en-US" sz="1600" dirty="0" err="1">
                <a:latin typeface="Times New Roman" panose="02020603050405020304" pitchFamily="18" charset="0"/>
                <a:cs typeface="Times New Roman" panose="02020603050405020304" pitchFamily="18" charset="0"/>
              </a:rPr>
              <a:t>api_settings.DATE_FORMAT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input_formats</a:t>
            </a:r>
            <a:r>
              <a:rPr lang="en-US" sz="1600" dirty="0">
                <a:latin typeface="Times New Roman" panose="02020603050405020304" pitchFamily="18" charset="0"/>
                <a:cs typeface="Times New Roman" panose="02020603050405020304" pitchFamily="18" charset="0"/>
              </a:rPr>
              <a:t>=None)</a:t>
            </a:r>
          </a:p>
          <a:p>
            <a:pPr marL="0" indent="0">
              <a:buNone/>
            </a:pPr>
            <a:r>
              <a:rPr lang="en-US" sz="1600" dirty="0">
                <a:latin typeface="Times New Roman" panose="02020603050405020304" pitchFamily="18" charset="0"/>
                <a:cs typeface="Times New Roman" panose="02020603050405020304" pitchFamily="18" charset="0"/>
              </a:rPr>
              <a:t>format - A string representing the output format. If not specified, this defaults to the same value as the DATE_FORMAT settings key, which will be 'iso-8601' unless set. Setting to a format string indicates that </a:t>
            </a:r>
            <a:r>
              <a:rPr lang="en-US" sz="1600" dirty="0" err="1">
                <a:latin typeface="Times New Roman" panose="02020603050405020304" pitchFamily="18" charset="0"/>
                <a:cs typeface="Times New Roman" panose="02020603050405020304" pitchFamily="18" charset="0"/>
              </a:rPr>
              <a:t>to_representation</a:t>
            </a:r>
            <a:r>
              <a:rPr lang="en-US" sz="1600" dirty="0">
                <a:latin typeface="Times New Roman" panose="02020603050405020304" pitchFamily="18" charset="0"/>
                <a:cs typeface="Times New Roman" panose="02020603050405020304" pitchFamily="18" charset="0"/>
              </a:rPr>
              <a:t> return values should be coerced to string output. Format strings are described below. Setting this value to None indicates that Python date objects should be returned by </a:t>
            </a:r>
            <a:r>
              <a:rPr lang="en-US" sz="1600" dirty="0" err="1">
                <a:latin typeface="Times New Roman" panose="02020603050405020304" pitchFamily="18" charset="0"/>
                <a:cs typeface="Times New Roman" panose="02020603050405020304" pitchFamily="18" charset="0"/>
              </a:rPr>
              <a:t>to_representation</a:t>
            </a:r>
            <a:r>
              <a:rPr lang="en-US" sz="1600" dirty="0">
                <a:latin typeface="Times New Roman" panose="02020603050405020304" pitchFamily="18" charset="0"/>
                <a:cs typeface="Times New Roman" panose="02020603050405020304" pitchFamily="18" charset="0"/>
              </a:rPr>
              <a:t>. In this case the date encoding will be determined by the renderer.</a:t>
            </a:r>
          </a:p>
          <a:p>
            <a:pPr marL="0" indent="0">
              <a:buNone/>
            </a:pPr>
            <a:r>
              <a:rPr lang="en-US" sz="1600" dirty="0" err="1">
                <a:latin typeface="Times New Roman" panose="02020603050405020304" pitchFamily="18" charset="0"/>
                <a:cs typeface="Times New Roman" panose="02020603050405020304" pitchFamily="18" charset="0"/>
              </a:rPr>
              <a:t>input_formats</a:t>
            </a:r>
            <a:r>
              <a:rPr lang="en-US" sz="1600" dirty="0">
                <a:latin typeface="Times New Roman" panose="02020603050405020304" pitchFamily="18" charset="0"/>
                <a:cs typeface="Times New Roman" panose="02020603050405020304" pitchFamily="18" charset="0"/>
              </a:rPr>
              <a:t> - A list of strings representing the input formats which may be used to parse the date. If not specified, the DATE_INPUT_FORMATS setting will be used, which defaults to ['iso-8601'].</a:t>
            </a:r>
          </a:p>
        </p:txBody>
      </p:sp>
    </p:spTree>
    <p:extLst>
      <p:ext uri="{BB962C8B-B14F-4D97-AF65-F5344CB8AC3E}">
        <p14:creationId xmlns:p14="http://schemas.microsoft.com/office/powerpoint/2010/main" val="3528334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EE67DC-2F4F-44D9-9D42-6E9E50ABFEB4}"/>
              </a:ext>
            </a:extLst>
          </p:cNvPr>
          <p:cNvSpPr>
            <a:spLocks noGrp="1"/>
          </p:cNvSpPr>
          <p:nvPr>
            <p:ph type="title"/>
          </p:nvPr>
        </p:nvSpPr>
        <p:spPr>
          <a:xfrm>
            <a:off x="628650" y="57150"/>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Serializer Field</a:t>
            </a:r>
          </a:p>
        </p:txBody>
      </p:sp>
      <p:sp>
        <p:nvSpPr>
          <p:cNvPr id="7" name="Content Placeholder 6">
            <a:extLst>
              <a:ext uri="{FF2B5EF4-FFF2-40B4-BE49-F238E27FC236}">
                <a16:creationId xmlns:a16="http://schemas.microsoft.com/office/drawing/2014/main" id="{B1C1AE4B-1806-4AEE-B31F-A639F1BBDFC0}"/>
              </a:ext>
            </a:extLst>
          </p:cNvPr>
          <p:cNvSpPr>
            <a:spLocks noGrp="1"/>
          </p:cNvSpPr>
          <p:nvPr>
            <p:ph idx="1"/>
          </p:nvPr>
        </p:nvSpPr>
        <p:spPr>
          <a:xfrm>
            <a:off x="628650" y="1152524"/>
            <a:ext cx="7886700" cy="3705225"/>
          </a:xfrm>
        </p:spPr>
        <p:txBody>
          <a:bodyPr>
            <a:normAutofit/>
          </a:bodyPr>
          <a:lstStyle/>
          <a:p>
            <a:pPr marL="0" indent="0">
              <a:buNone/>
            </a:pPr>
            <a:r>
              <a:rPr lang="en-US" sz="1600" dirty="0" err="1">
                <a:latin typeface="Times New Roman" panose="02020603050405020304" pitchFamily="18" charset="0"/>
                <a:cs typeface="Times New Roman" panose="02020603050405020304" pitchFamily="18" charset="0"/>
              </a:rPr>
              <a:t>TimeField</a:t>
            </a:r>
            <a:r>
              <a:rPr lang="en-US" sz="1600" dirty="0">
                <a:latin typeface="Times New Roman" panose="02020603050405020304" pitchFamily="18" charset="0"/>
                <a:cs typeface="Times New Roman" panose="02020603050405020304" pitchFamily="18" charset="0"/>
              </a:rPr>
              <a:t> - A time representation.</a:t>
            </a:r>
          </a:p>
          <a:p>
            <a:pPr marL="0" indent="0">
              <a:buNone/>
            </a:pPr>
            <a:r>
              <a:rPr lang="en-US" sz="1600" dirty="0">
                <a:latin typeface="Times New Roman" panose="02020603050405020304" pitchFamily="18" charset="0"/>
                <a:cs typeface="Times New Roman" panose="02020603050405020304" pitchFamily="18" charset="0"/>
              </a:rPr>
              <a:t>Syntax:- </a:t>
            </a:r>
            <a:r>
              <a:rPr lang="en-US" sz="1600" dirty="0" err="1">
                <a:latin typeface="Times New Roman" panose="02020603050405020304" pitchFamily="18" charset="0"/>
                <a:cs typeface="Times New Roman" panose="02020603050405020304" pitchFamily="18" charset="0"/>
              </a:rPr>
              <a:t>TimeField</a:t>
            </a:r>
            <a:r>
              <a:rPr lang="en-US" sz="1600" dirty="0">
                <a:latin typeface="Times New Roman" panose="02020603050405020304" pitchFamily="18" charset="0"/>
                <a:cs typeface="Times New Roman" panose="02020603050405020304" pitchFamily="18" charset="0"/>
              </a:rPr>
              <a:t>(format=</a:t>
            </a:r>
            <a:r>
              <a:rPr lang="en-US" sz="1600" dirty="0" err="1">
                <a:latin typeface="Times New Roman" panose="02020603050405020304" pitchFamily="18" charset="0"/>
                <a:cs typeface="Times New Roman" panose="02020603050405020304" pitchFamily="18" charset="0"/>
              </a:rPr>
              <a:t>api_settings.TIME_FORMAT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input_formats</a:t>
            </a:r>
            <a:r>
              <a:rPr lang="en-US" sz="1600" dirty="0">
                <a:latin typeface="Times New Roman" panose="02020603050405020304" pitchFamily="18" charset="0"/>
                <a:cs typeface="Times New Roman" panose="02020603050405020304" pitchFamily="18" charset="0"/>
              </a:rPr>
              <a:t>=None)</a:t>
            </a:r>
          </a:p>
          <a:p>
            <a:pPr marL="0" indent="0">
              <a:buNone/>
            </a:pPr>
            <a:r>
              <a:rPr lang="en-US" sz="1600" dirty="0">
                <a:latin typeface="Times New Roman" panose="02020603050405020304" pitchFamily="18" charset="0"/>
                <a:cs typeface="Times New Roman" panose="02020603050405020304" pitchFamily="18" charset="0"/>
              </a:rPr>
              <a:t>format - A string representing the output format. If not specified, this defaults to the same value as the TIME_FORMAT settings key, which will be 'iso-8601' unless set. Setting to a format string indicates that </a:t>
            </a:r>
            <a:r>
              <a:rPr lang="en-US" sz="1600" dirty="0" err="1">
                <a:latin typeface="Times New Roman" panose="02020603050405020304" pitchFamily="18" charset="0"/>
                <a:cs typeface="Times New Roman" panose="02020603050405020304" pitchFamily="18" charset="0"/>
              </a:rPr>
              <a:t>to_representation</a:t>
            </a:r>
            <a:r>
              <a:rPr lang="en-US" sz="1600" dirty="0">
                <a:latin typeface="Times New Roman" panose="02020603050405020304" pitchFamily="18" charset="0"/>
                <a:cs typeface="Times New Roman" panose="02020603050405020304" pitchFamily="18" charset="0"/>
              </a:rPr>
              <a:t> return values should be coerced to string output. Format strings are described below. Setting this value to None indicates that Python time objects should be returned by </a:t>
            </a:r>
            <a:r>
              <a:rPr lang="en-US" sz="1600" dirty="0" err="1">
                <a:latin typeface="Times New Roman" panose="02020603050405020304" pitchFamily="18" charset="0"/>
                <a:cs typeface="Times New Roman" panose="02020603050405020304" pitchFamily="18" charset="0"/>
              </a:rPr>
              <a:t>to_representation</a:t>
            </a:r>
            <a:r>
              <a:rPr lang="en-US" sz="1600" dirty="0">
                <a:latin typeface="Times New Roman" panose="02020603050405020304" pitchFamily="18" charset="0"/>
                <a:cs typeface="Times New Roman" panose="02020603050405020304" pitchFamily="18" charset="0"/>
              </a:rPr>
              <a:t>. In this case the time encoding will be determined by the renderer.</a:t>
            </a:r>
          </a:p>
          <a:p>
            <a:pPr marL="0" indent="0">
              <a:buNone/>
            </a:pPr>
            <a:r>
              <a:rPr lang="en-US" sz="1600" dirty="0" err="1">
                <a:latin typeface="Times New Roman" panose="02020603050405020304" pitchFamily="18" charset="0"/>
                <a:cs typeface="Times New Roman" panose="02020603050405020304" pitchFamily="18" charset="0"/>
              </a:rPr>
              <a:t>input_formats</a:t>
            </a:r>
            <a:r>
              <a:rPr lang="en-US" sz="1600" dirty="0">
                <a:latin typeface="Times New Roman" panose="02020603050405020304" pitchFamily="18" charset="0"/>
                <a:cs typeface="Times New Roman" panose="02020603050405020304" pitchFamily="18" charset="0"/>
              </a:rPr>
              <a:t> - A list of strings representing the input formats which may be used to parse the date. If not specified, the TIME_INPUT_FORMATS setting will be used, which defaults to ['iso-8601'].</a:t>
            </a:r>
          </a:p>
        </p:txBody>
      </p:sp>
    </p:spTree>
    <p:extLst>
      <p:ext uri="{BB962C8B-B14F-4D97-AF65-F5344CB8AC3E}">
        <p14:creationId xmlns:p14="http://schemas.microsoft.com/office/powerpoint/2010/main" val="3350114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EE67DC-2F4F-44D9-9D42-6E9E50ABFEB4}"/>
              </a:ext>
            </a:extLst>
          </p:cNvPr>
          <p:cNvSpPr>
            <a:spLocks noGrp="1"/>
          </p:cNvSpPr>
          <p:nvPr>
            <p:ph type="title"/>
          </p:nvPr>
        </p:nvSpPr>
        <p:spPr>
          <a:xfrm>
            <a:off x="628650" y="57150"/>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Serializer Field</a:t>
            </a:r>
          </a:p>
        </p:txBody>
      </p:sp>
      <p:sp>
        <p:nvSpPr>
          <p:cNvPr id="7" name="Content Placeholder 6">
            <a:extLst>
              <a:ext uri="{FF2B5EF4-FFF2-40B4-BE49-F238E27FC236}">
                <a16:creationId xmlns:a16="http://schemas.microsoft.com/office/drawing/2014/main" id="{B1C1AE4B-1806-4AEE-B31F-A639F1BBDFC0}"/>
              </a:ext>
            </a:extLst>
          </p:cNvPr>
          <p:cNvSpPr>
            <a:spLocks noGrp="1"/>
          </p:cNvSpPr>
          <p:nvPr>
            <p:ph idx="1"/>
          </p:nvPr>
        </p:nvSpPr>
        <p:spPr>
          <a:xfrm>
            <a:off x="628650" y="1152524"/>
            <a:ext cx="7886700" cy="3705225"/>
          </a:xfrm>
        </p:spPr>
        <p:txBody>
          <a:bodyPr>
            <a:normAutofit lnSpcReduction="10000"/>
          </a:bodyPr>
          <a:lstStyle/>
          <a:p>
            <a:pPr marL="0" indent="0">
              <a:buNone/>
            </a:pPr>
            <a:r>
              <a:rPr lang="en-US" sz="1600" dirty="0" err="1">
                <a:latin typeface="Times New Roman" panose="02020603050405020304" pitchFamily="18" charset="0"/>
                <a:cs typeface="Times New Roman" panose="02020603050405020304" pitchFamily="18" charset="0"/>
              </a:rPr>
              <a:t>DateTimeField</a:t>
            </a:r>
            <a:r>
              <a:rPr lang="en-US" sz="1600" dirty="0">
                <a:latin typeface="Times New Roman" panose="02020603050405020304" pitchFamily="18" charset="0"/>
                <a:cs typeface="Times New Roman" panose="02020603050405020304" pitchFamily="18" charset="0"/>
              </a:rPr>
              <a:t> - A date and time representation.</a:t>
            </a:r>
          </a:p>
          <a:p>
            <a:pPr marL="0" indent="0">
              <a:buNone/>
            </a:pPr>
            <a:r>
              <a:rPr lang="en-US" sz="1600" dirty="0">
                <a:latin typeface="Times New Roman" panose="02020603050405020304" pitchFamily="18" charset="0"/>
                <a:cs typeface="Times New Roman" panose="02020603050405020304" pitchFamily="18" charset="0"/>
              </a:rPr>
              <a:t>Syntax:- </a:t>
            </a:r>
            <a:r>
              <a:rPr lang="en-US" sz="1600" dirty="0" err="1">
                <a:latin typeface="Times New Roman" panose="02020603050405020304" pitchFamily="18" charset="0"/>
                <a:cs typeface="Times New Roman" panose="02020603050405020304" pitchFamily="18" charset="0"/>
              </a:rPr>
              <a:t>DateTimeField</a:t>
            </a:r>
            <a:r>
              <a:rPr lang="en-US" sz="1600" dirty="0">
                <a:latin typeface="Times New Roman" panose="02020603050405020304" pitchFamily="18" charset="0"/>
                <a:cs typeface="Times New Roman" panose="02020603050405020304" pitchFamily="18" charset="0"/>
              </a:rPr>
              <a:t>(format=</a:t>
            </a:r>
            <a:r>
              <a:rPr lang="en-US" sz="1600" dirty="0" err="1">
                <a:latin typeface="Times New Roman" panose="02020603050405020304" pitchFamily="18" charset="0"/>
                <a:cs typeface="Times New Roman" panose="02020603050405020304" pitchFamily="18" charset="0"/>
              </a:rPr>
              <a:t>api_settings.DATETIME_FORMAT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input_formats</a:t>
            </a:r>
            <a:r>
              <a:rPr lang="en-US" sz="1600" dirty="0">
                <a:latin typeface="Times New Roman" panose="02020603050405020304" pitchFamily="18" charset="0"/>
                <a:cs typeface="Times New Roman" panose="02020603050405020304" pitchFamily="18" charset="0"/>
              </a:rPr>
              <a:t>=None, </a:t>
            </a:r>
            <a:r>
              <a:rPr lang="en-US" sz="1600" dirty="0" err="1">
                <a:latin typeface="Times New Roman" panose="02020603050405020304" pitchFamily="18" charset="0"/>
                <a:cs typeface="Times New Roman" panose="02020603050405020304" pitchFamily="18" charset="0"/>
              </a:rPr>
              <a:t>default_timezone</a:t>
            </a:r>
            <a:r>
              <a:rPr lang="en-US" sz="1600" dirty="0">
                <a:latin typeface="Times New Roman" panose="02020603050405020304" pitchFamily="18" charset="0"/>
                <a:cs typeface="Times New Roman" panose="02020603050405020304" pitchFamily="18" charset="0"/>
              </a:rPr>
              <a:t>=None)</a:t>
            </a:r>
          </a:p>
          <a:p>
            <a:pPr marL="0" indent="0">
              <a:buNone/>
            </a:pPr>
            <a:r>
              <a:rPr lang="en-US" sz="1600" dirty="0">
                <a:latin typeface="Times New Roman" panose="02020603050405020304" pitchFamily="18" charset="0"/>
                <a:cs typeface="Times New Roman" panose="02020603050405020304" pitchFamily="18" charset="0"/>
              </a:rPr>
              <a:t>format - A string representing the output format. If not specified, this defaults to the same value as the DATETIME_FORMAT settings key, which will be 'iso-8601' unless set. Setting to a format string indicates that </a:t>
            </a:r>
            <a:r>
              <a:rPr lang="en-US" sz="1600" dirty="0" err="1">
                <a:latin typeface="Times New Roman" panose="02020603050405020304" pitchFamily="18" charset="0"/>
                <a:cs typeface="Times New Roman" panose="02020603050405020304" pitchFamily="18" charset="0"/>
              </a:rPr>
              <a:t>to_representation</a:t>
            </a:r>
            <a:r>
              <a:rPr lang="en-US" sz="1600" dirty="0">
                <a:latin typeface="Times New Roman" panose="02020603050405020304" pitchFamily="18" charset="0"/>
                <a:cs typeface="Times New Roman" panose="02020603050405020304" pitchFamily="18" charset="0"/>
              </a:rPr>
              <a:t> return values should be coerced to string output. Format strings are described below. Setting this value to None indicates that Python datetime objects should be returned by </a:t>
            </a:r>
            <a:r>
              <a:rPr lang="en-US" sz="1600" dirty="0" err="1">
                <a:latin typeface="Times New Roman" panose="02020603050405020304" pitchFamily="18" charset="0"/>
                <a:cs typeface="Times New Roman" panose="02020603050405020304" pitchFamily="18" charset="0"/>
              </a:rPr>
              <a:t>to_representation</a:t>
            </a:r>
            <a:r>
              <a:rPr lang="en-US" sz="1600" dirty="0">
                <a:latin typeface="Times New Roman" panose="02020603050405020304" pitchFamily="18" charset="0"/>
                <a:cs typeface="Times New Roman" panose="02020603050405020304" pitchFamily="18" charset="0"/>
              </a:rPr>
              <a:t>. In this case the datetime encoding will be determined by the renderer.</a:t>
            </a:r>
          </a:p>
          <a:p>
            <a:pPr marL="0" indent="0">
              <a:buNone/>
            </a:pPr>
            <a:r>
              <a:rPr lang="en-US" sz="1600" dirty="0" err="1">
                <a:latin typeface="Times New Roman" panose="02020603050405020304" pitchFamily="18" charset="0"/>
                <a:cs typeface="Times New Roman" panose="02020603050405020304" pitchFamily="18" charset="0"/>
              </a:rPr>
              <a:t>input_formats</a:t>
            </a:r>
            <a:r>
              <a:rPr lang="en-US" sz="1600" dirty="0">
                <a:latin typeface="Times New Roman" panose="02020603050405020304" pitchFamily="18" charset="0"/>
                <a:cs typeface="Times New Roman" panose="02020603050405020304" pitchFamily="18" charset="0"/>
              </a:rPr>
              <a:t> - A list of strings representing the input formats which may be used to parse the date. If not specified, the DATETIME_INPUT_FORMATS setting will be used, which defaults to ['iso-8601'].</a:t>
            </a:r>
          </a:p>
          <a:p>
            <a:pPr marL="0" indent="0">
              <a:buNone/>
            </a:pPr>
            <a:r>
              <a:rPr lang="en-US" sz="1600" dirty="0" err="1">
                <a:latin typeface="Times New Roman" panose="02020603050405020304" pitchFamily="18" charset="0"/>
                <a:cs typeface="Times New Roman" panose="02020603050405020304" pitchFamily="18" charset="0"/>
              </a:rPr>
              <a:t>default_timezone</a:t>
            </a:r>
            <a:r>
              <a:rPr lang="en-US" sz="1600" dirty="0">
                <a:latin typeface="Times New Roman" panose="02020603050405020304" pitchFamily="18" charset="0"/>
                <a:cs typeface="Times New Roman" panose="02020603050405020304" pitchFamily="18" charset="0"/>
              </a:rPr>
              <a:t> - A </a:t>
            </a:r>
            <a:r>
              <a:rPr lang="en-US" sz="1600" dirty="0" err="1">
                <a:latin typeface="Times New Roman" panose="02020603050405020304" pitchFamily="18" charset="0"/>
                <a:cs typeface="Times New Roman" panose="02020603050405020304" pitchFamily="18" charset="0"/>
              </a:rPr>
              <a:t>pytz.timezone</a:t>
            </a:r>
            <a:r>
              <a:rPr lang="en-US" sz="1600" dirty="0">
                <a:latin typeface="Times New Roman" panose="02020603050405020304" pitchFamily="18" charset="0"/>
                <a:cs typeface="Times New Roman" panose="02020603050405020304" pitchFamily="18" charset="0"/>
              </a:rPr>
              <a:t> representing the </a:t>
            </a:r>
            <a:r>
              <a:rPr lang="en-US" sz="1600" dirty="0" err="1">
                <a:latin typeface="Times New Roman" panose="02020603050405020304" pitchFamily="18" charset="0"/>
                <a:cs typeface="Times New Roman" panose="02020603050405020304" pitchFamily="18" charset="0"/>
              </a:rPr>
              <a:t>timezone</a:t>
            </a:r>
            <a:r>
              <a:rPr lang="en-US" sz="1600" dirty="0">
                <a:latin typeface="Times New Roman" panose="02020603050405020304" pitchFamily="18" charset="0"/>
                <a:cs typeface="Times New Roman" panose="02020603050405020304" pitchFamily="18" charset="0"/>
              </a:rPr>
              <a:t>. If not specified and the USE_TZ setting is enabled, this defaults to the current </a:t>
            </a:r>
            <a:r>
              <a:rPr lang="en-US" sz="1600" dirty="0" err="1">
                <a:latin typeface="Times New Roman" panose="02020603050405020304" pitchFamily="18" charset="0"/>
                <a:cs typeface="Times New Roman" panose="02020603050405020304" pitchFamily="18" charset="0"/>
              </a:rPr>
              <a:t>timezone</a:t>
            </a:r>
            <a:r>
              <a:rPr lang="en-US" sz="1600" dirty="0">
                <a:latin typeface="Times New Roman" panose="02020603050405020304" pitchFamily="18" charset="0"/>
                <a:cs typeface="Times New Roman" panose="02020603050405020304" pitchFamily="18" charset="0"/>
              </a:rPr>
              <a:t>. If USE_TZ is disabled, then datetime objects will be naive.</a:t>
            </a:r>
          </a:p>
        </p:txBody>
      </p:sp>
    </p:spTree>
    <p:extLst>
      <p:ext uri="{BB962C8B-B14F-4D97-AF65-F5344CB8AC3E}">
        <p14:creationId xmlns:p14="http://schemas.microsoft.com/office/powerpoint/2010/main" val="49378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EE67DC-2F4F-44D9-9D42-6E9E50ABFEB4}"/>
              </a:ext>
            </a:extLst>
          </p:cNvPr>
          <p:cNvSpPr>
            <a:spLocks noGrp="1"/>
          </p:cNvSpPr>
          <p:nvPr>
            <p:ph type="title"/>
          </p:nvPr>
        </p:nvSpPr>
        <p:spPr>
          <a:xfrm>
            <a:off x="628650" y="57150"/>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Serializer Field</a:t>
            </a:r>
          </a:p>
        </p:txBody>
      </p:sp>
      <p:sp>
        <p:nvSpPr>
          <p:cNvPr id="7" name="Content Placeholder 6">
            <a:extLst>
              <a:ext uri="{FF2B5EF4-FFF2-40B4-BE49-F238E27FC236}">
                <a16:creationId xmlns:a16="http://schemas.microsoft.com/office/drawing/2014/main" id="{B1C1AE4B-1806-4AEE-B31F-A639F1BBDFC0}"/>
              </a:ext>
            </a:extLst>
          </p:cNvPr>
          <p:cNvSpPr>
            <a:spLocks noGrp="1"/>
          </p:cNvSpPr>
          <p:nvPr>
            <p:ph idx="1"/>
          </p:nvPr>
        </p:nvSpPr>
        <p:spPr>
          <a:xfrm>
            <a:off x="628650" y="1152524"/>
            <a:ext cx="7886700" cy="3705225"/>
          </a:xfrm>
        </p:spPr>
        <p:txBody>
          <a:bodyPr>
            <a:normAutofit/>
          </a:bodyPr>
          <a:lstStyle/>
          <a:p>
            <a:pPr marL="0" indent="0">
              <a:buNone/>
            </a:pPr>
            <a:r>
              <a:rPr lang="en-US" sz="1600" dirty="0" err="1">
                <a:latin typeface="Times New Roman" panose="02020603050405020304" pitchFamily="18" charset="0"/>
                <a:cs typeface="Times New Roman" panose="02020603050405020304" pitchFamily="18" charset="0"/>
              </a:rPr>
              <a:t>DurationField</a:t>
            </a:r>
            <a:r>
              <a:rPr lang="en-US" sz="1600" dirty="0">
                <a:latin typeface="Times New Roman" panose="02020603050405020304" pitchFamily="18" charset="0"/>
                <a:cs typeface="Times New Roman" panose="02020603050405020304" pitchFamily="18" charset="0"/>
              </a:rPr>
              <a:t> - A Duration representation. The </a:t>
            </a:r>
            <a:r>
              <a:rPr lang="en-US" sz="1600" dirty="0" err="1">
                <a:latin typeface="Times New Roman" panose="02020603050405020304" pitchFamily="18" charset="0"/>
                <a:cs typeface="Times New Roman" panose="02020603050405020304" pitchFamily="18" charset="0"/>
              </a:rPr>
              <a:t>validated_data</a:t>
            </a:r>
            <a:r>
              <a:rPr lang="en-US" sz="1600" dirty="0">
                <a:latin typeface="Times New Roman" panose="02020603050405020304" pitchFamily="18" charset="0"/>
                <a:cs typeface="Times New Roman" panose="02020603050405020304" pitchFamily="18" charset="0"/>
              </a:rPr>
              <a:t> for these fields will contain a </a:t>
            </a:r>
            <a:r>
              <a:rPr lang="en-US" sz="1600" dirty="0" err="1">
                <a:latin typeface="Times New Roman" panose="02020603050405020304" pitchFamily="18" charset="0"/>
                <a:cs typeface="Times New Roman" panose="02020603050405020304" pitchFamily="18" charset="0"/>
              </a:rPr>
              <a:t>datetime.timedelta</a:t>
            </a:r>
            <a:r>
              <a:rPr lang="en-US" sz="1600" dirty="0">
                <a:latin typeface="Times New Roman" panose="02020603050405020304" pitchFamily="18" charset="0"/>
                <a:cs typeface="Times New Roman" panose="02020603050405020304" pitchFamily="18" charset="0"/>
              </a:rPr>
              <a:t> instance. The representation is a string following this format '[DD] [HH:[MM:]]ss[.</a:t>
            </a:r>
            <a:r>
              <a:rPr lang="en-US" sz="1600" dirty="0" err="1">
                <a:latin typeface="Times New Roman" panose="02020603050405020304" pitchFamily="18" charset="0"/>
                <a:cs typeface="Times New Roman" panose="02020603050405020304" pitchFamily="18" charset="0"/>
              </a:rPr>
              <a:t>uuuuuu</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Syntax:- </a:t>
            </a:r>
            <a:r>
              <a:rPr lang="en-US" sz="1600" dirty="0" err="1">
                <a:latin typeface="Times New Roman" panose="02020603050405020304" pitchFamily="18" charset="0"/>
                <a:cs typeface="Times New Roman" panose="02020603050405020304" pitchFamily="18" charset="0"/>
              </a:rPr>
              <a:t>DurationField</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max_value</a:t>
            </a:r>
            <a:r>
              <a:rPr lang="en-US" sz="1600" dirty="0">
                <a:latin typeface="Times New Roman" panose="02020603050405020304" pitchFamily="18" charset="0"/>
                <a:cs typeface="Times New Roman" panose="02020603050405020304" pitchFamily="18" charset="0"/>
              </a:rPr>
              <a:t>=None, </a:t>
            </a:r>
            <a:r>
              <a:rPr lang="en-US" sz="1600" dirty="0" err="1">
                <a:latin typeface="Times New Roman" panose="02020603050405020304" pitchFamily="18" charset="0"/>
                <a:cs typeface="Times New Roman" panose="02020603050405020304" pitchFamily="18" charset="0"/>
              </a:rPr>
              <a:t>min_value</a:t>
            </a:r>
            <a:r>
              <a:rPr lang="en-US" sz="1600" dirty="0">
                <a:latin typeface="Times New Roman" panose="02020603050405020304" pitchFamily="18" charset="0"/>
                <a:cs typeface="Times New Roman" panose="02020603050405020304" pitchFamily="18" charset="0"/>
              </a:rPr>
              <a:t>=None)</a:t>
            </a:r>
          </a:p>
          <a:p>
            <a:pPr marL="0" indent="0">
              <a:buNone/>
            </a:pPr>
            <a:r>
              <a:rPr lang="en-US" sz="1600" dirty="0" err="1">
                <a:latin typeface="Times New Roman" panose="02020603050405020304" pitchFamily="18" charset="0"/>
                <a:cs typeface="Times New Roman" panose="02020603050405020304" pitchFamily="18" charset="0"/>
              </a:rPr>
              <a:t>max_value</a:t>
            </a:r>
            <a:r>
              <a:rPr lang="en-US" sz="1600" dirty="0">
                <a:latin typeface="Times New Roman" panose="02020603050405020304" pitchFamily="18" charset="0"/>
                <a:cs typeface="Times New Roman" panose="02020603050405020304" pitchFamily="18" charset="0"/>
              </a:rPr>
              <a:t> Validate that the duration provided is no greater than this value.</a:t>
            </a:r>
          </a:p>
          <a:p>
            <a:pPr marL="0" indent="0">
              <a:buNone/>
            </a:pPr>
            <a:r>
              <a:rPr lang="en-US" sz="1600" dirty="0" err="1">
                <a:latin typeface="Times New Roman" panose="02020603050405020304" pitchFamily="18" charset="0"/>
                <a:cs typeface="Times New Roman" panose="02020603050405020304" pitchFamily="18" charset="0"/>
              </a:rPr>
              <a:t>min_value</a:t>
            </a:r>
            <a:r>
              <a:rPr lang="en-US" sz="1600" dirty="0">
                <a:latin typeface="Times New Roman" panose="02020603050405020304" pitchFamily="18" charset="0"/>
                <a:cs typeface="Times New Roman" panose="02020603050405020304" pitchFamily="18" charset="0"/>
              </a:rPr>
              <a:t> Validate that the duration provided is no less than this value.</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err="1">
                <a:latin typeface="Times New Roman" panose="02020603050405020304" pitchFamily="18" charset="0"/>
                <a:cs typeface="Times New Roman" panose="02020603050405020304" pitchFamily="18" charset="0"/>
              </a:rPr>
              <a:t>RegexField</a:t>
            </a:r>
            <a:r>
              <a:rPr lang="en-US" sz="1600" dirty="0">
                <a:latin typeface="Times New Roman" panose="02020603050405020304" pitchFamily="18" charset="0"/>
                <a:cs typeface="Times New Roman" panose="02020603050405020304" pitchFamily="18" charset="0"/>
              </a:rPr>
              <a:t> - A text representation, that validates the given value matches against a certain regular expression.</a:t>
            </a:r>
          </a:p>
          <a:p>
            <a:pPr marL="0" indent="0">
              <a:buNone/>
            </a:pPr>
            <a:r>
              <a:rPr lang="en-US" sz="1600" dirty="0">
                <a:latin typeface="Times New Roman" panose="02020603050405020304" pitchFamily="18" charset="0"/>
                <a:cs typeface="Times New Roman" panose="02020603050405020304" pitchFamily="18" charset="0"/>
              </a:rPr>
              <a:t>Syntax:- </a:t>
            </a:r>
            <a:r>
              <a:rPr lang="en-US" sz="1600" dirty="0" err="1">
                <a:latin typeface="Times New Roman" panose="02020603050405020304" pitchFamily="18" charset="0"/>
                <a:cs typeface="Times New Roman" panose="02020603050405020304" pitchFamily="18" charset="0"/>
              </a:rPr>
              <a:t>RegexField</a:t>
            </a:r>
            <a:r>
              <a:rPr lang="en-US" sz="1600" dirty="0">
                <a:latin typeface="Times New Roman" panose="02020603050405020304" pitchFamily="18" charset="0"/>
                <a:cs typeface="Times New Roman" panose="02020603050405020304" pitchFamily="18" charset="0"/>
              </a:rPr>
              <a:t>(regex, </a:t>
            </a:r>
            <a:r>
              <a:rPr lang="en-US" sz="1600" dirty="0" err="1">
                <a:latin typeface="Times New Roman" panose="02020603050405020304" pitchFamily="18" charset="0"/>
                <a:cs typeface="Times New Roman" panose="02020603050405020304" pitchFamily="18" charset="0"/>
              </a:rPr>
              <a:t>max_length</a:t>
            </a:r>
            <a:r>
              <a:rPr lang="en-US" sz="1600" dirty="0">
                <a:latin typeface="Times New Roman" panose="02020603050405020304" pitchFamily="18" charset="0"/>
                <a:cs typeface="Times New Roman" panose="02020603050405020304" pitchFamily="18" charset="0"/>
              </a:rPr>
              <a:t>=None, </a:t>
            </a:r>
            <a:r>
              <a:rPr lang="en-US" sz="1600" dirty="0" err="1">
                <a:latin typeface="Times New Roman" panose="02020603050405020304" pitchFamily="18" charset="0"/>
                <a:cs typeface="Times New Roman" panose="02020603050405020304" pitchFamily="18" charset="0"/>
              </a:rPr>
              <a:t>min_length</a:t>
            </a:r>
            <a:r>
              <a:rPr lang="en-US" sz="1600" dirty="0">
                <a:latin typeface="Times New Roman" panose="02020603050405020304" pitchFamily="18" charset="0"/>
                <a:cs typeface="Times New Roman" panose="02020603050405020304" pitchFamily="18" charset="0"/>
              </a:rPr>
              <a:t>=None, </a:t>
            </a:r>
            <a:r>
              <a:rPr lang="en-US" sz="1600" dirty="0" err="1">
                <a:latin typeface="Times New Roman" panose="02020603050405020304" pitchFamily="18" charset="0"/>
                <a:cs typeface="Times New Roman" panose="02020603050405020304" pitchFamily="18" charset="0"/>
              </a:rPr>
              <a:t>allow_blank</a:t>
            </a:r>
            <a:r>
              <a:rPr lang="en-US" sz="1600" dirty="0">
                <a:latin typeface="Times New Roman" panose="02020603050405020304" pitchFamily="18" charset="0"/>
                <a:cs typeface="Times New Roman" panose="02020603050405020304" pitchFamily="18" charset="0"/>
              </a:rPr>
              <a:t>=False)</a:t>
            </a:r>
          </a:p>
          <a:p>
            <a:pPr marL="0" indent="0">
              <a:buNone/>
            </a:pPr>
            <a:r>
              <a:rPr lang="en-US" sz="1600" dirty="0">
                <a:latin typeface="Times New Roman" panose="02020603050405020304" pitchFamily="18" charset="0"/>
                <a:cs typeface="Times New Roman" panose="02020603050405020304" pitchFamily="18" charset="0"/>
              </a:rPr>
              <a:t>regex argument may either be a string, or a compiled python regular expression object.</a:t>
            </a:r>
          </a:p>
        </p:txBody>
      </p:sp>
    </p:spTree>
    <p:extLst>
      <p:ext uri="{BB962C8B-B14F-4D97-AF65-F5344CB8AC3E}">
        <p14:creationId xmlns:p14="http://schemas.microsoft.com/office/powerpoint/2010/main" val="2032107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EE67DC-2F4F-44D9-9D42-6E9E50ABFEB4}"/>
              </a:ext>
            </a:extLst>
          </p:cNvPr>
          <p:cNvSpPr>
            <a:spLocks noGrp="1"/>
          </p:cNvSpPr>
          <p:nvPr>
            <p:ph type="title"/>
          </p:nvPr>
        </p:nvSpPr>
        <p:spPr>
          <a:xfrm>
            <a:off x="628650" y="57150"/>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Serializer Field</a:t>
            </a:r>
          </a:p>
        </p:txBody>
      </p:sp>
      <p:sp>
        <p:nvSpPr>
          <p:cNvPr id="7" name="Content Placeholder 6">
            <a:extLst>
              <a:ext uri="{FF2B5EF4-FFF2-40B4-BE49-F238E27FC236}">
                <a16:creationId xmlns:a16="http://schemas.microsoft.com/office/drawing/2014/main" id="{B1C1AE4B-1806-4AEE-B31F-A639F1BBDFC0}"/>
              </a:ext>
            </a:extLst>
          </p:cNvPr>
          <p:cNvSpPr>
            <a:spLocks noGrp="1"/>
          </p:cNvSpPr>
          <p:nvPr>
            <p:ph idx="1"/>
          </p:nvPr>
        </p:nvSpPr>
        <p:spPr>
          <a:xfrm>
            <a:off x="628650" y="1152524"/>
            <a:ext cx="7886700" cy="3705225"/>
          </a:xfrm>
        </p:spPr>
        <p:txBody>
          <a:bodyPr>
            <a:normAutofit lnSpcReduction="10000"/>
          </a:bodyPr>
          <a:lstStyle/>
          <a:p>
            <a:pPr marL="0" indent="0">
              <a:buNone/>
            </a:pPr>
            <a:r>
              <a:rPr lang="en-US" sz="1600" dirty="0" err="1">
                <a:latin typeface="Times New Roman" panose="02020603050405020304" pitchFamily="18" charset="0"/>
                <a:cs typeface="Times New Roman" panose="02020603050405020304" pitchFamily="18" charset="0"/>
              </a:rPr>
              <a:t>UUIDField</a:t>
            </a:r>
            <a:r>
              <a:rPr lang="en-US" sz="1600" dirty="0">
                <a:latin typeface="Times New Roman" panose="02020603050405020304" pitchFamily="18" charset="0"/>
                <a:cs typeface="Times New Roman" panose="02020603050405020304" pitchFamily="18" charset="0"/>
              </a:rPr>
              <a:t> - A field that ensures the input is a valid UUID string. The </a:t>
            </a:r>
            <a:r>
              <a:rPr lang="en-US" sz="1600" dirty="0" err="1">
                <a:latin typeface="Times New Roman" panose="02020603050405020304" pitchFamily="18" charset="0"/>
                <a:cs typeface="Times New Roman" panose="02020603050405020304" pitchFamily="18" charset="0"/>
              </a:rPr>
              <a:t>to_internal_value</a:t>
            </a:r>
            <a:r>
              <a:rPr lang="en-US" sz="1600" dirty="0">
                <a:latin typeface="Times New Roman" panose="02020603050405020304" pitchFamily="18" charset="0"/>
                <a:cs typeface="Times New Roman" panose="02020603050405020304" pitchFamily="18" charset="0"/>
              </a:rPr>
              <a:t> method will return a </a:t>
            </a:r>
            <a:r>
              <a:rPr lang="en-US" sz="1600" dirty="0" err="1">
                <a:latin typeface="Times New Roman" panose="02020603050405020304" pitchFamily="18" charset="0"/>
                <a:cs typeface="Times New Roman" panose="02020603050405020304" pitchFamily="18" charset="0"/>
              </a:rPr>
              <a:t>uuid.UUID</a:t>
            </a:r>
            <a:r>
              <a:rPr lang="en-US" sz="1600" dirty="0">
                <a:latin typeface="Times New Roman" panose="02020603050405020304" pitchFamily="18" charset="0"/>
                <a:cs typeface="Times New Roman" panose="02020603050405020304" pitchFamily="18" charset="0"/>
              </a:rPr>
              <a:t> instance. On output the field will return a string in the canonical hyphenated format.</a:t>
            </a:r>
          </a:p>
          <a:p>
            <a:pPr marL="0" indent="0">
              <a:buNone/>
            </a:pPr>
            <a:r>
              <a:rPr lang="en-US" sz="1600" dirty="0">
                <a:latin typeface="Times New Roman" panose="02020603050405020304" pitchFamily="18" charset="0"/>
                <a:cs typeface="Times New Roman" panose="02020603050405020304" pitchFamily="18" charset="0"/>
              </a:rPr>
              <a:t>Syntax:- </a:t>
            </a:r>
            <a:r>
              <a:rPr lang="en-US" sz="1600" dirty="0" err="1">
                <a:latin typeface="Times New Roman" panose="02020603050405020304" pitchFamily="18" charset="0"/>
                <a:cs typeface="Times New Roman" panose="02020603050405020304" pitchFamily="18" charset="0"/>
              </a:rPr>
              <a:t>UUIDField</a:t>
            </a:r>
            <a:r>
              <a:rPr lang="en-US" sz="1600" dirty="0">
                <a:latin typeface="Times New Roman" panose="02020603050405020304" pitchFamily="18" charset="0"/>
                <a:cs typeface="Times New Roman" panose="02020603050405020304" pitchFamily="18" charset="0"/>
              </a:rPr>
              <a:t>(format='</a:t>
            </a:r>
            <a:r>
              <a:rPr lang="en-US" sz="1600" dirty="0" err="1">
                <a:latin typeface="Times New Roman" panose="02020603050405020304" pitchFamily="18" charset="0"/>
                <a:cs typeface="Times New Roman" panose="02020603050405020304" pitchFamily="18" charset="0"/>
              </a:rPr>
              <a:t>hex_verbose</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format: Determines the representation format of the </a:t>
            </a:r>
            <a:r>
              <a:rPr lang="en-US" sz="1600" dirty="0" err="1">
                <a:latin typeface="Times New Roman" panose="02020603050405020304" pitchFamily="18" charset="0"/>
                <a:cs typeface="Times New Roman" panose="02020603050405020304" pitchFamily="18" charset="0"/>
              </a:rPr>
              <a:t>uuid</a:t>
            </a:r>
            <a:r>
              <a:rPr lang="en-US" sz="1600" dirty="0">
                <a:latin typeface="Times New Roman" panose="02020603050405020304" pitchFamily="18" charset="0"/>
                <a:cs typeface="Times New Roman" panose="02020603050405020304" pitchFamily="18" charset="0"/>
              </a:rPr>
              <a:t> value</a:t>
            </a:r>
          </a:p>
          <a:p>
            <a:pPr marL="0" indent="0">
              <a:buNone/>
            </a:pP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hex_verbose</a:t>
            </a:r>
            <a:r>
              <a:rPr lang="en-US" sz="1600" dirty="0">
                <a:latin typeface="Times New Roman" panose="02020603050405020304" pitchFamily="18" charset="0"/>
                <a:cs typeface="Times New Roman" panose="02020603050405020304" pitchFamily="18" charset="0"/>
              </a:rPr>
              <a:t>' - The canonical hex representation, including hyphens: "5ce0e9a5-5ffa-654b-cee0-1238041fb31a"</a:t>
            </a:r>
          </a:p>
          <a:p>
            <a:pPr marL="0" indent="0">
              <a:buNone/>
            </a:pPr>
            <a:r>
              <a:rPr lang="en-US" sz="1600" dirty="0">
                <a:latin typeface="Times New Roman" panose="02020603050405020304" pitchFamily="18" charset="0"/>
                <a:cs typeface="Times New Roman" panose="02020603050405020304" pitchFamily="18" charset="0"/>
              </a:rPr>
              <a:t>'hex' - The compact hex representation of the UUID, not including hyphens: "5ce0e9a55ffa654bcee01238041fb31a"</a:t>
            </a:r>
          </a:p>
          <a:p>
            <a:pPr marL="0" indent="0">
              <a:buNone/>
            </a:pPr>
            <a:r>
              <a:rPr lang="en-US" sz="1600" dirty="0">
                <a:latin typeface="Times New Roman" panose="02020603050405020304" pitchFamily="18" charset="0"/>
                <a:cs typeface="Times New Roman" panose="02020603050405020304" pitchFamily="18" charset="0"/>
              </a:rPr>
              <a:t>'int' - A 128 bit integer representation of the UUID: "123456789012312313134124512351145145114"</a:t>
            </a:r>
          </a:p>
          <a:p>
            <a:pPr marL="0" indent="0">
              <a:buNone/>
            </a:pPr>
            <a:r>
              <a:rPr lang="en-US" sz="1600" dirty="0">
                <a:latin typeface="Times New Roman" panose="02020603050405020304" pitchFamily="18" charset="0"/>
                <a:cs typeface="Times New Roman" panose="02020603050405020304" pitchFamily="18" charset="0"/>
              </a:rPr>
              <a:t>'urn' - RFC 4122 URN representation of the UUID: "urn:uuid:5ce0e9a5-5ffa-654b-cee0-1238041fb31a" Changing the format parameters only affects representation values. All formats are accepted by </a:t>
            </a:r>
            <a:r>
              <a:rPr lang="en-US" sz="1600" dirty="0" err="1">
                <a:latin typeface="Times New Roman" panose="02020603050405020304" pitchFamily="18" charset="0"/>
                <a:cs typeface="Times New Roman" panose="02020603050405020304" pitchFamily="18" charset="0"/>
              </a:rPr>
              <a:t>to_internal_value</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0003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EE67DC-2F4F-44D9-9D42-6E9E50ABFEB4}"/>
              </a:ext>
            </a:extLst>
          </p:cNvPr>
          <p:cNvSpPr>
            <a:spLocks noGrp="1"/>
          </p:cNvSpPr>
          <p:nvPr>
            <p:ph type="title"/>
          </p:nvPr>
        </p:nvSpPr>
        <p:spPr>
          <a:xfrm>
            <a:off x="628650" y="57150"/>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Serializer Field</a:t>
            </a:r>
          </a:p>
        </p:txBody>
      </p:sp>
      <p:sp>
        <p:nvSpPr>
          <p:cNvPr id="7" name="Content Placeholder 6">
            <a:extLst>
              <a:ext uri="{FF2B5EF4-FFF2-40B4-BE49-F238E27FC236}">
                <a16:creationId xmlns:a16="http://schemas.microsoft.com/office/drawing/2014/main" id="{B1C1AE4B-1806-4AEE-B31F-A639F1BBDFC0}"/>
              </a:ext>
            </a:extLst>
          </p:cNvPr>
          <p:cNvSpPr>
            <a:spLocks noGrp="1"/>
          </p:cNvSpPr>
          <p:nvPr>
            <p:ph idx="1"/>
          </p:nvPr>
        </p:nvSpPr>
        <p:spPr>
          <a:xfrm>
            <a:off x="628650" y="1152524"/>
            <a:ext cx="7886700" cy="3705225"/>
          </a:xfrm>
        </p:spPr>
        <p:txBody>
          <a:bodyPr>
            <a:normAutofit/>
          </a:bodyPr>
          <a:lstStyle/>
          <a:p>
            <a:pPr marL="0" indent="0">
              <a:buNone/>
            </a:pPr>
            <a:r>
              <a:rPr lang="en-US" sz="1600" dirty="0" err="1">
                <a:latin typeface="Times New Roman" panose="02020603050405020304" pitchFamily="18" charset="0"/>
                <a:cs typeface="Times New Roman" panose="02020603050405020304" pitchFamily="18" charset="0"/>
              </a:rPr>
              <a:t>FilePathField</a:t>
            </a:r>
            <a:r>
              <a:rPr lang="en-US" sz="1600" dirty="0">
                <a:latin typeface="Times New Roman" panose="02020603050405020304" pitchFamily="18" charset="0"/>
                <a:cs typeface="Times New Roman" panose="02020603050405020304" pitchFamily="18" charset="0"/>
              </a:rPr>
              <a:t> -A field whose choices are limited to the filenames in a certain directory on the filesystem.</a:t>
            </a:r>
          </a:p>
          <a:p>
            <a:pPr marL="0" indent="0">
              <a:buNone/>
            </a:pPr>
            <a:r>
              <a:rPr lang="en-US" sz="1600" dirty="0">
                <a:latin typeface="Times New Roman" panose="02020603050405020304" pitchFamily="18" charset="0"/>
                <a:cs typeface="Times New Roman" panose="02020603050405020304" pitchFamily="18" charset="0"/>
              </a:rPr>
              <a:t>Syntax:- </a:t>
            </a:r>
            <a:r>
              <a:rPr lang="en-US" sz="1600" dirty="0" err="1">
                <a:latin typeface="Times New Roman" panose="02020603050405020304" pitchFamily="18" charset="0"/>
                <a:cs typeface="Times New Roman" panose="02020603050405020304" pitchFamily="18" charset="0"/>
              </a:rPr>
              <a:t>FilePathField</a:t>
            </a:r>
            <a:r>
              <a:rPr lang="en-US" sz="1600" dirty="0">
                <a:latin typeface="Times New Roman" panose="02020603050405020304" pitchFamily="18" charset="0"/>
                <a:cs typeface="Times New Roman" panose="02020603050405020304" pitchFamily="18" charset="0"/>
              </a:rPr>
              <a:t>(path, match=None, recursive=False, </a:t>
            </a:r>
            <a:r>
              <a:rPr lang="en-US" sz="1600" dirty="0" err="1">
                <a:latin typeface="Times New Roman" panose="02020603050405020304" pitchFamily="18" charset="0"/>
                <a:cs typeface="Times New Roman" panose="02020603050405020304" pitchFamily="18" charset="0"/>
              </a:rPr>
              <a:t>allow_files</a:t>
            </a:r>
            <a:r>
              <a:rPr lang="en-US" sz="1600" dirty="0">
                <a:latin typeface="Times New Roman" panose="02020603050405020304" pitchFamily="18" charset="0"/>
                <a:cs typeface="Times New Roman" panose="02020603050405020304" pitchFamily="18" charset="0"/>
              </a:rPr>
              <a:t>=True, </a:t>
            </a:r>
            <a:r>
              <a:rPr lang="en-US" sz="1600" dirty="0" err="1">
                <a:latin typeface="Times New Roman" panose="02020603050405020304" pitchFamily="18" charset="0"/>
                <a:cs typeface="Times New Roman" panose="02020603050405020304" pitchFamily="18" charset="0"/>
              </a:rPr>
              <a:t>allow_folders</a:t>
            </a:r>
            <a:r>
              <a:rPr lang="en-US" sz="1600" dirty="0">
                <a:latin typeface="Times New Roman" panose="02020603050405020304" pitchFamily="18" charset="0"/>
                <a:cs typeface="Times New Roman" panose="02020603050405020304" pitchFamily="18" charset="0"/>
              </a:rPr>
              <a:t>=False, required=None, **</a:t>
            </a:r>
            <a:r>
              <a:rPr lang="en-US" sz="1600" dirty="0" err="1">
                <a:latin typeface="Times New Roman" panose="02020603050405020304" pitchFamily="18" charset="0"/>
                <a:cs typeface="Times New Roman" panose="02020603050405020304" pitchFamily="18" charset="0"/>
              </a:rPr>
              <a:t>kwargs</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path - The absolute filesystem path to a directory from which this </a:t>
            </a:r>
            <a:r>
              <a:rPr lang="en-US" sz="1600" dirty="0" err="1">
                <a:latin typeface="Times New Roman" panose="02020603050405020304" pitchFamily="18" charset="0"/>
                <a:cs typeface="Times New Roman" panose="02020603050405020304" pitchFamily="18" charset="0"/>
              </a:rPr>
              <a:t>FilePathField</a:t>
            </a:r>
            <a:r>
              <a:rPr lang="en-US" sz="1600" dirty="0">
                <a:latin typeface="Times New Roman" panose="02020603050405020304" pitchFamily="18" charset="0"/>
                <a:cs typeface="Times New Roman" panose="02020603050405020304" pitchFamily="18" charset="0"/>
              </a:rPr>
              <a:t> should get its choice.</a:t>
            </a:r>
          </a:p>
          <a:p>
            <a:pPr marL="0" indent="0">
              <a:buNone/>
            </a:pPr>
            <a:r>
              <a:rPr lang="en-US" sz="1600" dirty="0">
                <a:latin typeface="Times New Roman" panose="02020603050405020304" pitchFamily="18" charset="0"/>
                <a:cs typeface="Times New Roman" panose="02020603050405020304" pitchFamily="18" charset="0"/>
              </a:rPr>
              <a:t>match - A regular expression, as a string, that </a:t>
            </a:r>
            <a:r>
              <a:rPr lang="en-US" sz="1600" dirty="0" err="1">
                <a:latin typeface="Times New Roman" panose="02020603050405020304" pitchFamily="18" charset="0"/>
                <a:cs typeface="Times New Roman" panose="02020603050405020304" pitchFamily="18" charset="0"/>
              </a:rPr>
              <a:t>FilePathField</a:t>
            </a:r>
            <a:r>
              <a:rPr lang="en-US" sz="1600" dirty="0">
                <a:latin typeface="Times New Roman" panose="02020603050405020304" pitchFamily="18" charset="0"/>
                <a:cs typeface="Times New Roman" panose="02020603050405020304" pitchFamily="18" charset="0"/>
              </a:rPr>
              <a:t> will use to filter filenames.</a:t>
            </a:r>
          </a:p>
          <a:p>
            <a:pPr marL="0" indent="0">
              <a:buNone/>
            </a:pPr>
            <a:r>
              <a:rPr lang="en-US" sz="1600" dirty="0">
                <a:latin typeface="Times New Roman" panose="02020603050405020304" pitchFamily="18" charset="0"/>
                <a:cs typeface="Times New Roman" panose="02020603050405020304" pitchFamily="18" charset="0"/>
              </a:rPr>
              <a:t>recursive - Specifies whether all subdirectories of path should be included. Default is False.</a:t>
            </a:r>
          </a:p>
          <a:p>
            <a:pPr marL="0" indent="0">
              <a:buNone/>
            </a:pPr>
            <a:r>
              <a:rPr lang="en-US" sz="1600" dirty="0" err="1">
                <a:latin typeface="Times New Roman" panose="02020603050405020304" pitchFamily="18" charset="0"/>
                <a:cs typeface="Times New Roman" panose="02020603050405020304" pitchFamily="18" charset="0"/>
              </a:rPr>
              <a:t>allow_files</a:t>
            </a:r>
            <a:r>
              <a:rPr lang="en-US" sz="1600" dirty="0">
                <a:latin typeface="Times New Roman" panose="02020603050405020304" pitchFamily="18" charset="0"/>
                <a:cs typeface="Times New Roman" panose="02020603050405020304" pitchFamily="18" charset="0"/>
              </a:rPr>
              <a:t> - Specifies whether files in the specified location should be included. Default is True. Either this or </a:t>
            </a:r>
            <a:r>
              <a:rPr lang="en-US" sz="1600" dirty="0" err="1">
                <a:latin typeface="Times New Roman" panose="02020603050405020304" pitchFamily="18" charset="0"/>
                <a:cs typeface="Times New Roman" panose="02020603050405020304" pitchFamily="18" charset="0"/>
              </a:rPr>
              <a:t>allow_folders</a:t>
            </a:r>
            <a:r>
              <a:rPr lang="en-US" sz="1600" dirty="0">
                <a:latin typeface="Times New Roman" panose="02020603050405020304" pitchFamily="18" charset="0"/>
                <a:cs typeface="Times New Roman" panose="02020603050405020304" pitchFamily="18" charset="0"/>
              </a:rPr>
              <a:t> must be True.</a:t>
            </a:r>
          </a:p>
          <a:p>
            <a:pPr marL="0" indent="0">
              <a:buNone/>
            </a:pPr>
            <a:r>
              <a:rPr lang="en-US" sz="1600" dirty="0" err="1">
                <a:latin typeface="Times New Roman" panose="02020603050405020304" pitchFamily="18" charset="0"/>
                <a:cs typeface="Times New Roman" panose="02020603050405020304" pitchFamily="18" charset="0"/>
              </a:rPr>
              <a:t>allow_folders</a:t>
            </a:r>
            <a:r>
              <a:rPr lang="en-US" sz="1600" dirty="0">
                <a:latin typeface="Times New Roman" panose="02020603050405020304" pitchFamily="18" charset="0"/>
                <a:cs typeface="Times New Roman" panose="02020603050405020304" pitchFamily="18" charset="0"/>
              </a:rPr>
              <a:t> - Specifies whether folders in the specified location should be included. Default is False. Either this or </a:t>
            </a:r>
            <a:r>
              <a:rPr lang="en-US" sz="1600" dirty="0" err="1">
                <a:latin typeface="Times New Roman" panose="02020603050405020304" pitchFamily="18" charset="0"/>
                <a:cs typeface="Times New Roman" panose="02020603050405020304" pitchFamily="18" charset="0"/>
              </a:rPr>
              <a:t>allow_files</a:t>
            </a:r>
            <a:r>
              <a:rPr lang="en-US" sz="1600" dirty="0">
                <a:latin typeface="Times New Roman" panose="02020603050405020304" pitchFamily="18" charset="0"/>
                <a:cs typeface="Times New Roman" panose="02020603050405020304" pitchFamily="18" charset="0"/>
              </a:rPr>
              <a:t> must be True.</a:t>
            </a:r>
          </a:p>
        </p:txBody>
      </p:sp>
    </p:spTree>
    <p:extLst>
      <p:ext uri="{BB962C8B-B14F-4D97-AF65-F5344CB8AC3E}">
        <p14:creationId xmlns:p14="http://schemas.microsoft.com/office/powerpoint/2010/main" val="2982835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EE67DC-2F4F-44D9-9D42-6E9E50ABFEB4}"/>
              </a:ext>
            </a:extLst>
          </p:cNvPr>
          <p:cNvSpPr>
            <a:spLocks noGrp="1"/>
          </p:cNvSpPr>
          <p:nvPr>
            <p:ph type="title"/>
          </p:nvPr>
        </p:nvSpPr>
        <p:spPr>
          <a:xfrm>
            <a:off x="628650" y="57150"/>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Serializer Field</a:t>
            </a:r>
          </a:p>
        </p:txBody>
      </p:sp>
      <p:sp>
        <p:nvSpPr>
          <p:cNvPr id="7" name="Content Placeholder 6">
            <a:extLst>
              <a:ext uri="{FF2B5EF4-FFF2-40B4-BE49-F238E27FC236}">
                <a16:creationId xmlns:a16="http://schemas.microsoft.com/office/drawing/2014/main" id="{B1C1AE4B-1806-4AEE-B31F-A639F1BBDFC0}"/>
              </a:ext>
            </a:extLst>
          </p:cNvPr>
          <p:cNvSpPr>
            <a:spLocks noGrp="1"/>
          </p:cNvSpPr>
          <p:nvPr>
            <p:ph idx="1"/>
          </p:nvPr>
        </p:nvSpPr>
        <p:spPr>
          <a:xfrm>
            <a:off x="628650" y="1152524"/>
            <a:ext cx="7886700" cy="3705225"/>
          </a:xfrm>
        </p:spPr>
        <p:txBody>
          <a:bodyPr>
            <a:normAutofit/>
          </a:bodyPr>
          <a:lstStyle/>
          <a:p>
            <a:pPr marL="0" indent="0">
              <a:buNone/>
            </a:pPr>
            <a:r>
              <a:rPr lang="en-US" sz="1600" dirty="0" err="1">
                <a:latin typeface="Times New Roman" panose="02020603050405020304" pitchFamily="18" charset="0"/>
                <a:cs typeface="Times New Roman" panose="02020603050405020304" pitchFamily="18" charset="0"/>
              </a:rPr>
              <a:t>IPAddressField</a:t>
            </a:r>
            <a:r>
              <a:rPr lang="en-US" sz="1600" dirty="0">
                <a:latin typeface="Times New Roman" panose="02020603050405020304" pitchFamily="18" charset="0"/>
                <a:cs typeface="Times New Roman" panose="02020603050405020304" pitchFamily="18" charset="0"/>
              </a:rPr>
              <a:t> - A field that ensures the input is a valid IPv4 or IPv6 string.</a:t>
            </a:r>
          </a:p>
          <a:p>
            <a:pPr marL="0" indent="0">
              <a:buNone/>
            </a:pPr>
            <a:r>
              <a:rPr lang="en-US" sz="1600" dirty="0">
                <a:latin typeface="Times New Roman" panose="02020603050405020304" pitchFamily="18" charset="0"/>
                <a:cs typeface="Times New Roman" panose="02020603050405020304" pitchFamily="18" charset="0"/>
              </a:rPr>
              <a:t>Syntax:- </a:t>
            </a:r>
            <a:r>
              <a:rPr lang="en-US" sz="1600" dirty="0" err="1">
                <a:latin typeface="Times New Roman" panose="02020603050405020304" pitchFamily="18" charset="0"/>
                <a:cs typeface="Times New Roman" panose="02020603050405020304" pitchFamily="18" charset="0"/>
              </a:rPr>
              <a:t>IPAddressField</a:t>
            </a:r>
            <a:r>
              <a:rPr lang="en-US" sz="1600" dirty="0">
                <a:latin typeface="Times New Roman" panose="02020603050405020304" pitchFamily="18" charset="0"/>
                <a:cs typeface="Times New Roman" panose="02020603050405020304" pitchFamily="18" charset="0"/>
              </a:rPr>
              <a:t>(protocol='both', unpack_ipv4=False, **options)</a:t>
            </a:r>
          </a:p>
          <a:p>
            <a:pPr marL="0" indent="0">
              <a:buNone/>
            </a:pPr>
            <a:r>
              <a:rPr lang="en-US" sz="1600" dirty="0">
                <a:latin typeface="Times New Roman" panose="02020603050405020304" pitchFamily="18" charset="0"/>
                <a:cs typeface="Times New Roman" panose="02020603050405020304" pitchFamily="18" charset="0"/>
              </a:rPr>
              <a:t>protocol Limits valid inputs to the specified protocol. Accepted values are 'both' (default), 'IPv4' or 'IPv6'. Matching is case insensitive.</a:t>
            </a:r>
          </a:p>
          <a:p>
            <a:pPr marL="0" indent="0">
              <a:buNone/>
            </a:pPr>
            <a:r>
              <a:rPr lang="en-US" sz="1600" dirty="0">
                <a:latin typeface="Times New Roman" panose="02020603050405020304" pitchFamily="18" charset="0"/>
                <a:cs typeface="Times New Roman" panose="02020603050405020304" pitchFamily="18" charset="0"/>
              </a:rPr>
              <a:t>unpack_ipv4 Unpacks IPv4 mapped addresses like ::ffff:192.0.2.1. If this option is enabled that address would be unpacked to 192.0.2.1. Default is disabled. Can only be used when protocol is set to 'both'.</a:t>
            </a:r>
          </a:p>
        </p:txBody>
      </p:sp>
    </p:spTree>
    <p:extLst>
      <p:ext uri="{BB962C8B-B14F-4D97-AF65-F5344CB8AC3E}">
        <p14:creationId xmlns:p14="http://schemas.microsoft.com/office/powerpoint/2010/main" val="3695241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EE67DC-2F4F-44D9-9D42-6E9E50ABFEB4}"/>
              </a:ext>
            </a:extLst>
          </p:cNvPr>
          <p:cNvSpPr>
            <a:spLocks noGrp="1"/>
          </p:cNvSpPr>
          <p:nvPr>
            <p:ph type="title"/>
          </p:nvPr>
        </p:nvSpPr>
        <p:spPr>
          <a:xfrm>
            <a:off x="628650" y="57150"/>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Serializer Field</a:t>
            </a:r>
          </a:p>
        </p:txBody>
      </p:sp>
      <p:sp>
        <p:nvSpPr>
          <p:cNvPr id="7" name="Content Placeholder 6">
            <a:extLst>
              <a:ext uri="{FF2B5EF4-FFF2-40B4-BE49-F238E27FC236}">
                <a16:creationId xmlns:a16="http://schemas.microsoft.com/office/drawing/2014/main" id="{B1C1AE4B-1806-4AEE-B31F-A639F1BBDFC0}"/>
              </a:ext>
            </a:extLst>
          </p:cNvPr>
          <p:cNvSpPr>
            <a:spLocks noGrp="1"/>
          </p:cNvSpPr>
          <p:nvPr>
            <p:ph idx="1"/>
          </p:nvPr>
        </p:nvSpPr>
        <p:spPr>
          <a:xfrm>
            <a:off x="628650" y="1152524"/>
            <a:ext cx="7886700" cy="3705225"/>
          </a:xfrm>
        </p:spPr>
        <p:txBody>
          <a:bodyPr>
            <a:normAutofit fontScale="92500"/>
          </a:bodyPr>
          <a:lstStyle/>
          <a:p>
            <a:pPr marL="0" indent="0">
              <a:buNone/>
            </a:pPr>
            <a:r>
              <a:rPr lang="en-US" sz="1600" dirty="0" err="1">
                <a:latin typeface="Times New Roman" panose="02020603050405020304" pitchFamily="18" charset="0"/>
                <a:cs typeface="Times New Roman" panose="02020603050405020304" pitchFamily="18" charset="0"/>
              </a:rPr>
              <a:t>ChoiceField</a:t>
            </a:r>
            <a:r>
              <a:rPr lang="en-US" sz="1600" dirty="0">
                <a:latin typeface="Times New Roman" panose="02020603050405020304" pitchFamily="18" charset="0"/>
                <a:cs typeface="Times New Roman" panose="02020603050405020304" pitchFamily="18" charset="0"/>
              </a:rPr>
              <a:t> - A field that can accept a value out of a limited set of choices.</a:t>
            </a:r>
          </a:p>
          <a:p>
            <a:pPr marL="0" indent="0">
              <a:buNone/>
            </a:pPr>
            <a:r>
              <a:rPr lang="en-US" sz="1600" dirty="0">
                <a:latin typeface="Times New Roman" panose="02020603050405020304" pitchFamily="18" charset="0"/>
                <a:cs typeface="Times New Roman" panose="02020603050405020304" pitchFamily="18" charset="0"/>
              </a:rPr>
              <a:t>Used by </a:t>
            </a:r>
            <a:r>
              <a:rPr lang="en-US" sz="1600" dirty="0" err="1">
                <a:latin typeface="Times New Roman" panose="02020603050405020304" pitchFamily="18" charset="0"/>
                <a:cs typeface="Times New Roman" panose="02020603050405020304" pitchFamily="18" charset="0"/>
              </a:rPr>
              <a:t>ModelSerializer</a:t>
            </a:r>
            <a:r>
              <a:rPr lang="en-US" sz="1600" dirty="0">
                <a:latin typeface="Times New Roman" panose="02020603050405020304" pitchFamily="18" charset="0"/>
                <a:cs typeface="Times New Roman" panose="02020603050405020304" pitchFamily="18" charset="0"/>
              </a:rPr>
              <a:t> to automatically generate fields if the corresponding model field includes a choices=… argument.</a:t>
            </a:r>
          </a:p>
          <a:p>
            <a:pPr marL="0" indent="0">
              <a:buNone/>
            </a:pPr>
            <a:r>
              <a:rPr lang="en-US" sz="1600" dirty="0">
                <a:latin typeface="Times New Roman" panose="02020603050405020304" pitchFamily="18" charset="0"/>
                <a:cs typeface="Times New Roman" panose="02020603050405020304" pitchFamily="18" charset="0"/>
              </a:rPr>
              <a:t>Syntax:- </a:t>
            </a:r>
            <a:r>
              <a:rPr lang="en-US" sz="1600" dirty="0" err="1">
                <a:latin typeface="Times New Roman" panose="02020603050405020304" pitchFamily="18" charset="0"/>
                <a:cs typeface="Times New Roman" panose="02020603050405020304" pitchFamily="18" charset="0"/>
              </a:rPr>
              <a:t>ChoiceField</a:t>
            </a:r>
            <a:r>
              <a:rPr lang="en-US" sz="1600" dirty="0">
                <a:latin typeface="Times New Roman" panose="02020603050405020304" pitchFamily="18" charset="0"/>
                <a:cs typeface="Times New Roman" panose="02020603050405020304" pitchFamily="18" charset="0"/>
              </a:rPr>
              <a:t>(choices)</a:t>
            </a:r>
          </a:p>
          <a:p>
            <a:pPr marL="0" indent="0">
              <a:buNone/>
            </a:pPr>
            <a:r>
              <a:rPr lang="en-US" sz="1600" dirty="0">
                <a:latin typeface="Times New Roman" panose="02020603050405020304" pitchFamily="18" charset="0"/>
                <a:cs typeface="Times New Roman" panose="02020603050405020304" pitchFamily="18" charset="0"/>
              </a:rPr>
              <a:t>choices - A list of valid values, or a list of (key, </a:t>
            </a:r>
            <a:r>
              <a:rPr lang="en-US" sz="1600" dirty="0" err="1">
                <a:latin typeface="Times New Roman" panose="02020603050405020304" pitchFamily="18" charset="0"/>
                <a:cs typeface="Times New Roman" panose="02020603050405020304" pitchFamily="18" charset="0"/>
              </a:rPr>
              <a:t>display_name</a:t>
            </a:r>
            <a:r>
              <a:rPr lang="en-US" sz="1600" dirty="0">
                <a:latin typeface="Times New Roman" panose="02020603050405020304" pitchFamily="18" charset="0"/>
                <a:cs typeface="Times New Roman" panose="02020603050405020304" pitchFamily="18" charset="0"/>
              </a:rPr>
              <a:t>) tuples.</a:t>
            </a:r>
          </a:p>
          <a:p>
            <a:pPr marL="0" indent="0">
              <a:buNone/>
            </a:pPr>
            <a:r>
              <a:rPr lang="en-US" sz="1600" dirty="0" err="1">
                <a:latin typeface="Times New Roman" panose="02020603050405020304" pitchFamily="18" charset="0"/>
                <a:cs typeface="Times New Roman" panose="02020603050405020304" pitchFamily="18" charset="0"/>
              </a:rPr>
              <a:t>allow_blank</a:t>
            </a:r>
            <a:r>
              <a:rPr lang="en-US" sz="1600" dirty="0">
                <a:latin typeface="Times New Roman" panose="02020603050405020304" pitchFamily="18" charset="0"/>
                <a:cs typeface="Times New Roman" panose="02020603050405020304" pitchFamily="18" charset="0"/>
              </a:rPr>
              <a:t> - If set to True then the empty string should be considered a valid value. If set to False then the empty string is considered invalid and will raise a validation error. </a:t>
            </a:r>
            <a:r>
              <a:rPr lang="en-US" sz="1600" dirty="0" err="1">
                <a:latin typeface="Times New Roman" panose="02020603050405020304" pitchFamily="18" charset="0"/>
                <a:cs typeface="Times New Roman" panose="02020603050405020304" pitchFamily="18" charset="0"/>
              </a:rPr>
              <a:t>allow_blank</a:t>
            </a:r>
            <a:r>
              <a:rPr lang="en-US" sz="1600" dirty="0">
                <a:latin typeface="Times New Roman" panose="02020603050405020304" pitchFamily="18" charset="0"/>
                <a:cs typeface="Times New Roman" panose="02020603050405020304" pitchFamily="18" charset="0"/>
              </a:rPr>
              <a:t> should be preferred for textual choices. Defaults to False.</a:t>
            </a:r>
          </a:p>
          <a:p>
            <a:pPr marL="0" indent="0">
              <a:buNone/>
            </a:pPr>
            <a:r>
              <a:rPr lang="en-US" sz="1600" dirty="0" err="1">
                <a:latin typeface="Times New Roman" panose="02020603050405020304" pitchFamily="18" charset="0"/>
                <a:cs typeface="Times New Roman" panose="02020603050405020304" pitchFamily="18" charset="0"/>
              </a:rPr>
              <a:t>html_cutoff</a:t>
            </a:r>
            <a:r>
              <a:rPr lang="en-US" sz="1600" dirty="0">
                <a:latin typeface="Times New Roman" panose="02020603050405020304" pitchFamily="18" charset="0"/>
                <a:cs typeface="Times New Roman" panose="02020603050405020304" pitchFamily="18" charset="0"/>
              </a:rPr>
              <a:t> - If set this will be the maximum number of choices that will be displayed by a HTML select drop down. Can be used to ensure that automatically generated </a:t>
            </a:r>
            <a:r>
              <a:rPr lang="en-US" sz="1600" dirty="0" err="1">
                <a:latin typeface="Times New Roman" panose="02020603050405020304" pitchFamily="18" charset="0"/>
                <a:cs typeface="Times New Roman" panose="02020603050405020304" pitchFamily="18" charset="0"/>
              </a:rPr>
              <a:t>ChoiceFields</a:t>
            </a:r>
            <a:r>
              <a:rPr lang="en-US" sz="1600" dirty="0">
                <a:latin typeface="Times New Roman" panose="02020603050405020304" pitchFamily="18" charset="0"/>
                <a:cs typeface="Times New Roman" panose="02020603050405020304" pitchFamily="18" charset="0"/>
              </a:rPr>
              <a:t> with very large possible selections do not prevent a template from rendering. Defaults to None.</a:t>
            </a:r>
          </a:p>
          <a:p>
            <a:pPr marL="0" indent="0">
              <a:buNone/>
            </a:pPr>
            <a:r>
              <a:rPr lang="en-US" sz="1600" dirty="0" err="1">
                <a:latin typeface="Times New Roman" panose="02020603050405020304" pitchFamily="18" charset="0"/>
                <a:cs typeface="Times New Roman" panose="02020603050405020304" pitchFamily="18" charset="0"/>
              </a:rPr>
              <a:t>html_cutoff_text</a:t>
            </a:r>
            <a:r>
              <a:rPr lang="en-US" sz="1600" dirty="0">
                <a:latin typeface="Times New Roman" panose="02020603050405020304" pitchFamily="18" charset="0"/>
                <a:cs typeface="Times New Roman" panose="02020603050405020304" pitchFamily="18" charset="0"/>
              </a:rPr>
              <a:t> - If set this will display a textual indicator if the maximum number of items have been cutoff in an HTML select drop down. Defaults to "More than {count} items…"</a:t>
            </a:r>
          </a:p>
          <a:p>
            <a:pPr marL="0" indent="0">
              <a:buNone/>
            </a:pPr>
            <a:r>
              <a:rPr lang="en-US" sz="1600" dirty="0" err="1">
                <a:latin typeface="Times New Roman" panose="02020603050405020304" pitchFamily="18" charset="0"/>
                <a:cs typeface="Times New Roman" panose="02020603050405020304" pitchFamily="18" charset="0"/>
              </a:rPr>
              <a:t>allow_null</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allow_null</a:t>
            </a:r>
            <a:r>
              <a:rPr lang="en-US" sz="1600" dirty="0">
                <a:latin typeface="Times New Roman" panose="02020603050405020304" pitchFamily="18" charset="0"/>
                <a:cs typeface="Times New Roman" panose="02020603050405020304" pitchFamily="18" charset="0"/>
              </a:rPr>
              <a:t> should be preferred for numeric or other non-textual choices.</a:t>
            </a:r>
          </a:p>
        </p:txBody>
      </p:sp>
    </p:spTree>
    <p:extLst>
      <p:ext uri="{BB962C8B-B14F-4D97-AF65-F5344CB8AC3E}">
        <p14:creationId xmlns:p14="http://schemas.microsoft.com/office/powerpoint/2010/main" val="1174636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EE67DC-2F4F-44D9-9D42-6E9E50ABFEB4}"/>
              </a:ext>
            </a:extLst>
          </p:cNvPr>
          <p:cNvSpPr>
            <a:spLocks noGrp="1"/>
          </p:cNvSpPr>
          <p:nvPr>
            <p:ph type="title"/>
          </p:nvPr>
        </p:nvSpPr>
        <p:spPr>
          <a:xfrm>
            <a:off x="628650" y="57150"/>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Serializer Field</a:t>
            </a:r>
          </a:p>
        </p:txBody>
      </p:sp>
      <p:sp>
        <p:nvSpPr>
          <p:cNvPr id="7" name="Content Placeholder 6">
            <a:extLst>
              <a:ext uri="{FF2B5EF4-FFF2-40B4-BE49-F238E27FC236}">
                <a16:creationId xmlns:a16="http://schemas.microsoft.com/office/drawing/2014/main" id="{B1C1AE4B-1806-4AEE-B31F-A639F1BBDFC0}"/>
              </a:ext>
            </a:extLst>
          </p:cNvPr>
          <p:cNvSpPr>
            <a:spLocks noGrp="1"/>
          </p:cNvSpPr>
          <p:nvPr>
            <p:ph idx="1"/>
          </p:nvPr>
        </p:nvSpPr>
        <p:spPr>
          <a:xfrm>
            <a:off x="628650" y="1152524"/>
            <a:ext cx="7886700" cy="3705225"/>
          </a:xfrm>
        </p:spPr>
        <p:txBody>
          <a:bodyPr>
            <a:normAutofit lnSpcReduction="10000"/>
          </a:bodyPr>
          <a:lstStyle/>
          <a:p>
            <a:pPr marL="0" indent="0">
              <a:buNone/>
            </a:pPr>
            <a:r>
              <a:rPr lang="en-US" sz="1600" dirty="0" err="1">
                <a:latin typeface="Times New Roman" panose="02020603050405020304" pitchFamily="18" charset="0"/>
                <a:cs typeface="Times New Roman" panose="02020603050405020304" pitchFamily="18" charset="0"/>
              </a:rPr>
              <a:t>MultipleChoiceField</a:t>
            </a:r>
            <a:r>
              <a:rPr lang="en-US" sz="1600" dirty="0">
                <a:latin typeface="Times New Roman" panose="02020603050405020304" pitchFamily="18" charset="0"/>
                <a:cs typeface="Times New Roman" panose="02020603050405020304" pitchFamily="18" charset="0"/>
              </a:rPr>
              <a:t> - A field that can accept a set of zero, one or many values, chosen from a limited set of choices. Takes a single mandatory argument. </a:t>
            </a:r>
            <a:r>
              <a:rPr lang="en-US" sz="1600" dirty="0" err="1">
                <a:latin typeface="Times New Roman" panose="02020603050405020304" pitchFamily="18" charset="0"/>
                <a:cs typeface="Times New Roman" panose="02020603050405020304" pitchFamily="18" charset="0"/>
              </a:rPr>
              <a:t>to_internal_value</a:t>
            </a:r>
            <a:r>
              <a:rPr lang="en-US" sz="1600" dirty="0">
                <a:latin typeface="Times New Roman" panose="02020603050405020304" pitchFamily="18" charset="0"/>
                <a:cs typeface="Times New Roman" panose="02020603050405020304" pitchFamily="18" charset="0"/>
              </a:rPr>
              <a:t> returns a set containing the selected values.</a:t>
            </a:r>
          </a:p>
          <a:p>
            <a:pPr marL="0" indent="0">
              <a:buNone/>
            </a:pPr>
            <a:r>
              <a:rPr lang="en-US" sz="1600" dirty="0">
                <a:latin typeface="Times New Roman" panose="02020603050405020304" pitchFamily="18" charset="0"/>
                <a:cs typeface="Times New Roman" panose="02020603050405020304" pitchFamily="18" charset="0"/>
              </a:rPr>
              <a:t>Syntax:- </a:t>
            </a:r>
            <a:r>
              <a:rPr lang="en-US" sz="1600" dirty="0" err="1">
                <a:latin typeface="Times New Roman" panose="02020603050405020304" pitchFamily="18" charset="0"/>
                <a:cs typeface="Times New Roman" panose="02020603050405020304" pitchFamily="18" charset="0"/>
              </a:rPr>
              <a:t>MultipleChoiceField</a:t>
            </a:r>
            <a:r>
              <a:rPr lang="en-US" sz="1600" dirty="0">
                <a:latin typeface="Times New Roman" panose="02020603050405020304" pitchFamily="18" charset="0"/>
                <a:cs typeface="Times New Roman" panose="02020603050405020304" pitchFamily="18" charset="0"/>
              </a:rPr>
              <a:t>(choices)</a:t>
            </a:r>
          </a:p>
          <a:p>
            <a:pPr marL="0" indent="0">
              <a:buNone/>
            </a:pPr>
            <a:r>
              <a:rPr lang="en-US" sz="1600" dirty="0">
                <a:latin typeface="Times New Roman" panose="02020603050405020304" pitchFamily="18" charset="0"/>
                <a:cs typeface="Times New Roman" panose="02020603050405020304" pitchFamily="18" charset="0"/>
              </a:rPr>
              <a:t>choices - A list of valid values, or a list of (key, </a:t>
            </a:r>
            <a:r>
              <a:rPr lang="en-US" sz="1600" dirty="0" err="1">
                <a:latin typeface="Times New Roman" panose="02020603050405020304" pitchFamily="18" charset="0"/>
                <a:cs typeface="Times New Roman" panose="02020603050405020304" pitchFamily="18" charset="0"/>
              </a:rPr>
              <a:t>display_name</a:t>
            </a:r>
            <a:r>
              <a:rPr lang="en-US" sz="1600" dirty="0">
                <a:latin typeface="Times New Roman" panose="02020603050405020304" pitchFamily="18" charset="0"/>
                <a:cs typeface="Times New Roman" panose="02020603050405020304" pitchFamily="18" charset="0"/>
              </a:rPr>
              <a:t>) tuples.</a:t>
            </a:r>
          </a:p>
          <a:p>
            <a:pPr marL="0" indent="0">
              <a:buNone/>
            </a:pPr>
            <a:r>
              <a:rPr lang="en-US" sz="1600" dirty="0" err="1">
                <a:latin typeface="Times New Roman" panose="02020603050405020304" pitchFamily="18" charset="0"/>
                <a:cs typeface="Times New Roman" panose="02020603050405020304" pitchFamily="18" charset="0"/>
              </a:rPr>
              <a:t>allow_blank</a:t>
            </a:r>
            <a:r>
              <a:rPr lang="en-US" sz="1600" dirty="0">
                <a:latin typeface="Times New Roman" panose="02020603050405020304" pitchFamily="18" charset="0"/>
                <a:cs typeface="Times New Roman" panose="02020603050405020304" pitchFamily="18" charset="0"/>
              </a:rPr>
              <a:t> - If set to True then the empty string should be considered a valid value. If set to False then the empty string is considered invalid and will raise a validation error. </a:t>
            </a:r>
            <a:r>
              <a:rPr lang="en-US" sz="1600" dirty="0" err="1">
                <a:latin typeface="Times New Roman" panose="02020603050405020304" pitchFamily="18" charset="0"/>
                <a:cs typeface="Times New Roman" panose="02020603050405020304" pitchFamily="18" charset="0"/>
              </a:rPr>
              <a:t>allow_blank</a:t>
            </a:r>
            <a:r>
              <a:rPr lang="en-US" sz="1600" dirty="0">
                <a:latin typeface="Times New Roman" panose="02020603050405020304" pitchFamily="18" charset="0"/>
                <a:cs typeface="Times New Roman" panose="02020603050405020304" pitchFamily="18" charset="0"/>
              </a:rPr>
              <a:t> should be preferred for textual choices. Defaults to False. Defaults to False.</a:t>
            </a:r>
          </a:p>
          <a:p>
            <a:pPr marL="0" indent="0">
              <a:buNone/>
            </a:pPr>
            <a:r>
              <a:rPr lang="en-US" sz="1600" dirty="0" err="1">
                <a:latin typeface="Times New Roman" panose="02020603050405020304" pitchFamily="18" charset="0"/>
                <a:cs typeface="Times New Roman" panose="02020603050405020304" pitchFamily="18" charset="0"/>
              </a:rPr>
              <a:t>html_cutoff</a:t>
            </a:r>
            <a:r>
              <a:rPr lang="en-US" sz="1600" dirty="0">
                <a:latin typeface="Times New Roman" panose="02020603050405020304" pitchFamily="18" charset="0"/>
                <a:cs typeface="Times New Roman" panose="02020603050405020304" pitchFamily="18" charset="0"/>
              </a:rPr>
              <a:t> - If set this will be the maximum number of choices that will be displayed by a HTML select drop down. Can be used to ensure that automatically generated </a:t>
            </a:r>
            <a:r>
              <a:rPr lang="en-US" sz="1600" dirty="0" err="1">
                <a:latin typeface="Times New Roman" panose="02020603050405020304" pitchFamily="18" charset="0"/>
                <a:cs typeface="Times New Roman" panose="02020603050405020304" pitchFamily="18" charset="0"/>
              </a:rPr>
              <a:t>ChoiceFields</a:t>
            </a:r>
            <a:r>
              <a:rPr lang="en-US" sz="1600" dirty="0">
                <a:latin typeface="Times New Roman" panose="02020603050405020304" pitchFamily="18" charset="0"/>
                <a:cs typeface="Times New Roman" panose="02020603050405020304" pitchFamily="18" charset="0"/>
              </a:rPr>
              <a:t> with very large possible selections do not prevent a template from rendering. Defaults to None.</a:t>
            </a:r>
          </a:p>
          <a:p>
            <a:pPr marL="0" indent="0">
              <a:buNone/>
            </a:pPr>
            <a:r>
              <a:rPr lang="en-US" sz="1600" dirty="0" err="1">
                <a:latin typeface="Times New Roman" panose="02020603050405020304" pitchFamily="18" charset="0"/>
                <a:cs typeface="Times New Roman" panose="02020603050405020304" pitchFamily="18" charset="0"/>
              </a:rPr>
              <a:t>html_cutoff_text</a:t>
            </a:r>
            <a:r>
              <a:rPr lang="en-US" sz="1600" dirty="0">
                <a:latin typeface="Times New Roman" panose="02020603050405020304" pitchFamily="18" charset="0"/>
                <a:cs typeface="Times New Roman" panose="02020603050405020304" pitchFamily="18" charset="0"/>
              </a:rPr>
              <a:t> - If set this will display a textual indicator if the maximum number of items have been cutoff in an HTML select drop down. Defaults to "More than {count} items…"</a:t>
            </a:r>
          </a:p>
          <a:p>
            <a:pPr marL="0" indent="0">
              <a:buNone/>
            </a:pPr>
            <a:r>
              <a:rPr lang="en-US" sz="1600" dirty="0" err="1">
                <a:latin typeface="Times New Roman" panose="02020603050405020304" pitchFamily="18" charset="0"/>
                <a:cs typeface="Times New Roman" panose="02020603050405020304" pitchFamily="18" charset="0"/>
              </a:rPr>
              <a:t>allow_null</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allow_null</a:t>
            </a:r>
            <a:r>
              <a:rPr lang="en-US" sz="1600" dirty="0">
                <a:latin typeface="Times New Roman" panose="02020603050405020304" pitchFamily="18" charset="0"/>
                <a:cs typeface="Times New Roman" panose="02020603050405020304" pitchFamily="18" charset="0"/>
              </a:rPr>
              <a:t> should be preferred for numeric or other non-textual choices.</a:t>
            </a:r>
          </a:p>
        </p:txBody>
      </p:sp>
    </p:spTree>
    <p:extLst>
      <p:ext uri="{BB962C8B-B14F-4D97-AF65-F5344CB8AC3E}">
        <p14:creationId xmlns:p14="http://schemas.microsoft.com/office/powerpoint/2010/main" val="4107765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EE67DC-2F4F-44D9-9D42-6E9E50ABFEB4}"/>
              </a:ext>
            </a:extLst>
          </p:cNvPr>
          <p:cNvSpPr>
            <a:spLocks noGrp="1"/>
          </p:cNvSpPr>
          <p:nvPr>
            <p:ph type="title"/>
          </p:nvPr>
        </p:nvSpPr>
        <p:spPr>
          <a:xfrm>
            <a:off x="628650" y="57150"/>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Serializer Field</a:t>
            </a:r>
          </a:p>
        </p:txBody>
      </p:sp>
      <p:sp>
        <p:nvSpPr>
          <p:cNvPr id="7" name="Content Placeholder 6">
            <a:extLst>
              <a:ext uri="{FF2B5EF4-FFF2-40B4-BE49-F238E27FC236}">
                <a16:creationId xmlns:a16="http://schemas.microsoft.com/office/drawing/2014/main" id="{B1C1AE4B-1806-4AEE-B31F-A639F1BBDFC0}"/>
              </a:ext>
            </a:extLst>
          </p:cNvPr>
          <p:cNvSpPr>
            <a:spLocks noGrp="1"/>
          </p:cNvSpPr>
          <p:nvPr>
            <p:ph idx="1"/>
          </p:nvPr>
        </p:nvSpPr>
        <p:spPr>
          <a:xfrm>
            <a:off x="628650" y="1152524"/>
            <a:ext cx="7886700" cy="3705225"/>
          </a:xfrm>
        </p:spPr>
        <p:txBody>
          <a:bodyPr>
            <a:normAutofit/>
          </a:bodyPr>
          <a:lstStyle/>
          <a:p>
            <a:pPr marL="0" indent="0">
              <a:buNone/>
            </a:pPr>
            <a:r>
              <a:rPr lang="en-US" sz="1600" dirty="0" err="1">
                <a:latin typeface="Times New Roman" panose="02020603050405020304" pitchFamily="18" charset="0"/>
                <a:cs typeface="Times New Roman" panose="02020603050405020304" pitchFamily="18" charset="0"/>
              </a:rPr>
              <a:t>ListField</a:t>
            </a:r>
            <a:r>
              <a:rPr lang="en-US" sz="1600" dirty="0">
                <a:latin typeface="Times New Roman" panose="02020603050405020304" pitchFamily="18" charset="0"/>
                <a:cs typeface="Times New Roman" panose="02020603050405020304" pitchFamily="18" charset="0"/>
              </a:rPr>
              <a:t> - A field class that validates a list of objects.</a:t>
            </a:r>
          </a:p>
          <a:p>
            <a:pPr marL="0" indent="0">
              <a:buNone/>
            </a:pPr>
            <a:r>
              <a:rPr lang="en-US" sz="1600" dirty="0" err="1">
                <a:latin typeface="Times New Roman" panose="02020603050405020304" pitchFamily="18" charset="0"/>
                <a:cs typeface="Times New Roman" panose="02020603050405020304" pitchFamily="18" charset="0"/>
              </a:rPr>
              <a:t>Sntax</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ListField</a:t>
            </a:r>
            <a:r>
              <a:rPr lang="en-US" sz="1600" dirty="0">
                <a:latin typeface="Times New Roman" panose="02020603050405020304" pitchFamily="18" charset="0"/>
                <a:cs typeface="Times New Roman" panose="02020603050405020304" pitchFamily="18" charset="0"/>
              </a:rPr>
              <a:t>(child=&lt;A_FIELD_INSTANCE&gt;, </a:t>
            </a:r>
            <a:r>
              <a:rPr lang="en-US" sz="1600" dirty="0" err="1">
                <a:latin typeface="Times New Roman" panose="02020603050405020304" pitchFamily="18" charset="0"/>
                <a:cs typeface="Times New Roman" panose="02020603050405020304" pitchFamily="18" charset="0"/>
              </a:rPr>
              <a:t>allow_empty</a:t>
            </a:r>
            <a:r>
              <a:rPr lang="en-US" sz="1600" dirty="0">
                <a:latin typeface="Times New Roman" panose="02020603050405020304" pitchFamily="18" charset="0"/>
                <a:cs typeface="Times New Roman" panose="02020603050405020304" pitchFamily="18" charset="0"/>
              </a:rPr>
              <a:t>=True, </a:t>
            </a:r>
            <a:r>
              <a:rPr lang="en-US" sz="1600" dirty="0" err="1">
                <a:latin typeface="Times New Roman" panose="02020603050405020304" pitchFamily="18" charset="0"/>
                <a:cs typeface="Times New Roman" panose="02020603050405020304" pitchFamily="18" charset="0"/>
              </a:rPr>
              <a:t>min_length</a:t>
            </a:r>
            <a:r>
              <a:rPr lang="en-US" sz="1600" dirty="0">
                <a:latin typeface="Times New Roman" panose="02020603050405020304" pitchFamily="18" charset="0"/>
                <a:cs typeface="Times New Roman" panose="02020603050405020304" pitchFamily="18" charset="0"/>
              </a:rPr>
              <a:t>=None, </a:t>
            </a:r>
            <a:r>
              <a:rPr lang="en-US" sz="1600" dirty="0" err="1">
                <a:latin typeface="Times New Roman" panose="02020603050405020304" pitchFamily="18" charset="0"/>
                <a:cs typeface="Times New Roman" panose="02020603050405020304" pitchFamily="18" charset="0"/>
              </a:rPr>
              <a:t>max_length</a:t>
            </a:r>
            <a:r>
              <a:rPr lang="en-US" sz="1600" dirty="0">
                <a:latin typeface="Times New Roman" panose="02020603050405020304" pitchFamily="18" charset="0"/>
                <a:cs typeface="Times New Roman" panose="02020603050405020304" pitchFamily="18" charset="0"/>
              </a:rPr>
              <a:t>=None)</a:t>
            </a:r>
          </a:p>
          <a:p>
            <a:pPr marL="0" indent="0">
              <a:buNone/>
            </a:pPr>
            <a:r>
              <a:rPr lang="en-US" sz="1600" dirty="0">
                <a:latin typeface="Times New Roman" panose="02020603050405020304" pitchFamily="18" charset="0"/>
                <a:cs typeface="Times New Roman" panose="02020603050405020304" pitchFamily="18" charset="0"/>
              </a:rPr>
              <a:t>child - A field instance that should be used for validating the objects in the list. If this argument is not provided then objects in the list will not be validated.</a:t>
            </a:r>
          </a:p>
          <a:p>
            <a:pPr marL="0" indent="0">
              <a:buNone/>
            </a:pPr>
            <a:r>
              <a:rPr lang="en-US" sz="1600" dirty="0" err="1">
                <a:latin typeface="Times New Roman" panose="02020603050405020304" pitchFamily="18" charset="0"/>
                <a:cs typeface="Times New Roman" panose="02020603050405020304" pitchFamily="18" charset="0"/>
              </a:rPr>
              <a:t>allow_empty</a:t>
            </a:r>
            <a:r>
              <a:rPr lang="en-US" sz="1600" dirty="0">
                <a:latin typeface="Times New Roman" panose="02020603050405020304" pitchFamily="18" charset="0"/>
                <a:cs typeface="Times New Roman" panose="02020603050405020304" pitchFamily="18" charset="0"/>
              </a:rPr>
              <a:t> - Designates if empty lists are allowed.</a:t>
            </a:r>
          </a:p>
          <a:p>
            <a:pPr marL="0" indent="0">
              <a:buNone/>
            </a:pPr>
            <a:r>
              <a:rPr lang="en-US" sz="1600" dirty="0" err="1">
                <a:latin typeface="Times New Roman" panose="02020603050405020304" pitchFamily="18" charset="0"/>
                <a:cs typeface="Times New Roman" panose="02020603050405020304" pitchFamily="18" charset="0"/>
              </a:rPr>
              <a:t>min_length</a:t>
            </a:r>
            <a:r>
              <a:rPr lang="en-US" sz="1600" dirty="0">
                <a:latin typeface="Times New Roman" panose="02020603050405020304" pitchFamily="18" charset="0"/>
                <a:cs typeface="Times New Roman" panose="02020603050405020304" pitchFamily="18" charset="0"/>
              </a:rPr>
              <a:t> - Validates that the list contains no fewer than this number of elements.</a:t>
            </a:r>
          </a:p>
          <a:p>
            <a:pPr marL="0" indent="0">
              <a:buNone/>
            </a:pPr>
            <a:r>
              <a:rPr lang="en-US" sz="1600" dirty="0" err="1">
                <a:latin typeface="Times New Roman" panose="02020603050405020304" pitchFamily="18" charset="0"/>
                <a:cs typeface="Times New Roman" panose="02020603050405020304" pitchFamily="18" charset="0"/>
              </a:rPr>
              <a:t>max_length</a:t>
            </a:r>
            <a:r>
              <a:rPr lang="en-US" sz="1600" dirty="0">
                <a:latin typeface="Times New Roman" panose="02020603050405020304" pitchFamily="18" charset="0"/>
                <a:cs typeface="Times New Roman" panose="02020603050405020304" pitchFamily="18" charset="0"/>
              </a:rPr>
              <a:t> - Validates that the list contains no more than this number of elements.</a:t>
            </a:r>
          </a:p>
        </p:txBody>
      </p:sp>
    </p:spTree>
    <p:extLst>
      <p:ext uri="{BB962C8B-B14F-4D97-AF65-F5344CB8AC3E}">
        <p14:creationId xmlns:p14="http://schemas.microsoft.com/office/powerpoint/2010/main" val="2573874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EE67DC-2F4F-44D9-9D42-6E9E50ABFEB4}"/>
              </a:ext>
            </a:extLst>
          </p:cNvPr>
          <p:cNvSpPr>
            <a:spLocks noGrp="1"/>
          </p:cNvSpPr>
          <p:nvPr>
            <p:ph type="title"/>
          </p:nvPr>
        </p:nvSpPr>
        <p:spPr>
          <a:xfrm>
            <a:off x="628650" y="57150"/>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Serializer Field</a:t>
            </a:r>
          </a:p>
        </p:txBody>
      </p:sp>
      <p:sp>
        <p:nvSpPr>
          <p:cNvPr id="7" name="Content Placeholder 6">
            <a:extLst>
              <a:ext uri="{FF2B5EF4-FFF2-40B4-BE49-F238E27FC236}">
                <a16:creationId xmlns:a16="http://schemas.microsoft.com/office/drawing/2014/main" id="{B1C1AE4B-1806-4AEE-B31F-A639F1BBDFC0}"/>
              </a:ext>
            </a:extLst>
          </p:cNvPr>
          <p:cNvSpPr>
            <a:spLocks noGrp="1"/>
          </p:cNvSpPr>
          <p:nvPr>
            <p:ph idx="1"/>
          </p:nvPr>
        </p:nvSpPr>
        <p:spPr>
          <a:xfrm>
            <a:off x="628650" y="1152524"/>
            <a:ext cx="7886700" cy="3705225"/>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Serializer fields handle converting between primitive values and internal datatypes. They also deal with validating input values, as well as retrieving and setting the values from their parent objects.</a:t>
            </a:r>
          </a:p>
          <a:p>
            <a:pPr marL="0" indent="0">
              <a:buNone/>
            </a:pPr>
            <a:r>
              <a:rPr lang="en-US" sz="1800" dirty="0">
                <a:latin typeface="Times New Roman" panose="02020603050405020304" pitchFamily="18" charset="0"/>
                <a:cs typeface="Times New Roman" panose="02020603050405020304" pitchFamily="18" charset="0"/>
              </a:rPr>
              <a:t>Syntax:-</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rest_framework</a:t>
            </a:r>
            <a:r>
              <a:rPr lang="en-US" sz="1800" dirty="0">
                <a:latin typeface="Times New Roman" panose="02020603050405020304" pitchFamily="18" charset="0"/>
                <a:cs typeface="Times New Roman" panose="02020603050405020304" pitchFamily="18" charset="0"/>
              </a:rPr>
              <a:t> import serializers</a:t>
            </a:r>
          </a:p>
          <a:p>
            <a:pPr marL="0" indent="0">
              <a:buNone/>
            </a:pPr>
            <a:r>
              <a:rPr lang="en-US" sz="1800" dirty="0" err="1">
                <a:latin typeface="Times New Roman" panose="02020603050405020304" pitchFamily="18" charset="0"/>
                <a:cs typeface="Times New Roman" panose="02020603050405020304" pitchFamily="18" charset="0"/>
              </a:rPr>
              <a:t>serializers.Field_Name</a:t>
            </a:r>
            <a:r>
              <a:rPr lang="en-US" sz="1800" dirty="0">
                <a:latin typeface="Times New Roman" panose="02020603050405020304" pitchFamily="18" charset="0"/>
                <a:cs typeface="Times New Roman" panose="02020603050405020304" pitchFamily="18" charset="0"/>
              </a:rPr>
              <a:t>( )</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Example:- </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rest_framework</a:t>
            </a:r>
            <a:r>
              <a:rPr lang="en-US" sz="1800" dirty="0">
                <a:latin typeface="Times New Roman" panose="02020603050405020304" pitchFamily="18" charset="0"/>
                <a:cs typeface="Times New Roman" panose="02020603050405020304" pitchFamily="18" charset="0"/>
              </a:rPr>
              <a:t> import serializers</a:t>
            </a:r>
          </a:p>
          <a:p>
            <a:pPr marL="0" indent="0">
              <a:buNone/>
            </a:pPr>
            <a:r>
              <a:rPr lang="en-US" sz="1800" dirty="0" err="1">
                <a:latin typeface="Times New Roman" panose="02020603050405020304" pitchFamily="18" charset="0"/>
                <a:cs typeface="Times New Roman" panose="02020603050405020304" pitchFamily="18" charset="0"/>
              </a:rPr>
              <a:t>serializers.CharField</a:t>
            </a:r>
            <a:r>
              <a:rPr lang="en-US"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3018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EE67DC-2F4F-44D9-9D42-6E9E50ABFEB4}"/>
              </a:ext>
            </a:extLst>
          </p:cNvPr>
          <p:cNvSpPr>
            <a:spLocks noGrp="1"/>
          </p:cNvSpPr>
          <p:nvPr>
            <p:ph type="title"/>
          </p:nvPr>
        </p:nvSpPr>
        <p:spPr>
          <a:xfrm>
            <a:off x="628650" y="57150"/>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Serializer Field</a:t>
            </a:r>
          </a:p>
        </p:txBody>
      </p:sp>
      <p:sp>
        <p:nvSpPr>
          <p:cNvPr id="7" name="Content Placeholder 6">
            <a:extLst>
              <a:ext uri="{FF2B5EF4-FFF2-40B4-BE49-F238E27FC236}">
                <a16:creationId xmlns:a16="http://schemas.microsoft.com/office/drawing/2014/main" id="{B1C1AE4B-1806-4AEE-B31F-A639F1BBDFC0}"/>
              </a:ext>
            </a:extLst>
          </p:cNvPr>
          <p:cNvSpPr>
            <a:spLocks noGrp="1"/>
          </p:cNvSpPr>
          <p:nvPr>
            <p:ph idx="1"/>
          </p:nvPr>
        </p:nvSpPr>
        <p:spPr>
          <a:xfrm>
            <a:off x="628650" y="1152524"/>
            <a:ext cx="7886700" cy="3705225"/>
          </a:xfrm>
        </p:spPr>
        <p:txBody>
          <a:bodyPr>
            <a:normAutofit/>
          </a:bodyPr>
          <a:lstStyle/>
          <a:p>
            <a:pPr marL="0" indent="0">
              <a:buNone/>
            </a:pPr>
            <a:r>
              <a:rPr lang="en-US" sz="1600" dirty="0" err="1">
                <a:latin typeface="Times New Roman" panose="02020603050405020304" pitchFamily="18" charset="0"/>
                <a:cs typeface="Times New Roman" panose="02020603050405020304" pitchFamily="18" charset="0"/>
              </a:rPr>
              <a:t>DictField</a:t>
            </a:r>
            <a:r>
              <a:rPr lang="en-US" sz="1600" dirty="0">
                <a:latin typeface="Times New Roman" panose="02020603050405020304" pitchFamily="18" charset="0"/>
                <a:cs typeface="Times New Roman" panose="02020603050405020304" pitchFamily="18" charset="0"/>
              </a:rPr>
              <a:t> - A field class that validates a dictionary of objects. The keys in </a:t>
            </a:r>
            <a:r>
              <a:rPr lang="en-US" sz="1600" dirty="0" err="1">
                <a:latin typeface="Times New Roman" panose="02020603050405020304" pitchFamily="18" charset="0"/>
                <a:cs typeface="Times New Roman" panose="02020603050405020304" pitchFamily="18" charset="0"/>
              </a:rPr>
              <a:t>DictField</a:t>
            </a:r>
            <a:r>
              <a:rPr lang="en-US" sz="1600" dirty="0">
                <a:latin typeface="Times New Roman" panose="02020603050405020304" pitchFamily="18" charset="0"/>
                <a:cs typeface="Times New Roman" panose="02020603050405020304" pitchFamily="18" charset="0"/>
              </a:rPr>
              <a:t> are always assumed to be string values.</a:t>
            </a:r>
          </a:p>
          <a:p>
            <a:pPr marL="0" indent="0">
              <a:buNone/>
            </a:pPr>
            <a:r>
              <a:rPr lang="en-US" sz="1600" dirty="0">
                <a:latin typeface="Times New Roman" panose="02020603050405020304" pitchFamily="18" charset="0"/>
                <a:cs typeface="Times New Roman" panose="02020603050405020304" pitchFamily="18" charset="0"/>
              </a:rPr>
              <a:t>Syntax:- </a:t>
            </a:r>
            <a:r>
              <a:rPr lang="en-US" sz="1600" dirty="0" err="1">
                <a:latin typeface="Times New Roman" panose="02020603050405020304" pitchFamily="18" charset="0"/>
                <a:cs typeface="Times New Roman" panose="02020603050405020304" pitchFamily="18" charset="0"/>
              </a:rPr>
              <a:t>DictField</a:t>
            </a:r>
            <a:r>
              <a:rPr lang="en-US" sz="1600" dirty="0">
                <a:latin typeface="Times New Roman" panose="02020603050405020304" pitchFamily="18" charset="0"/>
                <a:cs typeface="Times New Roman" panose="02020603050405020304" pitchFamily="18" charset="0"/>
              </a:rPr>
              <a:t>(child=&lt;A_FIELD_INSTANCE&gt;, </a:t>
            </a:r>
            <a:r>
              <a:rPr lang="en-US" sz="1600" dirty="0" err="1">
                <a:latin typeface="Times New Roman" panose="02020603050405020304" pitchFamily="18" charset="0"/>
                <a:cs typeface="Times New Roman" panose="02020603050405020304" pitchFamily="18" charset="0"/>
              </a:rPr>
              <a:t>allow_empty</a:t>
            </a:r>
            <a:r>
              <a:rPr lang="en-US" sz="1600" dirty="0">
                <a:latin typeface="Times New Roman" panose="02020603050405020304" pitchFamily="18" charset="0"/>
                <a:cs typeface="Times New Roman" panose="02020603050405020304" pitchFamily="18" charset="0"/>
              </a:rPr>
              <a:t>=True)</a:t>
            </a:r>
          </a:p>
          <a:p>
            <a:pPr marL="0" indent="0">
              <a:buNone/>
            </a:pPr>
            <a:r>
              <a:rPr lang="en-US" sz="1600" dirty="0">
                <a:latin typeface="Times New Roman" panose="02020603050405020304" pitchFamily="18" charset="0"/>
                <a:cs typeface="Times New Roman" panose="02020603050405020304" pitchFamily="18" charset="0"/>
              </a:rPr>
              <a:t>child - A field instance that should be used for validating the values in the dictionary. If this argument is not provided then values in the mapping will not be validated.</a:t>
            </a:r>
          </a:p>
          <a:p>
            <a:pPr marL="0" indent="0">
              <a:buNone/>
            </a:pPr>
            <a:r>
              <a:rPr lang="en-US" sz="1600" dirty="0" err="1">
                <a:latin typeface="Times New Roman" panose="02020603050405020304" pitchFamily="18" charset="0"/>
                <a:cs typeface="Times New Roman" panose="02020603050405020304" pitchFamily="18" charset="0"/>
              </a:rPr>
              <a:t>allow_empty</a:t>
            </a:r>
            <a:r>
              <a:rPr lang="en-US" sz="1600" dirty="0">
                <a:latin typeface="Times New Roman" panose="02020603050405020304" pitchFamily="18" charset="0"/>
                <a:cs typeface="Times New Roman" panose="02020603050405020304" pitchFamily="18" charset="0"/>
              </a:rPr>
              <a:t> - Designates if empty dictionaries are allowed.</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7986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EE67DC-2F4F-44D9-9D42-6E9E50ABFEB4}"/>
              </a:ext>
            </a:extLst>
          </p:cNvPr>
          <p:cNvSpPr>
            <a:spLocks noGrp="1"/>
          </p:cNvSpPr>
          <p:nvPr>
            <p:ph type="title"/>
          </p:nvPr>
        </p:nvSpPr>
        <p:spPr>
          <a:xfrm>
            <a:off x="628650" y="57150"/>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Serializer Field</a:t>
            </a:r>
          </a:p>
        </p:txBody>
      </p:sp>
      <p:sp>
        <p:nvSpPr>
          <p:cNvPr id="7" name="Content Placeholder 6">
            <a:extLst>
              <a:ext uri="{FF2B5EF4-FFF2-40B4-BE49-F238E27FC236}">
                <a16:creationId xmlns:a16="http://schemas.microsoft.com/office/drawing/2014/main" id="{B1C1AE4B-1806-4AEE-B31F-A639F1BBDFC0}"/>
              </a:ext>
            </a:extLst>
          </p:cNvPr>
          <p:cNvSpPr>
            <a:spLocks noGrp="1"/>
          </p:cNvSpPr>
          <p:nvPr>
            <p:ph idx="1"/>
          </p:nvPr>
        </p:nvSpPr>
        <p:spPr>
          <a:xfrm>
            <a:off x="628650" y="1152524"/>
            <a:ext cx="7886700" cy="3705225"/>
          </a:xfrm>
        </p:spPr>
        <p:txBody>
          <a:bodyPr>
            <a:normAutofit/>
          </a:bodyPr>
          <a:lstStyle/>
          <a:p>
            <a:pPr marL="0" indent="0">
              <a:buNone/>
            </a:pPr>
            <a:r>
              <a:rPr lang="en-US" sz="1600" dirty="0" err="1">
                <a:latin typeface="Times New Roman" panose="02020603050405020304" pitchFamily="18" charset="0"/>
                <a:cs typeface="Times New Roman" panose="02020603050405020304" pitchFamily="18" charset="0"/>
              </a:rPr>
              <a:t>HStoreField</a:t>
            </a:r>
            <a:r>
              <a:rPr lang="en-US" sz="1600" dirty="0">
                <a:latin typeface="Times New Roman" panose="02020603050405020304" pitchFamily="18" charset="0"/>
                <a:cs typeface="Times New Roman" panose="02020603050405020304" pitchFamily="18" charset="0"/>
              </a:rPr>
              <a:t> - A preconfigured </a:t>
            </a:r>
            <a:r>
              <a:rPr lang="en-US" sz="1600" dirty="0" err="1">
                <a:latin typeface="Times New Roman" panose="02020603050405020304" pitchFamily="18" charset="0"/>
                <a:cs typeface="Times New Roman" panose="02020603050405020304" pitchFamily="18" charset="0"/>
              </a:rPr>
              <a:t>DictField</a:t>
            </a:r>
            <a:r>
              <a:rPr lang="en-US" sz="1600" dirty="0">
                <a:latin typeface="Times New Roman" panose="02020603050405020304" pitchFamily="18" charset="0"/>
                <a:cs typeface="Times New Roman" panose="02020603050405020304" pitchFamily="18" charset="0"/>
              </a:rPr>
              <a:t> that is compatible with Django's </a:t>
            </a:r>
            <a:r>
              <a:rPr lang="en-US" sz="1600" dirty="0" err="1">
                <a:latin typeface="Times New Roman" panose="02020603050405020304" pitchFamily="18" charset="0"/>
                <a:cs typeface="Times New Roman" panose="02020603050405020304" pitchFamily="18" charset="0"/>
              </a:rPr>
              <a:t>postgres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HStoreField</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Syntax:- </a:t>
            </a:r>
            <a:r>
              <a:rPr lang="en-US" sz="1600" dirty="0" err="1">
                <a:latin typeface="Times New Roman" panose="02020603050405020304" pitchFamily="18" charset="0"/>
                <a:cs typeface="Times New Roman" panose="02020603050405020304" pitchFamily="18" charset="0"/>
              </a:rPr>
              <a:t>HStoreField</a:t>
            </a:r>
            <a:r>
              <a:rPr lang="en-US" sz="1600" dirty="0">
                <a:latin typeface="Times New Roman" panose="02020603050405020304" pitchFamily="18" charset="0"/>
                <a:cs typeface="Times New Roman" panose="02020603050405020304" pitchFamily="18" charset="0"/>
              </a:rPr>
              <a:t>(child=&lt;A_FIELD_INSTANCE&gt;, </a:t>
            </a:r>
            <a:r>
              <a:rPr lang="en-US" sz="1600" dirty="0" err="1">
                <a:latin typeface="Times New Roman" panose="02020603050405020304" pitchFamily="18" charset="0"/>
                <a:cs typeface="Times New Roman" panose="02020603050405020304" pitchFamily="18" charset="0"/>
              </a:rPr>
              <a:t>allow_empty</a:t>
            </a:r>
            <a:r>
              <a:rPr lang="en-US" sz="1600" dirty="0">
                <a:latin typeface="Times New Roman" panose="02020603050405020304" pitchFamily="18" charset="0"/>
                <a:cs typeface="Times New Roman" panose="02020603050405020304" pitchFamily="18" charset="0"/>
              </a:rPr>
              <a:t>=True)</a:t>
            </a:r>
          </a:p>
          <a:p>
            <a:pPr marL="0" indent="0">
              <a:buNone/>
            </a:pPr>
            <a:r>
              <a:rPr lang="en-US" sz="1600" dirty="0">
                <a:latin typeface="Times New Roman" panose="02020603050405020304" pitchFamily="18" charset="0"/>
                <a:cs typeface="Times New Roman" panose="02020603050405020304" pitchFamily="18" charset="0"/>
              </a:rPr>
              <a:t>child - A field instance that is used for validating the values in the dictionary. The default child field accepts both empty strings and null values.</a:t>
            </a:r>
          </a:p>
          <a:p>
            <a:pPr marL="0" indent="0">
              <a:buNone/>
            </a:pPr>
            <a:r>
              <a:rPr lang="en-US" sz="1600" dirty="0" err="1">
                <a:latin typeface="Times New Roman" panose="02020603050405020304" pitchFamily="18" charset="0"/>
                <a:cs typeface="Times New Roman" panose="02020603050405020304" pitchFamily="18" charset="0"/>
              </a:rPr>
              <a:t>allow_empty</a:t>
            </a:r>
            <a:r>
              <a:rPr lang="en-US" sz="1600" dirty="0">
                <a:latin typeface="Times New Roman" panose="02020603050405020304" pitchFamily="18" charset="0"/>
                <a:cs typeface="Times New Roman" panose="02020603050405020304" pitchFamily="18" charset="0"/>
              </a:rPr>
              <a:t> - Designates if empty dictionaries are allowed.</a:t>
            </a:r>
          </a:p>
          <a:p>
            <a:pPr marL="0" indent="0">
              <a:buNone/>
            </a:pPr>
            <a:r>
              <a:rPr lang="en-US" sz="1600" dirty="0">
                <a:latin typeface="Times New Roman" panose="02020603050405020304" pitchFamily="18" charset="0"/>
                <a:cs typeface="Times New Roman" panose="02020603050405020304" pitchFamily="18" charset="0"/>
              </a:rPr>
              <a:t>Note that the child field must be an instance of </a:t>
            </a:r>
            <a:r>
              <a:rPr lang="en-US" sz="1600" dirty="0" err="1">
                <a:latin typeface="Times New Roman" panose="02020603050405020304" pitchFamily="18" charset="0"/>
                <a:cs typeface="Times New Roman" panose="02020603050405020304" pitchFamily="18" charset="0"/>
              </a:rPr>
              <a:t>CharField</a:t>
            </a:r>
            <a:r>
              <a:rPr lang="en-US" sz="1600" dirty="0">
                <a:latin typeface="Times New Roman" panose="02020603050405020304" pitchFamily="18" charset="0"/>
                <a:cs typeface="Times New Roman" panose="02020603050405020304" pitchFamily="18" charset="0"/>
              </a:rPr>
              <a:t>, as the </a:t>
            </a:r>
            <a:r>
              <a:rPr lang="en-US" sz="1600" dirty="0" err="1">
                <a:latin typeface="Times New Roman" panose="02020603050405020304" pitchFamily="18" charset="0"/>
                <a:cs typeface="Times New Roman" panose="02020603050405020304" pitchFamily="18" charset="0"/>
              </a:rPr>
              <a:t>hstore</a:t>
            </a:r>
            <a:r>
              <a:rPr lang="en-US" sz="1600" dirty="0">
                <a:latin typeface="Times New Roman" panose="02020603050405020304" pitchFamily="18" charset="0"/>
                <a:cs typeface="Times New Roman" panose="02020603050405020304" pitchFamily="18" charset="0"/>
              </a:rPr>
              <a:t> extension stores values as strings.</a:t>
            </a:r>
          </a:p>
        </p:txBody>
      </p:sp>
    </p:spTree>
    <p:extLst>
      <p:ext uri="{BB962C8B-B14F-4D97-AF65-F5344CB8AC3E}">
        <p14:creationId xmlns:p14="http://schemas.microsoft.com/office/powerpoint/2010/main" val="3073482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EE67DC-2F4F-44D9-9D42-6E9E50ABFEB4}"/>
              </a:ext>
            </a:extLst>
          </p:cNvPr>
          <p:cNvSpPr>
            <a:spLocks noGrp="1"/>
          </p:cNvSpPr>
          <p:nvPr>
            <p:ph type="title"/>
          </p:nvPr>
        </p:nvSpPr>
        <p:spPr>
          <a:xfrm>
            <a:off x="628650" y="57150"/>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Serializer Field</a:t>
            </a:r>
          </a:p>
        </p:txBody>
      </p:sp>
      <p:sp>
        <p:nvSpPr>
          <p:cNvPr id="7" name="Content Placeholder 6">
            <a:extLst>
              <a:ext uri="{FF2B5EF4-FFF2-40B4-BE49-F238E27FC236}">
                <a16:creationId xmlns:a16="http://schemas.microsoft.com/office/drawing/2014/main" id="{B1C1AE4B-1806-4AEE-B31F-A639F1BBDFC0}"/>
              </a:ext>
            </a:extLst>
          </p:cNvPr>
          <p:cNvSpPr>
            <a:spLocks noGrp="1"/>
          </p:cNvSpPr>
          <p:nvPr>
            <p:ph idx="1"/>
          </p:nvPr>
        </p:nvSpPr>
        <p:spPr>
          <a:xfrm>
            <a:off x="628650" y="1152524"/>
            <a:ext cx="7886700" cy="3705225"/>
          </a:xfrm>
        </p:spPr>
        <p:txBody>
          <a:bodyPr>
            <a:normAutofit/>
          </a:bodyPr>
          <a:lstStyle/>
          <a:p>
            <a:pPr marL="0" indent="0">
              <a:buNone/>
            </a:pPr>
            <a:r>
              <a:rPr lang="en-US" sz="1600" dirty="0" err="1">
                <a:latin typeface="Times New Roman" panose="02020603050405020304" pitchFamily="18" charset="0"/>
                <a:cs typeface="Times New Roman" panose="02020603050405020304" pitchFamily="18" charset="0"/>
              </a:rPr>
              <a:t>JSONField</a:t>
            </a:r>
            <a:r>
              <a:rPr lang="en-US" sz="1600" dirty="0">
                <a:latin typeface="Times New Roman" panose="02020603050405020304" pitchFamily="18" charset="0"/>
                <a:cs typeface="Times New Roman" panose="02020603050405020304" pitchFamily="18" charset="0"/>
              </a:rPr>
              <a:t> - A field class that validates that the incoming data structure consists of valid JSON primitives. In its alternate binary mode, it will represent and validate JSON-encoded binary strings.</a:t>
            </a:r>
          </a:p>
          <a:p>
            <a:pPr marL="0" indent="0">
              <a:buNone/>
            </a:pPr>
            <a:r>
              <a:rPr lang="en-US" sz="1600" dirty="0">
                <a:latin typeface="Times New Roman" panose="02020603050405020304" pitchFamily="18" charset="0"/>
                <a:cs typeface="Times New Roman" panose="02020603050405020304" pitchFamily="18" charset="0"/>
              </a:rPr>
              <a:t>Syntax: </a:t>
            </a:r>
            <a:r>
              <a:rPr lang="en-US" sz="1600" dirty="0" err="1">
                <a:latin typeface="Times New Roman" panose="02020603050405020304" pitchFamily="18" charset="0"/>
                <a:cs typeface="Times New Roman" panose="02020603050405020304" pitchFamily="18" charset="0"/>
              </a:rPr>
              <a:t>JSONField</a:t>
            </a:r>
            <a:r>
              <a:rPr lang="en-US" sz="1600" dirty="0">
                <a:latin typeface="Times New Roman" panose="02020603050405020304" pitchFamily="18" charset="0"/>
                <a:cs typeface="Times New Roman" panose="02020603050405020304" pitchFamily="18" charset="0"/>
              </a:rPr>
              <a:t>(binary, encoder)</a:t>
            </a:r>
          </a:p>
          <a:p>
            <a:pPr marL="0" indent="0">
              <a:buNone/>
            </a:pPr>
            <a:r>
              <a:rPr lang="en-US" sz="1600" dirty="0">
                <a:latin typeface="Times New Roman" panose="02020603050405020304" pitchFamily="18" charset="0"/>
                <a:cs typeface="Times New Roman" panose="02020603050405020304" pitchFamily="18" charset="0"/>
              </a:rPr>
              <a:t>binary - If set to True then the field will output and validate a JSON encoded string, rather than a primitive data structure. Defaults to False.</a:t>
            </a:r>
          </a:p>
          <a:p>
            <a:pPr marL="0" indent="0">
              <a:buNone/>
            </a:pPr>
            <a:r>
              <a:rPr lang="en-US" sz="1600" dirty="0">
                <a:latin typeface="Times New Roman" panose="02020603050405020304" pitchFamily="18" charset="0"/>
                <a:cs typeface="Times New Roman" panose="02020603050405020304" pitchFamily="18" charset="0"/>
              </a:rPr>
              <a:t>encoder - Use this JSON encoder to serialize input object. Defaults to None.</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err="1">
                <a:latin typeface="Times New Roman" panose="02020603050405020304" pitchFamily="18" charset="0"/>
                <a:cs typeface="Times New Roman" panose="02020603050405020304" pitchFamily="18" charset="0"/>
              </a:rPr>
              <a:t>ReadOnlyField</a:t>
            </a:r>
            <a:r>
              <a:rPr lang="en-US" sz="1600" dirty="0">
                <a:latin typeface="Times New Roman" panose="02020603050405020304" pitchFamily="18" charset="0"/>
                <a:cs typeface="Times New Roman" panose="02020603050405020304" pitchFamily="18" charset="0"/>
              </a:rPr>
              <a:t> - A field class that simply returns the value of the field without modification.</a:t>
            </a:r>
          </a:p>
          <a:p>
            <a:pPr marL="0" indent="0">
              <a:buNone/>
            </a:pPr>
            <a:r>
              <a:rPr lang="en-US" sz="1600" dirty="0">
                <a:latin typeface="Times New Roman" panose="02020603050405020304" pitchFamily="18" charset="0"/>
                <a:cs typeface="Times New Roman" panose="02020603050405020304" pitchFamily="18" charset="0"/>
              </a:rPr>
              <a:t>This field is used by default with </a:t>
            </a:r>
            <a:r>
              <a:rPr lang="en-US" sz="1600" dirty="0" err="1">
                <a:latin typeface="Times New Roman" panose="02020603050405020304" pitchFamily="18" charset="0"/>
                <a:cs typeface="Times New Roman" panose="02020603050405020304" pitchFamily="18" charset="0"/>
              </a:rPr>
              <a:t>ModelSerializer</a:t>
            </a:r>
            <a:r>
              <a:rPr lang="en-US" sz="1600" dirty="0">
                <a:latin typeface="Times New Roman" panose="02020603050405020304" pitchFamily="18" charset="0"/>
                <a:cs typeface="Times New Roman" panose="02020603050405020304" pitchFamily="18" charset="0"/>
              </a:rPr>
              <a:t> when including field names that relate to an attribute rather than a model field.</a:t>
            </a:r>
          </a:p>
          <a:p>
            <a:pPr marL="0" indent="0">
              <a:buNone/>
            </a:pPr>
            <a:r>
              <a:rPr lang="en-US" sz="1600" dirty="0">
                <a:latin typeface="Times New Roman" panose="02020603050405020304" pitchFamily="18" charset="0"/>
                <a:cs typeface="Times New Roman" panose="02020603050405020304" pitchFamily="18" charset="0"/>
              </a:rPr>
              <a:t>Syntax: </a:t>
            </a:r>
            <a:r>
              <a:rPr lang="en-US" sz="1600" dirty="0" err="1">
                <a:latin typeface="Times New Roman" panose="02020603050405020304" pitchFamily="18" charset="0"/>
                <a:cs typeface="Times New Roman" panose="02020603050405020304" pitchFamily="18" charset="0"/>
              </a:rPr>
              <a:t>ReadOnlyField</a:t>
            </a:r>
            <a:r>
              <a:rPr lang="en-US"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8763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EE67DC-2F4F-44D9-9D42-6E9E50ABFEB4}"/>
              </a:ext>
            </a:extLst>
          </p:cNvPr>
          <p:cNvSpPr>
            <a:spLocks noGrp="1"/>
          </p:cNvSpPr>
          <p:nvPr>
            <p:ph type="title"/>
          </p:nvPr>
        </p:nvSpPr>
        <p:spPr>
          <a:xfrm>
            <a:off x="628650" y="57150"/>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Serializer Field</a:t>
            </a:r>
          </a:p>
        </p:txBody>
      </p:sp>
      <p:sp>
        <p:nvSpPr>
          <p:cNvPr id="7" name="Content Placeholder 6">
            <a:extLst>
              <a:ext uri="{FF2B5EF4-FFF2-40B4-BE49-F238E27FC236}">
                <a16:creationId xmlns:a16="http://schemas.microsoft.com/office/drawing/2014/main" id="{B1C1AE4B-1806-4AEE-B31F-A639F1BBDFC0}"/>
              </a:ext>
            </a:extLst>
          </p:cNvPr>
          <p:cNvSpPr>
            <a:spLocks noGrp="1"/>
          </p:cNvSpPr>
          <p:nvPr>
            <p:ph idx="1"/>
          </p:nvPr>
        </p:nvSpPr>
        <p:spPr>
          <a:xfrm>
            <a:off x="628650" y="1152524"/>
            <a:ext cx="7886700" cy="3705225"/>
          </a:xfrm>
        </p:spPr>
        <p:txBody>
          <a:bodyPr>
            <a:normAutofit/>
          </a:bodyPr>
          <a:lstStyle/>
          <a:p>
            <a:pPr marL="0" indent="0">
              <a:buNone/>
            </a:pPr>
            <a:r>
              <a:rPr lang="en-US" sz="1600" dirty="0" err="1">
                <a:latin typeface="Times New Roman" panose="02020603050405020304" pitchFamily="18" charset="0"/>
                <a:cs typeface="Times New Roman" panose="02020603050405020304" pitchFamily="18" charset="0"/>
              </a:rPr>
              <a:t>HiddenField</a:t>
            </a:r>
            <a:r>
              <a:rPr lang="en-US" sz="1600" dirty="0">
                <a:latin typeface="Times New Roman" panose="02020603050405020304" pitchFamily="18" charset="0"/>
                <a:cs typeface="Times New Roman" panose="02020603050405020304" pitchFamily="18" charset="0"/>
              </a:rPr>
              <a:t> - A field class that does not take a value based on user input, but instead takes its value from a default value or callable. The </a:t>
            </a:r>
            <a:r>
              <a:rPr lang="en-US" sz="1600" dirty="0" err="1">
                <a:latin typeface="Times New Roman" panose="02020603050405020304" pitchFamily="18" charset="0"/>
                <a:cs typeface="Times New Roman" panose="02020603050405020304" pitchFamily="18" charset="0"/>
              </a:rPr>
              <a:t>HiddenField</a:t>
            </a:r>
            <a:r>
              <a:rPr lang="en-US" sz="1600" dirty="0">
                <a:latin typeface="Times New Roman" panose="02020603050405020304" pitchFamily="18" charset="0"/>
                <a:cs typeface="Times New Roman" panose="02020603050405020304" pitchFamily="18" charset="0"/>
              </a:rPr>
              <a:t> class is usually only needed if you have some validation that needs to run based on some pre-provided field values, but you do not want to expose all of those fields to the end user.</a:t>
            </a:r>
          </a:p>
          <a:p>
            <a:pPr marL="0" indent="0">
              <a:buNone/>
            </a:pPr>
            <a:r>
              <a:rPr lang="en-US" sz="1600" dirty="0">
                <a:latin typeface="Times New Roman" panose="02020603050405020304" pitchFamily="18" charset="0"/>
                <a:cs typeface="Times New Roman" panose="02020603050405020304" pitchFamily="18" charset="0"/>
              </a:rPr>
              <a:t>Syntax:- </a:t>
            </a:r>
            <a:r>
              <a:rPr lang="en-US" sz="1600" dirty="0" err="1">
                <a:latin typeface="Times New Roman" panose="02020603050405020304" pitchFamily="18" charset="0"/>
                <a:cs typeface="Times New Roman" panose="02020603050405020304" pitchFamily="18" charset="0"/>
              </a:rPr>
              <a:t>HiddenField</a:t>
            </a:r>
            <a:r>
              <a:rPr lang="en-US" sz="1600" dirty="0">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1355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EE67DC-2F4F-44D9-9D42-6E9E50ABFEB4}"/>
              </a:ext>
            </a:extLst>
          </p:cNvPr>
          <p:cNvSpPr>
            <a:spLocks noGrp="1"/>
          </p:cNvSpPr>
          <p:nvPr>
            <p:ph type="title"/>
          </p:nvPr>
        </p:nvSpPr>
        <p:spPr>
          <a:xfrm>
            <a:off x="628650" y="57150"/>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Serializer Field</a:t>
            </a:r>
          </a:p>
        </p:txBody>
      </p:sp>
      <p:sp>
        <p:nvSpPr>
          <p:cNvPr id="7" name="Content Placeholder 6">
            <a:extLst>
              <a:ext uri="{FF2B5EF4-FFF2-40B4-BE49-F238E27FC236}">
                <a16:creationId xmlns:a16="http://schemas.microsoft.com/office/drawing/2014/main" id="{B1C1AE4B-1806-4AEE-B31F-A639F1BBDFC0}"/>
              </a:ext>
            </a:extLst>
          </p:cNvPr>
          <p:cNvSpPr>
            <a:spLocks noGrp="1"/>
          </p:cNvSpPr>
          <p:nvPr>
            <p:ph idx="1"/>
          </p:nvPr>
        </p:nvSpPr>
        <p:spPr>
          <a:xfrm>
            <a:off x="628650" y="1152524"/>
            <a:ext cx="7886700" cy="3705225"/>
          </a:xfrm>
        </p:spPr>
        <p:txBody>
          <a:bodyPr>
            <a:normAutofit/>
          </a:bodyPr>
          <a:lstStyle/>
          <a:p>
            <a:pPr marL="0" indent="0">
              <a:buNone/>
            </a:pPr>
            <a:r>
              <a:rPr lang="en-US" sz="1600" dirty="0" err="1">
                <a:latin typeface="Times New Roman" panose="02020603050405020304" pitchFamily="18" charset="0"/>
                <a:cs typeface="Times New Roman" panose="02020603050405020304" pitchFamily="18" charset="0"/>
              </a:rPr>
              <a:t>ModelField</a:t>
            </a:r>
            <a:r>
              <a:rPr lang="en-US" sz="1600" dirty="0">
                <a:latin typeface="Times New Roman" panose="02020603050405020304" pitchFamily="18" charset="0"/>
                <a:cs typeface="Times New Roman" panose="02020603050405020304" pitchFamily="18" charset="0"/>
              </a:rPr>
              <a:t> - A generic field that can be tied to any arbitrary model field. The </a:t>
            </a:r>
            <a:r>
              <a:rPr lang="en-US" sz="1600" dirty="0" err="1">
                <a:latin typeface="Times New Roman" panose="02020603050405020304" pitchFamily="18" charset="0"/>
                <a:cs typeface="Times New Roman" panose="02020603050405020304" pitchFamily="18" charset="0"/>
              </a:rPr>
              <a:t>ModelField</a:t>
            </a:r>
            <a:r>
              <a:rPr lang="en-US" sz="1600" dirty="0">
                <a:latin typeface="Times New Roman" panose="02020603050405020304" pitchFamily="18" charset="0"/>
                <a:cs typeface="Times New Roman" panose="02020603050405020304" pitchFamily="18" charset="0"/>
              </a:rPr>
              <a:t> class delegates the task of serialization/deserialization to its associated model field. This field can be used to create serializer fields for custom model fields, without having to create a new custom serializer field.</a:t>
            </a:r>
          </a:p>
          <a:p>
            <a:pPr marL="0" indent="0">
              <a:buNone/>
            </a:pPr>
            <a:r>
              <a:rPr lang="en-US" sz="1600" dirty="0">
                <a:latin typeface="Times New Roman" panose="02020603050405020304" pitchFamily="18" charset="0"/>
                <a:cs typeface="Times New Roman" panose="02020603050405020304" pitchFamily="18" charset="0"/>
              </a:rPr>
              <a:t>This field is used by </a:t>
            </a:r>
            <a:r>
              <a:rPr lang="en-US" sz="1600" dirty="0" err="1">
                <a:latin typeface="Times New Roman" panose="02020603050405020304" pitchFamily="18" charset="0"/>
                <a:cs typeface="Times New Roman" panose="02020603050405020304" pitchFamily="18" charset="0"/>
              </a:rPr>
              <a:t>ModelSerializer</a:t>
            </a:r>
            <a:r>
              <a:rPr lang="en-US" sz="1600" dirty="0">
                <a:latin typeface="Times New Roman" panose="02020603050405020304" pitchFamily="18" charset="0"/>
                <a:cs typeface="Times New Roman" panose="02020603050405020304" pitchFamily="18" charset="0"/>
              </a:rPr>
              <a:t> to correspond to custom model field classes.</a:t>
            </a:r>
          </a:p>
          <a:p>
            <a:pPr marL="0" indent="0">
              <a:buNone/>
            </a:pPr>
            <a:r>
              <a:rPr lang="en-US" sz="1600" dirty="0">
                <a:latin typeface="Times New Roman" panose="02020603050405020304" pitchFamily="18" charset="0"/>
                <a:cs typeface="Times New Roman" panose="02020603050405020304" pitchFamily="18" charset="0"/>
              </a:rPr>
              <a:t>Syntax:- </a:t>
            </a:r>
            <a:r>
              <a:rPr lang="en-US" sz="1600" dirty="0" err="1">
                <a:latin typeface="Times New Roman" panose="02020603050405020304" pitchFamily="18" charset="0"/>
                <a:cs typeface="Times New Roman" panose="02020603050405020304" pitchFamily="18" charset="0"/>
              </a:rPr>
              <a:t>ModelField</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model_field</a:t>
            </a:r>
            <a:r>
              <a:rPr lang="en-US" sz="1600" dirty="0">
                <a:latin typeface="Times New Roman" panose="02020603050405020304" pitchFamily="18" charset="0"/>
                <a:cs typeface="Times New Roman" panose="02020603050405020304" pitchFamily="18" charset="0"/>
              </a:rPr>
              <a:t>=&lt;Django </a:t>
            </a:r>
            <a:r>
              <a:rPr lang="en-US" sz="1600" dirty="0" err="1">
                <a:latin typeface="Times New Roman" panose="02020603050405020304" pitchFamily="18" charset="0"/>
                <a:cs typeface="Times New Roman" panose="02020603050405020304" pitchFamily="18" charset="0"/>
              </a:rPr>
              <a:t>ModelField</a:t>
            </a:r>
            <a:r>
              <a:rPr lang="en-US" sz="1600" dirty="0">
                <a:latin typeface="Times New Roman" panose="02020603050405020304" pitchFamily="18" charset="0"/>
                <a:cs typeface="Times New Roman" panose="02020603050405020304" pitchFamily="18" charset="0"/>
              </a:rPr>
              <a:t> instance&gt;)</a:t>
            </a:r>
          </a:p>
          <a:p>
            <a:pPr marL="0" indent="0">
              <a:buNone/>
            </a:pPr>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ModelField</a:t>
            </a:r>
            <a:r>
              <a:rPr lang="en-US" sz="1600" dirty="0">
                <a:latin typeface="Times New Roman" panose="02020603050405020304" pitchFamily="18" charset="0"/>
                <a:cs typeface="Times New Roman" panose="02020603050405020304" pitchFamily="18" charset="0"/>
              </a:rPr>
              <a:t> class is generally intended for internal use, but can be used by your API if needed. In order to properly instantiate a </a:t>
            </a:r>
            <a:r>
              <a:rPr lang="en-US" sz="1600" dirty="0" err="1">
                <a:latin typeface="Times New Roman" panose="02020603050405020304" pitchFamily="18" charset="0"/>
                <a:cs typeface="Times New Roman" panose="02020603050405020304" pitchFamily="18" charset="0"/>
              </a:rPr>
              <a:t>ModelField</a:t>
            </a:r>
            <a:r>
              <a:rPr lang="en-US" sz="1600" dirty="0">
                <a:latin typeface="Times New Roman" panose="02020603050405020304" pitchFamily="18" charset="0"/>
                <a:cs typeface="Times New Roman" panose="02020603050405020304" pitchFamily="18" charset="0"/>
              </a:rPr>
              <a:t>, it must be passed a field that is attached to an instantiated model. For example: </a:t>
            </a:r>
            <a:r>
              <a:rPr lang="en-US" sz="1600" dirty="0" err="1">
                <a:latin typeface="Times New Roman" panose="02020603050405020304" pitchFamily="18" charset="0"/>
                <a:cs typeface="Times New Roman" panose="02020603050405020304" pitchFamily="18" charset="0"/>
              </a:rPr>
              <a:t>ModelField</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model_field</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MyModel</a:t>
            </a:r>
            <a:r>
              <a:rPr lang="en-US" sz="1600" dirty="0">
                <a:latin typeface="Times New Roman" panose="02020603050405020304" pitchFamily="18" charset="0"/>
                <a:cs typeface="Times New Roman" panose="02020603050405020304" pitchFamily="18" charset="0"/>
              </a:rPr>
              <a:t>()._</a:t>
            </a:r>
            <a:r>
              <a:rPr lang="en-US" sz="1600" dirty="0" err="1">
                <a:latin typeface="Times New Roman" panose="02020603050405020304" pitchFamily="18" charset="0"/>
                <a:cs typeface="Times New Roman" panose="02020603050405020304" pitchFamily="18" charset="0"/>
              </a:rPr>
              <a:t>meta.get_field</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custom_field</a:t>
            </a:r>
            <a:r>
              <a:rPr lang="en-US" sz="1600" dirty="0">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569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EE67DC-2F4F-44D9-9D42-6E9E50ABFEB4}"/>
              </a:ext>
            </a:extLst>
          </p:cNvPr>
          <p:cNvSpPr>
            <a:spLocks noGrp="1"/>
          </p:cNvSpPr>
          <p:nvPr>
            <p:ph type="title"/>
          </p:nvPr>
        </p:nvSpPr>
        <p:spPr>
          <a:xfrm>
            <a:off x="628650" y="57150"/>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Serializer Field</a:t>
            </a:r>
          </a:p>
        </p:txBody>
      </p:sp>
      <p:sp>
        <p:nvSpPr>
          <p:cNvPr id="7" name="Content Placeholder 6">
            <a:extLst>
              <a:ext uri="{FF2B5EF4-FFF2-40B4-BE49-F238E27FC236}">
                <a16:creationId xmlns:a16="http://schemas.microsoft.com/office/drawing/2014/main" id="{B1C1AE4B-1806-4AEE-B31F-A639F1BBDFC0}"/>
              </a:ext>
            </a:extLst>
          </p:cNvPr>
          <p:cNvSpPr>
            <a:spLocks noGrp="1"/>
          </p:cNvSpPr>
          <p:nvPr>
            <p:ph idx="1"/>
          </p:nvPr>
        </p:nvSpPr>
        <p:spPr>
          <a:xfrm>
            <a:off x="628650" y="1152524"/>
            <a:ext cx="7886700" cy="3705225"/>
          </a:xfrm>
        </p:spPr>
        <p:txBody>
          <a:bodyPr>
            <a:normAutofit/>
          </a:bodyPr>
          <a:lstStyle/>
          <a:p>
            <a:pPr marL="0" indent="0">
              <a:buNone/>
            </a:pPr>
            <a:r>
              <a:rPr lang="en-US" sz="1600" dirty="0" err="1">
                <a:latin typeface="Times New Roman" panose="02020603050405020304" pitchFamily="18" charset="0"/>
                <a:cs typeface="Times New Roman" panose="02020603050405020304" pitchFamily="18" charset="0"/>
              </a:rPr>
              <a:t>SerializerMethodField</a:t>
            </a:r>
            <a:r>
              <a:rPr lang="en-US" sz="1600" dirty="0">
                <a:latin typeface="Times New Roman" panose="02020603050405020304" pitchFamily="18" charset="0"/>
                <a:cs typeface="Times New Roman" panose="02020603050405020304" pitchFamily="18" charset="0"/>
              </a:rPr>
              <a:t> - This is a read-only field. It gets its value by calling a method on the serializer class it is attached to. It can be used to add any sort of data to the serialized representation of your object.</a:t>
            </a:r>
          </a:p>
          <a:p>
            <a:pPr marL="0" indent="0">
              <a:buNone/>
            </a:pPr>
            <a:r>
              <a:rPr lang="en-US" sz="1600" dirty="0">
                <a:latin typeface="Times New Roman" panose="02020603050405020304" pitchFamily="18" charset="0"/>
                <a:cs typeface="Times New Roman" panose="02020603050405020304" pitchFamily="18" charset="0"/>
              </a:rPr>
              <a:t>Syntax: </a:t>
            </a:r>
            <a:r>
              <a:rPr lang="en-US" sz="1600" dirty="0" err="1">
                <a:latin typeface="Times New Roman" panose="02020603050405020304" pitchFamily="18" charset="0"/>
                <a:cs typeface="Times New Roman" panose="02020603050405020304" pitchFamily="18" charset="0"/>
              </a:rPr>
              <a:t>SerializerMethodField</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method_name</a:t>
            </a:r>
            <a:r>
              <a:rPr lang="en-US" sz="1600" dirty="0">
                <a:latin typeface="Times New Roman" panose="02020603050405020304" pitchFamily="18" charset="0"/>
                <a:cs typeface="Times New Roman" panose="02020603050405020304" pitchFamily="18" charset="0"/>
              </a:rPr>
              <a:t>=None)</a:t>
            </a:r>
          </a:p>
          <a:p>
            <a:pPr marL="0" indent="0">
              <a:buNone/>
            </a:pPr>
            <a:r>
              <a:rPr lang="en-US" sz="1600" dirty="0" err="1">
                <a:latin typeface="Times New Roman" panose="02020603050405020304" pitchFamily="18" charset="0"/>
                <a:cs typeface="Times New Roman" panose="02020603050405020304" pitchFamily="18" charset="0"/>
              </a:rPr>
              <a:t>method_name</a:t>
            </a:r>
            <a:r>
              <a:rPr lang="en-US" sz="1600" dirty="0">
                <a:latin typeface="Times New Roman" panose="02020603050405020304" pitchFamily="18" charset="0"/>
                <a:cs typeface="Times New Roman" panose="02020603050405020304" pitchFamily="18" charset="0"/>
              </a:rPr>
              <a:t> - The name of the method on the serializer to be called. If not included this defaults to get_&lt;</a:t>
            </a:r>
            <a:r>
              <a:rPr lang="en-US" sz="1600" dirty="0" err="1">
                <a:latin typeface="Times New Roman" panose="02020603050405020304" pitchFamily="18" charset="0"/>
                <a:cs typeface="Times New Roman" panose="02020603050405020304" pitchFamily="18" charset="0"/>
              </a:rPr>
              <a:t>field_name</a:t>
            </a:r>
            <a:r>
              <a:rPr lang="en-US" sz="1600" dirty="0">
                <a:latin typeface="Times New Roman" panose="02020603050405020304" pitchFamily="18" charset="0"/>
                <a:cs typeface="Times New Roman" panose="02020603050405020304" pitchFamily="18" charset="0"/>
              </a:rPr>
              <a:t>&gt;.</a:t>
            </a:r>
          </a:p>
          <a:p>
            <a:pPr marL="0" indent="0">
              <a:buNone/>
            </a:pPr>
            <a:r>
              <a:rPr lang="en-US" sz="1600" dirty="0">
                <a:latin typeface="Times New Roman" panose="02020603050405020304" pitchFamily="18" charset="0"/>
                <a:cs typeface="Times New Roman" panose="02020603050405020304" pitchFamily="18" charset="0"/>
              </a:rPr>
              <a:t>The serializer method referred to by the </a:t>
            </a:r>
            <a:r>
              <a:rPr lang="en-US" sz="1600" dirty="0" err="1">
                <a:latin typeface="Times New Roman" panose="02020603050405020304" pitchFamily="18" charset="0"/>
                <a:cs typeface="Times New Roman" panose="02020603050405020304" pitchFamily="18" charset="0"/>
              </a:rPr>
              <a:t>method_name</a:t>
            </a:r>
            <a:r>
              <a:rPr lang="en-US" sz="1600" dirty="0">
                <a:latin typeface="Times New Roman" panose="02020603050405020304" pitchFamily="18" charset="0"/>
                <a:cs typeface="Times New Roman" panose="02020603050405020304" pitchFamily="18" charset="0"/>
              </a:rPr>
              <a:t> argument should accept a single argument (in addition to self), which is the object being serialized. It should return whatever you want to be included in the serialized representation of the object.</a:t>
            </a:r>
          </a:p>
        </p:txBody>
      </p:sp>
    </p:spTree>
    <p:extLst>
      <p:ext uri="{BB962C8B-B14F-4D97-AF65-F5344CB8AC3E}">
        <p14:creationId xmlns:p14="http://schemas.microsoft.com/office/powerpoint/2010/main" val="2483967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EE67DC-2F4F-44D9-9D42-6E9E50ABFEB4}"/>
              </a:ext>
            </a:extLst>
          </p:cNvPr>
          <p:cNvSpPr>
            <a:spLocks noGrp="1"/>
          </p:cNvSpPr>
          <p:nvPr>
            <p:ph type="title"/>
          </p:nvPr>
        </p:nvSpPr>
        <p:spPr>
          <a:xfrm>
            <a:off x="628650" y="57150"/>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Core Arguments</a:t>
            </a:r>
          </a:p>
        </p:txBody>
      </p:sp>
      <p:sp>
        <p:nvSpPr>
          <p:cNvPr id="7" name="Content Placeholder 6">
            <a:extLst>
              <a:ext uri="{FF2B5EF4-FFF2-40B4-BE49-F238E27FC236}">
                <a16:creationId xmlns:a16="http://schemas.microsoft.com/office/drawing/2014/main" id="{B1C1AE4B-1806-4AEE-B31F-A639F1BBDFC0}"/>
              </a:ext>
            </a:extLst>
          </p:cNvPr>
          <p:cNvSpPr>
            <a:spLocks noGrp="1"/>
          </p:cNvSpPr>
          <p:nvPr>
            <p:ph idx="1"/>
          </p:nvPr>
        </p:nvSpPr>
        <p:spPr>
          <a:xfrm>
            <a:off x="628650" y="1152524"/>
            <a:ext cx="7886700" cy="3705225"/>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label - A short text string that may be used as the name of the field in HTML form fields or other descriptive elements.</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validators - A list of validator functions which should be applied to the incoming field input, and which either raise a validation error or simply return. Validator functions should typically raise </a:t>
            </a:r>
            <a:r>
              <a:rPr lang="en-US" sz="1600" dirty="0" err="1">
                <a:latin typeface="Times New Roman" panose="02020603050405020304" pitchFamily="18" charset="0"/>
                <a:cs typeface="Times New Roman" panose="02020603050405020304" pitchFamily="18" charset="0"/>
              </a:rPr>
              <a:t>serializers.ValidationError</a:t>
            </a:r>
            <a:r>
              <a:rPr lang="en-US" sz="1600" dirty="0">
                <a:latin typeface="Times New Roman" panose="02020603050405020304" pitchFamily="18" charset="0"/>
                <a:cs typeface="Times New Roman" panose="02020603050405020304" pitchFamily="18" charset="0"/>
              </a:rPr>
              <a:t>, but Django's built-in </a:t>
            </a:r>
            <a:r>
              <a:rPr lang="en-US" sz="1600" dirty="0" err="1">
                <a:latin typeface="Times New Roman" panose="02020603050405020304" pitchFamily="18" charset="0"/>
                <a:cs typeface="Times New Roman" panose="02020603050405020304" pitchFamily="18" charset="0"/>
              </a:rPr>
              <a:t>ValidationError</a:t>
            </a:r>
            <a:r>
              <a:rPr lang="en-US" sz="1600" dirty="0">
                <a:latin typeface="Times New Roman" panose="02020603050405020304" pitchFamily="18" charset="0"/>
                <a:cs typeface="Times New Roman" panose="02020603050405020304" pitchFamily="18" charset="0"/>
              </a:rPr>
              <a:t> is also supported for compatibility with validators defined in the Django codebase or third party Django packages.</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err="1">
                <a:latin typeface="Times New Roman" panose="02020603050405020304" pitchFamily="18" charset="0"/>
                <a:cs typeface="Times New Roman" panose="02020603050405020304" pitchFamily="18" charset="0"/>
              </a:rPr>
              <a:t>error_messages</a:t>
            </a:r>
            <a:r>
              <a:rPr lang="en-US" sz="1600" dirty="0">
                <a:latin typeface="Times New Roman" panose="02020603050405020304" pitchFamily="18" charset="0"/>
                <a:cs typeface="Times New Roman" panose="02020603050405020304" pitchFamily="18" charset="0"/>
              </a:rPr>
              <a:t> - A dictionary of error codes to error messages.</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err="1">
                <a:latin typeface="Times New Roman" panose="02020603050405020304" pitchFamily="18" charset="0"/>
                <a:cs typeface="Times New Roman" panose="02020603050405020304" pitchFamily="18" charset="0"/>
              </a:rPr>
              <a:t>help_text</a:t>
            </a:r>
            <a:r>
              <a:rPr lang="en-US" sz="1600" dirty="0">
                <a:latin typeface="Times New Roman" panose="02020603050405020304" pitchFamily="18" charset="0"/>
                <a:cs typeface="Times New Roman" panose="02020603050405020304" pitchFamily="18" charset="0"/>
              </a:rPr>
              <a:t> - A text string that may be used as a description of the field in HTML form fields or other descriptive elements.</a:t>
            </a:r>
          </a:p>
        </p:txBody>
      </p:sp>
    </p:spTree>
    <p:extLst>
      <p:ext uri="{BB962C8B-B14F-4D97-AF65-F5344CB8AC3E}">
        <p14:creationId xmlns:p14="http://schemas.microsoft.com/office/powerpoint/2010/main" val="3223595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EE67DC-2F4F-44D9-9D42-6E9E50ABFEB4}"/>
              </a:ext>
            </a:extLst>
          </p:cNvPr>
          <p:cNvSpPr>
            <a:spLocks noGrp="1"/>
          </p:cNvSpPr>
          <p:nvPr>
            <p:ph type="title"/>
          </p:nvPr>
        </p:nvSpPr>
        <p:spPr>
          <a:xfrm>
            <a:off x="628650" y="57150"/>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Core Arguments</a:t>
            </a:r>
          </a:p>
        </p:txBody>
      </p:sp>
      <p:sp>
        <p:nvSpPr>
          <p:cNvPr id="7" name="Content Placeholder 6">
            <a:extLst>
              <a:ext uri="{FF2B5EF4-FFF2-40B4-BE49-F238E27FC236}">
                <a16:creationId xmlns:a16="http://schemas.microsoft.com/office/drawing/2014/main" id="{B1C1AE4B-1806-4AEE-B31F-A639F1BBDFC0}"/>
              </a:ext>
            </a:extLst>
          </p:cNvPr>
          <p:cNvSpPr>
            <a:spLocks noGrp="1"/>
          </p:cNvSpPr>
          <p:nvPr>
            <p:ph idx="1"/>
          </p:nvPr>
        </p:nvSpPr>
        <p:spPr>
          <a:xfrm>
            <a:off x="628650" y="1152524"/>
            <a:ext cx="7886700" cy="3705225"/>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required - Normally an error will be raised if a field is not supplied during deserialization. Set to false if this field is not required to be present during deserialization.</a:t>
            </a:r>
          </a:p>
          <a:p>
            <a:pPr marL="0" indent="0">
              <a:buNone/>
            </a:pPr>
            <a:r>
              <a:rPr lang="en-US" sz="1600" dirty="0">
                <a:latin typeface="Times New Roman" panose="02020603050405020304" pitchFamily="18" charset="0"/>
                <a:cs typeface="Times New Roman" panose="02020603050405020304" pitchFamily="18" charset="0"/>
              </a:rPr>
              <a:t>Setting this to False also allows the object attribute or dictionary key to be omitted from output when serializing the instance. If the key is not present it will simply not be included in the output representation.</a:t>
            </a:r>
          </a:p>
          <a:p>
            <a:pPr marL="0" indent="0">
              <a:buNone/>
            </a:pPr>
            <a:r>
              <a:rPr lang="en-US" sz="1600" dirty="0">
                <a:latin typeface="Times New Roman" panose="02020603050405020304" pitchFamily="18" charset="0"/>
                <a:cs typeface="Times New Roman" panose="02020603050405020304" pitchFamily="18" charset="0"/>
              </a:rPr>
              <a:t>Defaults to True.</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default - If set, this gives the default value that will be used for the field if no input value is supplied. If not set the default </a:t>
            </a:r>
            <a:r>
              <a:rPr lang="en-US" sz="1600" dirty="0" err="1">
                <a:latin typeface="Times New Roman" panose="02020603050405020304" pitchFamily="18" charset="0"/>
                <a:cs typeface="Times New Roman" panose="02020603050405020304" pitchFamily="18" charset="0"/>
              </a:rPr>
              <a:t>behaviour</a:t>
            </a:r>
            <a:r>
              <a:rPr lang="en-US" sz="1600" dirty="0">
                <a:latin typeface="Times New Roman" panose="02020603050405020304" pitchFamily="18" charset="0"/>
                <a:cs typeface="Times New Roman" panose="02020603050405020304" pitchFamily="18" charset="0"/>
              </a:rPr>
              <a:t> is to not populate the attribute at all.</a:t>
            </a:r>
          </a:p>
          <a:p>
            <a:pPr marL="0" indent="0">
              <a:buNone/>
            </a:pPr>
            <a:r>
              <a:rPr lang="en-US" sz="1600" dirty="0">
                <a:latin typeface="Times New Roman" panose="02020603050405020304" pitchFamily="18" charset="0"/>
                <a:cs typeface="Times New Roman" panose="02020603050405020304" pitchFamily="18" charset="0"/>
              </a:rPr>
              <a:t>The default is not applied during partial update operations. In the partial update case only fields that are provided in the incoming data will have a validated value returned.</a:t>
            </a:r>
          </a:p>
          <a:p>
            <a:pPr marL="0" indent="0">
              <a:buNone/>
            </a:pPr>
            <a:r>
              <a:rPr lang="en-US" sz="1600" dirty="0">
                <a:latin typeface="Times New Roman" panose="02020603050405020304" pitchFamily="18" charset="0"/>
                <a:cs typeface="Times New Roman" panose="02020603050405020304" pitchFamily="18" charset="0"/>
              </a:rPr>
              <a:t>Note that setting a default value implies that the field is not required. Including both the default and required keyword arguments is invalid and will raise an error.</a:t>
            </a:r>
          </a:p>
        </p:txBody>
      </p:sp>
    </p:spTree>
    <p:extLst>
      <p:ext uri="{BB962C8B-B14F-4D97-AF65-F5344CB8AC3E}">
        <p14:creationId xmlns:p14="http://schemas.microsoft.com/office/powerpoint/2010/main" val="3023322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EE67DC-2F4F-44D9-9D42-6E9E50ABFEB4}"/>
              </a:ext>
            </a:extLst>
          </p:cNvPr>
          <p:cNvSpPr>
            <a:spLocks noGrp="1"/>
          </p:cNvSpPr>
          <p:nvPr>
            <p:ph type="title"/>
          </p:nvPr>
        </p:nvSpPr>
        <p:spPr>
          <a:xfrm>
            <a:off x="628650" y="57150"/>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Core Arguments</a:t>
            </a:r>
          </a:p>
        </p:txBody>
      </p:sp>
      <p:sp>
        <p:nvSpPr>
          <p:cNvPr id="7" name="Content Placeholder 6">
            <a:extLst>
              <a:ext uri="{FF2B5EF4-FFF2-40B4-BE49-F238E27FC236}">
                <a16:creationId xmlns:a16="http://schemas.microsoft.com/office/drawing/2014/main" id="{B1C1AE4B-1806-4AEE-B31F-A639F1BBDFC0}"/>
              </a:ext>
            </a:extLst>
          </p:cNvPr>
          <p:cNvSpPr>
            <a:spLocks noGrp="1"/>
          </p:cNvSpPr>
          <p:nvPr>
            <p:ph idx="1"/>
          </p:nvPr>
        </p:nvSpPr>
        <p:spPr>
          <a:xfrm>
            <a:off x="628650" y="1152524"/>
            <a:ext cx="7886700" cy="3705225"/>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initial - A value that should be used for pre-populating the value of HTML form fields. </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style - A dictionary of key-value pairs that can be used to control how renderers should render the field.</a:t>
            </a:r>
          </a:p>
          <a:p>
            <a:pPr marL="0" indent="0">
              <a:buNone/>
            </a:pPr>
            <a:r>
              <a:rPr lang="en-US" sz="1600" dirty="0">
                <a:latin typeface="Times New Roman" panose="02020603050405020304" pitchFamily="18" charset="0"/>
                <a:cs typeface="Times New Roman" panose="02020603050405020304" pitchFamily="18" charset="0"/>
              </a:rPr>
              <a:t>Example:-</a:t>
            </a:r>
          </a:p>
          <a:p>
            <a:pPr marL="0" indent="0">
              <a:buNone/>
            </a:pPr>
            <a:r>
              <a:rPr lang="en-US" sz="1600" dirty="0">
                <a:latin typeface="Times New Roman" panose="02020603050405020304" pitchFamily="18" charset="0"/>
                <a:cs typeface="Times New Roman" panose="02020603050405020304" pitchFamily="18" charset="0"/>
              </a:rPr>
              <a:t>password = </a:t>
            </a:r>
            <a:r>
              <a:rPr lang="en-US" sz="1600" dirty="0" err="1">
                <a:latin typeface="Times New Roman" panose="02020603050405020304" pitchFamily="18" charset="0"/>
                <a:cs typeface="Times New Roman" panose="02020603050405020304" pitchFamily="18" charset="0"/>
              </a:rPr>
              <a:t>serializers.CharField</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max_length</a:t>
            </a:r>
            <a:r>
              <a:rPr lang="en-US" sz="1600" dirty="0">
                <a:latin typeface="Times New Roman" panose="02020603050405020304" pitchFamily="18" charset="0"/>
                <a:cs typeface="Times New Roman" panose="02020603050405020304" pitchFamily="18" charset="0"/>
              </a:rPr>
              <a:t>=100,</a:t>
            </a:r>
          </a:p>
          <a:p>
            <a:pPr marL="0" indent="0">
              <a:buNone/>
            </a:pPr>
            <a:r>
              <a:rPr lang="en-US" sz="1600" dirty="0">
                <a:latin typeface="Times New Roman" panose="02020603050405020304" pitchFamily="18" charset="0"/>
                <a:cs typeface="Times New Roman" panose="02020603050405020304" pitchFamily="18" charset="0"/>
              </a:rPr>
              <a:t>        style={'</a:t>
            </a:r>
            <a:r>
              <a:rPr lang="en-US" sz="1600" dirty="0" err="1">
                <a:latin typeface="Times New Roman" panose="02020603050405020304" pitchFamily="18" charset="0"/>
                <a:cs typeface="Times New Roman" panose="02020603050405020304" pitchFamily="18" charset="0"/>
              </a:rPr>
              <a:t>input_type</a:t>
            </a:r>
            <a:r>
              <a:rPr lang="en-US" sz="1600" dirty="0">
                <a:latin typeface="Times New Roman" panose="02020603050405020304" pitchFamily="18" charset="0"/>
                <a:cs typeface="Times New Roman" panose="02020603050405020304" pitchFamily="18" charset="0"/>
              </a:rPr>
              <a:t>': 'password', 'placeholder': 'Password'}</a:t>
            </a:r>
          </a:p>
          <a:p>
            <a:pPr marL="0" indent="0">
              <a:buNone/>
            </a:pPr>
            <a:r>
              <a:rPr lang="en-US"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59979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EE67DC-2F4F-44D9-9D42-6E9E50ABFEB4}"/>
              </a:ext>
            </a:extLst>
          </p:cNvPr>
          <p:cNvSpPr>
            <a:spLocks noGrp="1"/>
          </p:cNvSpPr>
          <p:nvPr>
            <p:ph type="title"/>
          </p:nvPr>
        </p:nvSpPr>
        <p:spPr>
          <a:xfrm>
            <a:off x="628650" y="57150"/>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Core Arguments</a:t>
            </a:r>
          </a:p>
        </p:txBody>
      </p:sp>
      <p:sp>
        <p:nvSpPr>
          <p:cNvPr id="7" name="Content Placeholder 6">
            <a:extLst>
              <a:ext uri="{FF2B5EF4-FFF2-40B4-BE49-F238E27FC236}">
                <a16:creationId xmlns:a16="http://schemas.microsoft.com/office/drawing/2014/main" id="{B1C1AE4B-1806-4AEE-B31F-A639F1BBDFC0}"/>
              </a:ext>
            </a:extLst>
          </p:cNvPr>
          <p:cNvSpPr>
            <a:spLocks noGrp="1"/>
          </p:cNvSpPr>
          <p:nvPr>
            <p:ph idx="1"/>
          </p:nvPr>
        </p:nvSpPr>
        <p:spPr>
          <a:xfrm>
            <a:off x="628650" y="1152524"/>
            <a:ext cx="7886700" cy="3705225"/>
          </a:xfrm>
        </p:spPr>
        <p:txBody>
          <a:bodyPr>
            <a:normAutofit/>
          </a:bodyPr>
          <a:lstStyle/>
          <a:p>
            <a:pPr marL="0" indent="0">
              <a:buNone/>
            </a:pPr>
            <a:r>
              <a:rPr lang="en-US" sz="1600" dirty="0" err="1">
                <a:latin typeface="Times New Roman" panose="02020603050405020304" pitchFamily="18" charset="0"/>
                <a:cs typeface="Times New Roman" panose="02020603050405020304" pitchFamily="18" charset="0"/>
              </a:rPr>
              <a:t>read_only</a:t>
            </a:r>
            <a:r>
              <a:rPr lang="en-US" sz="1600" dirty="0">
                <a:latin typeface="Times New Roman" panose="02020603050405020304" pitchFamily="18" charset="0"/>
                <a:cs typeface="Times New Roman" panose="02020603050405020304" pitchFamily="18" charset="0"/>
              </a:rPr>
              <a:t> - Read-only fields are included in the API output, but should not be included in the input during create or update operations. Any '</a:t>
            </a:r>
            <a:r>
              <a:rPr lang="en-US" sz="1600" dirty="0" err="1">
                <a:latin typeface="Times New Roman" panose="02020603050405020304" pitchFamily="18" charset="0"/>
                <a:cs typeface="Times New Roman" panose="02020603050405020304" pitchFamily="18" charset="0"/>
              </a:rPr>
              <a:t>read_only</a:t>
            </a:r>
            <a:r>
              <a:rPr lang="en-US" sz="1600" dirty="0">
                <a:latin typeface="Times New Roman" panose="02020603050405020304" pitchFamily="18" charset="0"/>
                <a:cs typeface="Times New Roman" panose="02020603050405020304" pitchFamily="18" charset="0"/>
              </a:rPr>
              <a:t>' fields that are incorrectly included in the serializer input will be ignored.</a:t>
            </a:r>
          </a:p>
          <a:p>
            <a:pPr marL="0" indent="0">
              <a:buNone/>
            </a:pPr>
            <a:r>
              <a:rPr lang="en-US" sz="1600" dirty="0">
                <a:latin typeface="Times New Roman" panose="02020603050405020304" pitchFamily="18" charset="0"/>
                <a:cs typeface="Times New Roman" panose="02020603050405020304" pitchFamily="18" charset="0"/>
              </a:rPr>
              <a:t>Set this to True to ensure that the field is used when serializing a representation, but is not used when creating or updating an instance during deserialization.</a:t>
            </a:r>
          </a:p>
          <a:p>
            <a:pPr marL="0" indent="0">
              <a:buNone/>
            </a:pPr>
            <a:r>
              <a:rPr lang="en-US" sz="1600" dirty="0">
                <a:latin typeface="Times New Roman" panose="02020603050405020304" pitchFamily="18" charset="0"/>
                <a:cs typeface="Times New Roman" panose="02020603050405020304" pitchFamily="18" charset="0"/>
              </a:rPr>
              <a:t>Defaults to False</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err="1">
                <a:latin typeface="Times New Roman" panose="02020603050405020304" pitchFamily="18" charset="0"/>
                <a:cs typeface="Times New Roman" panose="02020603050405020304" pitchFamily="18" charset="0"/>
              </a:rPr>
              <a:t>write_only</a:t>
            </a:r>
            <a:r>
              <a:rPr lang="en-US" sz="1600" dirty="0">
                <a:latin typeface="Times New Roman" panose="02020603050405020304" pitchFamily="18" charset="0"/>
                <a:cs typeface="Times New Roman" panose="02020603050405020304" pitchFamily="18" charset="0"/>
              </a:rPr>
              <a:t> - Set this to True to ensure that the field may be used when updating or creating an instance, but is not included when serializing the representation.</a:t>
            </a:r>
          </a:p>
          <a:p>
            <a:pPr marL="0" indent="0">
              <a:buNone/>
            </a:pPr>
            <a:r>
              <a:rPr lang="en-US" sz="1600" dirty="0">
                <a:latin typeface="Times New Roman" panose="02020603050405020304" pitchFamily="18" charset="0"/>
                <a:cs typeface="Times New Roman" panose="02020603050405020304" pitchFamily="18" charset="0"/>
              </a:rPr>
              <a:t>Defaults to False</a:t>
            </a:r>
          </a:p>
        </p:txBody>
      </p:sp>
    </p:spTree>
    <p:extLst>
      <p:ext uri="{BB962C8B-B14F-4D97-AF65-F5344CB8AC3E}">
        <p14:creationId xmlns:p14="http://schemas.microsoft.com/office/powerpoint/2010/main" val="242614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EE67DC-2F4F-44D9-9D42-6E9E50ABFEB4}"/>
              </a:ext>
            </a:extLst>
          </p:cNvPr>
          <p:cNvSpPr>
            <a:spLocks noGrp="1"/>
          </p:cNvSpPr>
          <p:nvPr>
            <p:ph type="title"/>
          </p:nvPr>
        </p:nvSpPr>
        <p:spPr>
          <a:xfrm>
            <a:off x="628650" y="57150"/>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Serializer Field</a:t>
            </a:r>
          </a:p>
        </p:txBody>
      </p:sp>
      <p:sp>
        <p:nvSpPr>
          <p:cNvPr id="7" name="Content Placeholder 6">
            <a:extLst>
              <a:ext uri="{FF2B5EF4-FFF2-40B4-BE49-F238E27FC236}">
                <a16:creationId xmlns:a16="http://schemas.microsoft.com/office/drawing/2014/main" id="{B1C1AE4B-1806-4AEE-B31F-A639F1BBDFC0}"/>
              </a:ext>
            </a:extLst>
          </p:cNvPr>
          <p:cNvSpPr>
            <a:spLocks noGrp="1"/>
          </p:cNvSpPr>
          <p:nvPr>
            <p:ph idx="1"/>
          </p:nvPr>
        </p:nvSpPr>
        <p:spPr>
          <a:xfrm>
            <a:off x="628650" y="1152524"/>
            <a:ext cx="7886700" cy="3705225"/>
          </a:xfrm>
        </p:spPr>
        <p:txBody>
          <a:bodyPr>
            <a:normAutofit/>
          </a:bodyPr>
          <a:lstStyle/>
          <a:p>
            <a:pPr marL="0" indent="0">
              <a:buNone/>
            </a:pPr>
            <a:r>
              <a:rPr lang="en-US" sz="1600" dirty="0" err="1">
                <a:latin typeface="Times New Roman" panose="02020603050405020304" pitchFamily="18" charset="0"/>
                <a:cs typeface="Times New Roman" panose="02020603050405020304" pitchFamily="18" charset="0"/>
              </a:rPr>
              <a:t>CharField</a:t>
            </a:r>
            <a:r>
              <a:rPr lang="en-US" sz="1600" dirty="0">
                <a:latin typeface="Times New Roman" panose="02020603050405020304" pitchFamily="18" charset="0"/>
                <a:cs typeface="Times New Roman" panose="02020603050405020304" pitchFamily="18" charset="0"/>
              </a:rPr>
              <a:t> - A text representation. Optionally validates the text to be shorter than </a:t>
            </a:r>
            <a:r>
              <a:rPr lang="en-US" sz="1600" dirty="0" err="1">
                <a:latin typeface="Times New Roman" panose="02020603050405020304" pitchFamily="18" charset="0"/>
                <a:cs typeface="Times New Roman" panose="02020603050405020304" pitchFamily="18" charset="0"/>
              </a:rPr>
              <a:t>max_length</a:t>
            </a:r>
            <a:r>
              <a:rPr lang="en-US" sz="1600" dirty="0">
                <a:latin typeface="Times New Roman" panose="02020603050405020304" pitchFamily="18" charset="0"/>
                <a:cs typeface="Times New Roman" panose="02020603050405020304" pitchFamily="18" charset="0"/>
              </a:rPr>
              <a:t> and longer than </a:t>
            </a:r>
            <a:r>
              <a:rPr lang="en-US" sz="1600" dirty="0" err="1">
                <a:latin typeface="Times New Roman" panose="02020603050405020304" pitchFamily="18" charset="0"/>
                <a:cs typeface="Times New Roman" panose="02020603050405020304" pitchFamily="18" charset="0"/>
              </a:rPr>
              <a:t>min_length</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Syntax:- </a:t>
            </a:r>
            <a:r>
              <a:rPr lang="en-US" sz="1600" dirty="0" err="1">
                <a:latin typeface="Times New Roman" panose="02020603050405020304" pitchFamily="18" charset="0"/>
                <a:cs typeface="Times New Roman" panose="02020603050405020304" pitchFamily="18" charset="0"/>
              </a:rPr>
              <a:t>CharField</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max_length</a:t>
            </a:r>
            <a:r>
              <a:rPr lang="en-US" sz="1600" dirty="0">
                <a:latin typeface="Times New Roman" panose="02020603050405020304" pitchFamily="18" charset="0"/>
                <a:cs typeface="Times New Roman" panose="02020603050405020304" pitchFamily="18" charset="0"/>
              </a:rPr>
              <a:t>=None, </a:t>
            </a:r>
            <a:r>
              <a:rPr lang="en-US" sz="1600" dirty="0" err="1">
                <a:latin typeface="Times New Roman" panose="02020603050405020304" pitchFamily="18" charset="0"/>
                <a:cs typeface="Times New Roman" panose="02020603050405020304" pitchFamily="18" charset="0"/>
              </a:rPr>
              <a:t>min_length</a:t>
            </a:r>
            <a:r>
              <a:rPr lang="en-US" sz="1600" dirty="0">
                <a:latin typeface="Times New Roman" panose="02020603050405020304" pitchFamily="18" charset="0"/>
                <a:cs typeface="Times New Roman" panose="02020603050405020304" pitchFamily="18" charset="0"/>
              </a:rPr>
              <a:t>=None, </a:t>
            </a:r>
            <a:r>
              <a:rPr lang="en-US" sz="1600" dirty="0" err="1">
                <a:latin typeface="Times New Roman" panose="02020603050405020304" pitchFamily="18" charset="0"/>
                <a:cs typeface="Times New Roman" panose="02020603050405020304" pitchFamily="18" charset="0"/>
              </a:rPr>
              <a:t>allow_blank</a:t>
            </a:r>
            <a:r>
              <a:rPr lang="en-US" sz="1600" dirty="0">
                <a:latin typeface="Times New Roman" panose="02020603050405020304" pitchFamily="18" charset="0"/>
                <a:cs typeface="Times New Roman" panose="02020603050405020304" pitchFamily="18" charset="0"/>
              </a:rPr>
              <a:t>=False, </a:t>
            </a:r>
            <a:r>
              <a:rPr lang="en-US" sz="1600" dirty="0" err="1">
                <a:latin typeface="Times New Roman" panose="02020603050405020304" pitchFamily="18" charset="0"/>
                <a:cs typeface="Times New Roman" panose="02020603050405020304" pitchFamily="18" charset="0"/>
              </a:rPr>
              <a:t>trim_whitespace</a:t>
            </a:r>
            <a:r>
              <a:rPr lang="en-US" sz="1600" dirty="0">
                <a:latin typeface="Times New Roman" panose="02020603050405020304" pitchFamily="18" charset="0"/>
                <a:cs typeface="Times New Roman" panose="02020603050405020304" pitchFamily="18" charset="0"/>
              </a:rPr>
              <a:t>=True)</a:t>
            </a:r>
          </a:p>
          <a:p>
            <a:r>
              <a:rPr lang="en-US" sz="1600" dirty="0" err="1">
                <a:latin typeface="Times New Roman" panose="02020603050405020304" pitchFamily="18" charset="0"/>
                <a:cs typeface="Times New Roman" panose="02020603050405020304" pitchFamily="18" charset="0"/>
              </a:rPr>
              <a:t>max_length</a:t>
            </a:r>
            <a:r>
              <a:rPr lang="en-US" sz="1600" dirty="0">
                <a:latin typeface="Times New Roman" panose="02020603050405020304" pitchFamily="18" charset="0"/>
                <a:cs typeface="Times New Roman" panose="02020603050405020304" pitchFamily="18" charset="0"/>
              </a:rPr>
              <a:t> - Validates that the input contains no more than this number of characters.</a:t>
            </a:r>
          </a:p>
          <a:p>
            <a:r>
              <a:rPr lang="en-US" sz="1600" dirty="0" err="1">
                <a:latin typeface="Times New Roman" panose="02020603050405020304" pitchFamily="18" charset="0"/>
                <a:cs typeface="Times New Roman" panose="02020603050405020304" pitchFamily="18" charset="0"/>
              </a:rPr>
              <a:t>min_length</a:t>
            </a:r>
            <a:r>
              <a:rPr lang="en-US" sz="1600" dirty="0">
                <a:latin typeface="Times New Roman" panose="02020603050405020304" pitchFamily="18" charset="0"/>
                <a:cs typeface="Times New Roman" panose="02020603050405020304" pitchFamily="18" charset="0"/>
              </a:rPr>
              <a:t> - Validates that the input contains no fewer than this number of characters.</a:t>
            </a:r>
          </a:p>
          <a:p>
            <a:r>
              <a:rPr lang="en-US" sz="1600" dirty="0" err="1">
                <a:latin typeface="Times New Roman" panose="02020603050405020304" pitchFamily="18" charset="0"/>
                <a:cs typeface="Times New Roman" panose="02020603050405020304" pitchFamily="18" charset="0"/>
              </a:rPr>
              <a:t>allow_blank</a:t>
            </a:r>
            <a:r>
              <a:rPr lang="en-US" sz="1600" dirty="0">
                <a:latin typeface="Times New Roman" panose="02020603050405020304" pitchFamily="18" charset="0"/>
                <a:cs typeface="Times New Roman" panose="02020603050405020304" pitchFamily="18" charset="0"/>
              </a:rPr>
              <a:t> - If set to True then the empty string should be considered a valid value. If set to False then the empty string is considered invalid and will raise a validation error. Defaults to False.</a:t>
            </a:r>
          </a:p>
          <a:p>
            <a:r>
              <a:rPr lang="en-US" sz="1600" dirty="0" err="1">
                <a:latin typeface="Times New Roman" panose="02020603050405020304" pitchFamily="18" charset="0"/>
                <a:cs typeface="Times New Roman" panose="02020603050405020304" pitchFamily="18" charset="0"/>
              </a:rPr>
              <a:t>trim_whitespace</a:t>
            </a:r>
            <a:r>
              <a:rPr lang="en-US" sz="1600" dirty="0">
                <a:latin typeface="Times New Roman" panose="02020603050405020304" pitchFamily="18" charset="0"/>
                <a:cs typeface="Times New Roman" panose="02020603050405020304" pitchFamily="18" charset="0"/>
              </a:rPr>
              <a:t> - If set to True then leading and trailing whitespace is trimmed. Defaults to True.</a:t>
            </a:r>
          </a:p>
          <a:p>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allow_null</a:t>
            </a:r>
            <a:r>
              <a:rPr lang="en-US" sz="1600" dirty="0">
                <a:latin typeface="Times New Roman" panose="02020603050405020304" pitchFamily="18" charset="0"/>
                <a:cs typeface="Times New Roman" panose="02020603050405020304" pitchFamily="18" charset="0"/>
              </a:rPr>
              <a:t> option is also available for string fields, although its usage is discouraged in favor of </a:t>
            </a:r>
            <a:r>
              <a:rPr lang="en-US" sz="1600" dirty="0" err="1">
                <a:latin typeface="Times New Roman" panose="02020603050405020304" pitchFamily="18" charset="0"/>
                <a:cs typeface="Times New Roman" panose="02020603050405020304" pitchFamily="18" charset="0"/>
              </a:rPr>
              <a:t>allow_blank</a:t>
            </a:r>
            <a:r>
              <a:rPr lang="en-US"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9174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EE67DC-2F4F-44D9-9D42-6E9E50ABFEB4}"/>
              </a:ext>
            </a:extLst>
          </p:cNvPr>
          <p:cNvSpPr>
            <a:spLocks noGrp="1"/>
          </p:cNvSpPr>
          <p:nvPr>
            <p:ph type="title"/>
          </p:nvPr>
        </p:nvSpPr>
        <p:spPr>
          <a:xfrm>
            <a:off x="628650" y="57150"/>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Core Arguments</a:t>
            </a:r>
          </a:p>
        </p:txBody>
      </p:sp>
      <p:sp>
        <p:nvSpPr>
          <p:cNvPr id="7" name="Content Placeholder 6">
            <a:extLst>
              <a:ext uri="{FF2B5EF4-FFF2-40B4-BE49-F238E27FC236}">
                <a16:creationId xmlns:a16="http://schemas.microsoft.com/office/drawing/2014/main" id="{B1C1AE4B-1806-4AEE-B31F-A639F1BBDFC0}"/>
              </a:ext>
            </a:extLst>
          </p:cNvPr>
          <p:cNvSpPr>
            <a:spLocks noGrp="1"/>
          </p:cNvSpPr>
          <p:nvPr>
            <p:ph idx="1"/>
          </p:nvPr>
        </p:nvSpPr>
        <p:spPr>
          <a:xfrm>
            <a:off x="628650" y="1152524"/>
            <a:ext cx="7886700" cy="3705225"/>
          </a:xfrm>
        </p:spPr>
        <p:txBody>
          <a:bodyPr>
            <a:normAutofit fontScale="92500" lnSpcReduction="10000"/>
          </a:bodyPr>
          <a:lstStyle/>
          <a:p>
            <a:pPr marL="0" indent="0">
              <a:buNone/>
            </a:pPr>
            <a:r>
              <a:rPr lang="en-US" sz="1600" dirty="0" err="1">
                <a:latin typeface="Times New Roman" panose="02020603050405020304" pitchFamily="18" charset="0"/>
                <a:cs typeface="Times New Roman" panose="02020603050405020304" pitchFamily="18" charset="0"/>
              </a:rPr>
              <a:t>allow_null</a:t>
            </a:r>
            <a:r>
              <a:rPr lang="en-US" sz="1600" dirty="0">
                <a:latin typeface="Times New Roman" panose="02020603050405020304" pitchFamily="18" charset="0"/>
                <a:cs typeface="Times New Roman" panose="02020603050405020304" pitchFamily="18" charset="0"/>
              </a:rPr>
              <a:t> - Normally an error will be raised if None is passed to a serializer field. Set this keyword argument to True if None should be considered a valid value.</a:t>
            </a:r>
          </a:p>
          <a:p>
            <a:pPr marL="0" indent="0">
              <a:buNone/>
            </a:pPr>
            <a:r>
              <a:rPr lang="en-US" sz="1600" dirty="0">
                <a:latin typeface="Times New Roman" panose="02020603050405020304" pitchFamily="18" charset="0"/>
                <a:cs typeface="Times New Roman" panose="02020603050405020304" pitchFamily="18" charset="0"/>
              </a:rPr>
              <a:t>Note that, without an explicit default, setting this argument to True will imply a default value of null for serialization output, but does not imply a default for input deserialization.</a:t>
            </a:r>
          </a:p>
          <a:p>
            <a:pPr marL="0" indent="0">
              <a:buNone/>
            </a:pPr>
            <a:r>
              <a:rPr lang="en-US" sz="1600" dirty="0">
                <a:latin typeface="Times New Roman" panose="02020603050405020304" pitchFamily="18" charset="0"/>
                <a:cs typeface="Times New Roman" panose="02020603050405020304" pitchFamily="18" charset="0"/>
              </a:rPr>
              <a:t>Defaults to False</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source - The name of the attribute that will be used to populate the field. May be a method that only takes a self argument, such as </a:t>
            </a:r>
            <a:r>
              <a:rPr lang="en-US" sz="1600" dirty="0" err="1">
                <a:latin typeface="Times New Roman" panose="02020603050405020304" pitchFamily="18" charset="0"/>
                <a:cs typeface="Times New Roman" panose="02020603050405020304" pitchFamily="18" charset="0"/>
              </a:rPr>
              <a:t>URLField</a:t>
            </a:r>
            <a:r>
              <a:rPr lang="en-US" sz="1600" dirty="0">
                <a:latin typeface="Times New Roman" panose="02020603050405020304" pitchFamily="18" charset="0"/>
                <a:cs typeface="Times New Roman" panose="02020603050405020304" pitchFamily="18" charset="0"/>
              </a:rPr>
              <a:t>(source='</a:t>
            </a:r>
            <a:r>
              <a:rPr lang="en-US" sz="1600" dirty="0" err="1">
                <a:latin typeface="Times New Roman" panose="02020603050405020304" pitchFamily="18" charset="0"/>
                <a:cs typeface="Times New Roman" panose="02020603050405020304" pitchFamily="18" charset="0"/>
              </a:rPr>
              <a:t>get_absolute_url</a:t>
            </a:r>
            <a:r>
              <a:rPr lang="en-US" sz="1600" dirty="0">
                <a:latin typeface="Times New Roman" panose="02020603050405020304" pitchFamily="18" charset="0"/>
                <a:cs typeface="Times New Roman" panose="02020603050405020304" pitchFamily="18" charset="0"/>
              </a:rPr>
              <a:t>'), or may use dotted notation to traverse attributes, such as </a:t>
            </a:r>
            <a:r>
              <a:rPr lang="en-US" sz="1600" dirty="0" err="1">
                <a:latin typeface="Times New Roman" panose="02020603050405020304" pitchFamily="18" charset="0"/>
                <a:cs typeface="Times New Roman" panose="02020603050405020304" pitchFamily="18" charset="0"/>
              </a:rPr>
              <a:t>EmailField</a:t>
            </a:r>
            <a:r>
              <a:rPr lang="en-US" sz="1600" dirty="0">
                <a:latin typeface="Times New Roman" panose="02020603050405020304" pitchFamily="18" charset="0"/>
                <a:cs typeface="Times New Roman" panose="02020603050405020304" pitchFamily="18" charset="0"/>
              </a:rPr>
              <a:t>(source='</a:t>
            </a:r>
            <a:r>
              <a:rPr lang="en-US" sz="1600" dirty="0" err="1">
                <a:latin typeface="Times New Roman" panose="02020603050405020304" pitchFamily="18" charset="0"/>
                <a:cs typeface="Times New Roman" panose="02020603050405020304" pitchFamily="18" charset="0"/>
              </a:rPr>
              <a:t>user.email</a:t>
            </a:r>
            <a:r>
              <a:rPr lang="en-US" sz="1600" dirty="0">
                <a:latin typeface="Times New Roman" panose="02020603050405020304" pitchFamily="18" charset="0"/>
                <a:cs typeface="Times New Roman" panose="02020603050405020304" pitchFamily="18" charset="0"/>
              </a:rPr>
              <a:t>'). When serializing fields with dotted notation, it may be necessary to provide a default value if any object is not present or is empty during attribute traversal.</a:t>
            </a:r>
          </a:p>
          <a:p>
            <a:pPr marL="0" indent="0">
              <a:buNone/>
            </a:pPr>
            <a:r>
              <a:rPr lang="en-US" sz="1600" dirty="0">
                <a:latin typeface="Times New Roman" panose="02020603050405020304" pitchFamily="18" charset="0"/>
                <a:cs typeface="Times New Roman" panose="02020603050405020304" pitchFamily="18" charset="0"/>
              </a:rPr>
              <a:t>The value source='*' has a special meaning, and is used to indicate that the entire object should be passed through to the field. This can be useful for creating nested representations, or for fields which require access to the complete object in order to determine the output representation.</a:t>
            </a:r>
          </a:p>
          <a:p>
            <a:pPr marL="0" indent="0">
              <a:buNone/>
            </a:pPr>
            <a:r>
              <a:rPr lang="en-US" sz="1600" dirty="0">
                <a:latin typeface="Times New Roman" panose="02020603050405020304" pitchFamily="18" charset="0"/>
                <a:cs typeface="Times New Roman" panose="02020603050405020304" pitchFamily="18" charset="0"/>
              </a:rPr>
              <a:t>Defaults to the name of the field.</a:t>
            </a:r>
          </a:p>
        </p:txBody>
      </p:sp>
    </p:spTree>
    <p:extLst>
      <p:ext uri="{BB962C8B-B14F-4D97-AF65-F5344CB8AC3E}">
        <p14:creationId xmlns:p14="http://schemas.microsoft.com/office/powerpoint/2010/main" val="2688721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EE67DC-2F4F-44D9-9D42-6E9E50ABFEB4}"/>
              </a:ext>
            </a:extLst>
          </p:cNvPr>
          <p:cNvSpPr>
            <a:spLocks noGrp="1"/>
          </p:cNvSpPr>
          <p:nvPr>
            <p:ph type="title"/>
          </p:nvPr>
        </p:nvSpPr>
        <p:spPr>
          <a:xfrm>
            <a:off x="628650" y="57150"/>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Serializer Field</a:t>
            </a:r>
          </a:p>
        </p:txBody>
      </p:sp>
      <p:sp>
        <p:nvSpPr>
          <p:cNvPr id="7" name="Content Placeholder 6">
            <a:extLst>
              <a:ext uri="{FF2B5EF4-FFF2-40B4-BE49-F238E27FC236}">
                <a16:creationId xmlns:a16="http://schemas.microsoft.com/office/drawing/2014/main" id="{B1C1AE4B-1806-4AEE-B31F-A639F1BBDFC0}"/>
              </a:ext>
            </a:extLst>
          </p:cNvPr>
          <p:cNvSpPr>
            <a:spLocks noGrp="1"/>
          </p:cNvSpPr>
          <p:nvPr>
            <p:ph idx="1"/>
          </p:nvPr>
        </p:nvSpPr>
        <p:spPr>
          <a:xfrm>
            <a:off x="628650" y="1152524"/>
            <a:ext cx="7886700" cy="3705225"/>
          </a:xfrm>
        </p:spPr>
        <p:txBody>
          <a:bodyPr>
            <a:normAutofit/>
          </a:bodyPr>
          <a:lstStyle/>
          <a:p>
            <a:pPr marL="0" indent="0">
              <a:buNone/>
            </a:pPr>
            <a:r>
              <a:rPr lang="en-US" sz="1600" dirty="0" err="1">
                <a:latin typeface="Times New Roman" panose="02020603050405020304" pitchFamily="18" charset="0"/>
                <a:cs typeface="Times New Roman" panose="02020603050405020304" pitchFamily="18" charset="0"/>
              </a:rPr>
              <a:t>IntegerField</a:t>
            </a:r>
            <a:r>
              <a:rPr lang="en-US" sz="1600" dirty="0">
                <a:latin typeface="Times New Roman" panose="02020603050405020304" pitchFamily="18" charset="0"/>
                <a:cs typeface="Times New Roman" panose="02020603050405020304" pitchFamily="18" charset="0"/>
              </a:rPr>
              <a:t> - An integer representation.</a:t>
            </a:r>
          </a:p>
          <a:p>
            <a:pPr marL="0" indent="0">
              <a:buNone/>
            </a:pPr>
            <a:r>
              <a:rPr lang="en-US" sz="1600" dirty="0">
                <a:latin typeface="Times New Roman" panose="02020603050405020304" pitchFamily="18" charset="0"/>
                <a:cs typeface="Times New Roman" panose="02020603050405020304" pitchFamily="18" charset="0"/>
              </a:rPr>
              <a:t>Syntax:- </a:t>
            </a:r>
            <a:r>
              <a:rPr lang="en-US" sz="1600" dirty="0" err="1">
                <a:latin typeface="Times New Roman" panose="02020603050405020304" pitchFamily="18" charset="0"/>
                <a:cs typeface="Times New Roman" panose="02020603050405020304" pitchFamily="18" charset="0"/>
              </a:rPr>
              <a:t>IntegerField</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max_value</a:t>
            </a:r>
            <a:r>
              <a:rPr lang="en-US" sz="1600" dirty="0">
                <a:latin typeface="Times New Roman" panose="02020603050405020304" pitchFamily="18" charset="0"/>
                <a:cs typeface="Times New Roman" panose="02020603050405020304" pitchFamily="18" charset="0"/>
              </a:rPr>
              <a:t>=None, </a:t>
            </a:r>
            <a:r>
              <a:rPr lang="en-US" sz="1600" dirty="0" err="1">
                <a:latin typeface="Times New Roman" panose="02020603050405020304" pitchFamily="18" charset="0"/>
                <a:cs typeface="Times New Roman" panose="02020603050405020304" pitchFamily="18" charset="0"/>
              </a:rPr>
              <a:t>min_value</a:t>
            </a:r>
            <a:r>
              <a:rPr lang="en-US" sz="1600" dirty="0">
                <a:latin typeface="Times New Roman" panose="02020603050405020304" pitchFamily="18" charset="0"/>
                <a:cs typeface="Times New Roman" panose="02020603050405020304" pitchFamily="18" charset="0"/>
              </a:rPr>
              <a:t>=None)</a:t>
            </a:r>
          </a:p>
          <a:p>
            <a:r>
              <a:rPr lang="en-US" sz="1600" dirty="0" err="1">
                <a:latin typeface="Times New Roman" panose="02020603050405020304" pitchFamily="18" charset="0"/>
                <a:cs typeface="Times New Roman" panose="02020603050405020304" pitchFamily="18" charset="0"/>
              </a:rPr>
              <a:t>max_value</a:t>
            </a:r>
            <a:r>
              <a:rPr lang="en-US" sz="1600" dirty="0">
                <a:latin typeface="Times New Roman" panose="02020603050405020304" pitchFamily="18" charset="0"/>
                <a:cs typeface="Times New Roman" panose="02020603050405020304" pitchFamily="18" charset="0"/>
              </a:rPr>
              <a:t> Validate that the number provided is no greater than this value.</a:t>
            </a:r>
          </a:p>
          <a:p>
            <a:r>
              <a:rPr lang="en-US" sz="1600" dirty="0" err="1">
                <a:latin typeface="Times New Roman" panose="02020603050405020304" pitchFamily="18" charset="0"/>
                <a:cs typeface="Times New Roman" panose="02020603050405020304" pitchFamily="18" charset="0"/>
              </a:rPr>
              <a:t>min_value</a:t>
            </a:r>
            <a:r>
              <a:rPr lang="en-US" sz="1600" dirty="0">
                <a:latin typeface="Times New Roman" panose="02020603050405020304" pitchFamily="18" charset="0"/>
                <a:cs typeface="Times New Roman" panose="02020603050405020304" pitchFamily="18" charset="0"/>
              </a:rPr>
              <a:t> Validate that the number provided is no less than this value.</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err="1">
                <a:latin typeface="Times New Roman" panose="02020603050405020304" pitchFamily="18" charset="0"/>
                <a:cs typeface="Times New Roman" panose="02020603050405020304" pitchFamily="18" charset="0"/>
              </a:rPr>
              <a:t>FloatField</a:t>
            </a:r>
            <a:r>
              <a:rPr lang="en-US" sz="1600" dirty="0">
                <a:latin typeface="Times New Roman" panose="02020603050405020304" pitchFamily="18" charset="0"/>
                <a:cs typeface="Times New Roman" panose="02020603050405020304" pitchFamily="18" charset="0"/>
              </a:rPr>
              <a:t> - A floating point representation.</a:t>
            </a:r>
          </a:p>
          <a:p>
            <a:pPr marL="0" indent="0">
              <a:buNone/>
            </a:pPr>
            <a:r>
              <a:rPr lang="en-US" sz="1600" dirty="0">
                <a:latin typeface="Times New Roman" panose="02020603050405020304" pitchFamily="18" charset="0"/>
                <a:cs typeface="Times New Roman" panose="02020603050405020304" pitchFamily="18" charset="0"/>
              </a:rPr>
              <a:t>Syntax:- </a:t>
            </a:r>
            <a:r>
              <a:rPr lang="en-US" sz="1600" dirty="0" err="1">
                <a:latin typeface="Times New Roman" panose="02020603050405020304" pitchFamily="18" charset="0"/>
                <a:cs typeface="Times New Roman" panose="02020603050405020304" pitchFamily="18" charset="0"/>
              </a:rPr>
              <a:t>FloatField</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max_value</a:t>
            </a:r>
            <a:r>
              <a:rPr lang="en-US" sz="1600" dirty="0">
                <a:latin typeface="Times New Roman" panose="02020603050405020304" pitchFamily="18" charset="0"/>
                <a:cs typeface="Times New Roman" panose="02020603050405020304" pitchFamily="18" charset="0"/>
              </a:rPr>
              <a:t>=None, </a:t>
            </a:r>
            <a:r>
              <a:rPr lang="en-US" sz="1600" dirty="0" err="1">
                <a:latin typeface="Times New Roman" panose="02020603050405020304" pitchFamily="18" charset="0"/>
                <a:cs typeface="Times New Roman" panose="02020603050405020304" pitchFamily="18" charset="0"/>
              </a:rPr>
              <a:t>min_value</a:t>
            </a:r>
            <a:r>
              <a:rPr lang="en-US" sz="1600" dirty="0">
                <a:latin typeface="Times New Roman" panose="02020603050405020304" pitchFamily="18" charset="0"/>
                <a:cs typeface="Times New Roman" panose="02020603050405020304" pitchFamily="18" charset="0"/>
              </a:rPr>
              <a:t>=None)</a:t>
            </a:r>
          </a:p>
          <a:p>
            <a:r>
              <a:rPr lang="en-US" sz="1600" dirty="0" err="1">
                <a:latin typeface="Times New Roman" panose="02020603050405020304" pitchFamily="18" charset="0"/>
                <a:cs typeface="Times New Roman" panose="02020603050405020304" pitchFamily="18" charset="0"/>
              </a:rPr>
              <a:t>max_value</a:t>
            </a:r>
            <a:r>
              <a:rPr lang="en-US" sz="1600" dirty="0">
                <a:latin typeface="Times New Roman" panose="02020603050405020304" pitchFamily="18" charset="0"/>
                <a:cs typeface="Times New Roman" panose="02020603050405020304" pitchFamily="18" charset="0"/>
              </a:rPr>
              <a:t> Validate that the number provided is no greater than this value.</a:t>
            </a:r>
          </a:p>
          <a:p>
            <a:r>
              <a:rPr lang="en-US" sz="1600" dirty="0" err="1">
                <a:latin typeface="Times New Roman" panose="02020603050405020304" pitchFamily="18" charset="0"/>
                <a:cs typeface="Times New Roman" panose="02020603050405020304" pitchFamily="18" charset="0"/>
              </a:rPr>
              <a:t>min_value</a:t>
            </a:r>
            <a:r>
              <a:rPr lang="en-US" sz="1600" dirty="0">
                <a:latin typeface="Times New Roman" panose="02020603050405020304" pitchFamily="18" charset="0"/>
                <a:cs typeface="Times New Roman" panose="02020603050405020304" pitchFamily="18" charset="0"/>
              </a:rPr>
              <a:t> Validate that the number provided is no less than this value.</a:t>
            </a:r>
          </a:p>
        </p:txBody>
      </p:sp>
    </p:spTree>
    <p:extLst>
      <p:ext uri="{BB962C8B-B14F-4D97-AF65-F5344CB8AC3E}">
        <p14:creationId xmlns:p14="http://schemas.microsoft.com/office/powerpoint/2010/main" val="173623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500"/>
                                        <p:tgtEl>
                                          <p:spTgt spid="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fade">
                                      <p:cBhvr>
                                        <p:cTn id="42"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EE67DC-2F4F-44D9-9D42-6E9E50ABFEB4}"/>
              </a:ext>
            </a:extLst>
          </p:cNvPr>
          <p:cNvSpPr>
            <a:spLocks noGrp="1"/>
          </p:cNvSpPr>
          <p:nvPr>
            <p:ph type="title"/>
          </p:nvPr>
        </p:nvSpPr>
        <p:spPr>
          <a:xfrm>
            <a:off x="628650" y="57150"/>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Serializer Field</a:t>
            </a:r>
          </a:p>
        </p:txBody>
      </p:sp>
      <p:sp>
        <p:nvSpPr>
          <p:cNvPr id="7" name="Content Placeholder 6">
            <a:extLst>
              <a:ext uri="{FF2B5EF4-FFF2-40B4-BE49-F238E27FC236}">
                <a16:creationId xmlns:a16="http://schemas.microsoft.com/office/drawing/2014/main" id="{B1C1AE4B-1806-4AEE-B31F-A639F1BBDFC0}"/>
              </a:ext>
            </a:extLst>
          </p:cNvPr>
          <p:cNvSpPr>
            <a:spLocks noGrp="1"/>
          </p:cNvSpPr>
          <p:nvPr>
            <p:ph idx="1"/>
          </p:nvPr>
        </p:nvSpPr>
        <p:spPr>
          <a:xfrm>
            <a:off x="628650" y="1152524"/>
            <a:ext cx="7886700" cy="3705225"/>
          </a:xfrm>
        </p:spPr>
        <p:txBody>
          <a:bodyPr>
            <a:normAutofit/>
          </a:bodyPr>
          <a:lstStyle/>
          <a:p>
            <a:pPr marL="0" indent="0">
              <a:buNone/>
            </a:pPr>
            <a:r>
              <a:rPr lang="en-US" sz="1600" dirty="0" err="1">
                <a:latin typeface="Times New Roman" panose="02020603050405020304" pitchFamily="18" charset="0"/>
                <a:cs typeface="Times New Roman" panose="02020603050405020304" pitchFamily="18" charset="0"/>
              </a:rPr>
              <a:t>DecimalField</a:t>
            </a:r>
            <a:r>
              <a:rPr lang="en-US" sz="1600" dirty="0">
                <a:latin typeface="Times New Roman" panose="02020603050405020304" pitchFamily="18" charset="0"/>
                <a:cs typeface="Times New Roman" panose="02020603050405020304" pitchFamily="18" charset="0"/>
              </a:rPr>
              <a:t> - A decimal representation, represented in Python by a Decimal instance.</a:t>
            </a:r>
          </a:p>
          <a:p>
            <a:pPr marL="0" indent="0">
              <a:buNone/>
            </a:pPr>
            <a:r>
              <a:rPr lang="en-US" sz="1600" dirty="0">
                <a:latin typeface="Times New Roman" panose="02020603050405020304" pitchFamily="18" charset="0"/>
                <a:cs typeface="Times New Roman" panose="02020603050405020304" pitchFamily="18" charset="0"/>
              </a:rPr>
              <a:t>Syntax:- </a:t>
            </a:r>
            <a:r>
              <a:rPr lang="en-US" sz="1600" dirty="0" err="1">
                <a:latin typeface="Times New Roman" panose="02020603050405020304" pitchFamily="18" charset="0"/>
                <a:cs typeface="Times New Roman" panose="02020603050405020304" pitchFamily="18" charset="0"/>
              </a:rPr>
              <a:t>DecimalField</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max_digits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decimal_places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coerce_to_string</a:t>
            </a:r>
            <a:r>
              <a:rPr lang="en-US" sz="1600" dirty="0">
                <a:latin typeface="Times New Roman" panose="02020603050405020304" pitchFamily="18" charset="0"/>
                <a:cs typeface="Times New Roman" panose="02020603050405020304" pitchFamily="18" charset="0"/>
              </a:rPr>
              <a:t>=None, </a:t>
            </a:r>
            <a:r>
              <a:rPr lang="en-US" sz="1600" dirty="0" err="1">
                <a:latin typeface="Times New Roman" panose="02020603050405020304" pitchFamily="18" charset="0"/>
                <a:cs typeface="Times New Roman" panose="02020603050405020304" pitchFamily="18" charset="0"/>
              </a:rPr>
              <a:t>max_value</a:t>
            </a:r>
            <a:r>
              <a:rPr lang="en-US" sz="1600" dirty="0">
                <a:latin typeface="Times New Roman" panose="02020603050405020304" pitchFamily="18" charset="0"/>
                <a:cs typeface="Times New Roman" panose="02020603050405020304" pitchFamily="18" charset="0"/>
              </a:rPr>
              <a:t>=None, </a:t>
            </a:r>
            <a:r>
              <a:rPr lang="en-US" sz="1600" dirty="0" err="1">
                <a:latin typeface="Times New Roman" panose="02020603050405020304" pitchFamily="18" charset="0"/>
                <a:cs typeface="Times New Roman" panose="02020603050405020304" pitchFamily="18" charset="0"/>
              </a:rPr>
              <a:t>min_value</a:t>
            </a:r>
            <a:r>
              <a:rPr lang="en-US" sz="1600" dirty="0">
                <a:latin typeface="Times New Roman" panose="02020603050405020304" pitchFamily="18" charset="0"/>
                <a:cs typeface="Times New Roman" panose="02020603050405020304" pitchFamily="18" charset="0"/>
              </a:rPr>
              <a:t>=None)</a:t>
            </a:r>
          </a:p>
          <a:p>
            <a:r>
              <a:rPr lang="en-US" sz="1600" dirty="0" err="1">
                <a:latin typeface="Times New Roman" panose="02020603050405020304" pitchFamily="18" charset="0"/>
                <a:cs typeface="Times New Roman" panose="02020603050405020304" pitchFamily="18" charset="0"/>
              </a:rPr>
              <a:t>max_digits</a:t>
            </a:r>
            <a:r>
              <a:rPr lang="en-US" sz="1600" dirty="0">
                <a:latin typeface="Times New Roman" panose="02020603050405020304" pitchFamily="18" charset="0"/>
                <a:cs typeface="Times New Roman" panose="02020603050405020304" pitchFamily="18" charset="0"/>
              </a:rPr>
              <a:t> The maximum number of digits allowed in the number. It must be either None or an integer greater than or equal to </a:t>
            </a:r>
            <a:r>
              <a:rPr lang="en-US" sz="1600" dirty="0" err="1">
                <a:latin typeface="Times New Roman" panose="02020603050405020304" pitchFamily="18" charset="0"/>
                <a:cs typeface="Times New Roman" panose="02020603050405020304" pitchFamily="18" charset="0"/>
              </a:rPr>
              <a:t>decimal_places</a:t>
            </a:r>
            <a:r>
              <a:rPr lang="en-US" sz="1600" dirty="0">
                <a:latin typeface="Times New Roman" panose="02020603050405020304" pitchFamily="18" charset="0"/>
                <a:cs typeface="Times New Roman" panose="02020603050405020304" pitchFamily="18" charset="0"/>
              </a:rPr>
              <a:t>.</a:t>
            </a:r>
          </a:p>
          <a:p>
            <a:r>
              <a:rPr lang="en-US" sz="1600" dirty="0" err="1">
                <a:latin typeface="Times New Roman" panose="02020603050405020304" pitchFamily="18" charset="0"/>
                <a:cs typeface="Times New Roman" panose="02020603050405020304" pitchFamily="18" charset="0"/>
              </a:rPr>
              <a:t>decimal_places</a:t>
            </a:r>
            <a:r>
              <a:rPr lang="en-US" sz="1600" dirty="0">
                <a:latin typeface="Times New Roman" panose="02020603050405020304" pitchFamily="18" charset="0"/>
                <a:cs typeface="Times New Roman" panose="02020603050405020304" pitchFamily="18" charset="0"/>
              </a:rPr>
              <a:t> The number of decimal places to store with the number.</a:t>
            </a:r>
          </a:p>
          <a:p>
            <a:r>
              <a:rPr lang="en-US" sz="1600" dirty="0" err="1">
                <a:latin typeface="Times New Roman" panose="02020603050405020304" pitchFamily="18" charset="0"/>
                <a:cs typeface="Times New Roman" panose="02020603050405020304" pitchFamily="18" charset="0"/>
              </a:rPr>
              <a:t>coerce_to_string</a:t>
            </a:r>
            <a:r>
              <a:rPr lang="en-US" sz="1600" dirty="0">
                <a:latin typeface="Times New Roman" panose="02020603050405020304" pitchFamily="18" charset="0"/>
                <a:cs typeface="Times New Roman" panose="02020603050405020304" pitchFamily="18" charset="0"/>
              </a:rPr>
              <a:t> Set to True if string values should be returned for the representation, or False if Decimal objects should be returned. Defaults to the same value as the COERCE_DECIMAL_TO_STRING settings key, which will be True unless overridden. If Decimal objects are returned by the serializer, then the final output format will be determined by the renderer. Note that setting localize will force the value to True.</a:t>
            </a:r>
          </a:p>
          <a:p>
            <a:r>
              <a:rPr lang="en-US" sz="1600" dirty="0" err="1">
                <a:latin typeface="Times New Roman" panose="02020603050405020304" pitchFamily="18" charset="0"/>
                <a:cs typeface="Times New Roman" panose="02020603050405020304" pitchFamily="18" charset="0"/>
              </a:rPr>
              <a:t>max_value</a:t>
            </a:r>
            <a:r>
              <a:rPr lang="en-US" sz="1600" dirty="0">
                <a:latin typeface="Times New Roman" panose="02020603050405020304" pitchFamily="18" charset="0"/>
                <a:cs typeface="Times New Roman" panose="02020603050405020304" pitchFamily="18" charset="0"/>
              </a:rPr>
              <a:t> Validate that the number provided is no greater than this value.</a:t>
            </a:r>
          </a:p>
          <a:p>
            <a:r>
              <a:rPr lang="en-US" sz="1600" dirty="0" err="1">
                <a:latin typeface="Times New Roman" panose="02020603050405020304" pitchFamily="18" charset="0"/>
                <a:cs typeface="Times New Roman" panose="02020603050405020304" pitchFamily="18" charset="0"/>
              </a:rPr>
              <a:t>min_value</a:t>
            </a:r>
            <a:r>
              <a:rPr lang="en-US" sz="1600" dirty="0">
                <a:latin typeface="Times New Roman" panose="02020603050405020304" pitchFamily="18" charset="0"/>
                <a:cs typeface="Times New Roman" panose="02020603050405020304" pitchFamily="18" charset="0"/>
              </a:rPr>
              <a:t> Validate that the number provided is no less than this value.</a:t>
            </a:r>
          </a:p>
        </p:txBody>
      </p:sp>
    </p:spTree>
    <p:extLst>
      <p:ext uri="{BB962C8B-B14F-4D97-AF65-F5344CB8AC3E}">
        <p14:creationId xmlns:p14="http://schemas.microsoft.com/office/powerpoint/2010/main" val="3814990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EE67DC-2F4F-44D9-9D42-6E9E50ABFEB4}"/>
              </a:ext>
            </a:extLst>
          </p:cNvPr>
          <p:cNvSpPr>
            <a:spLocks noGrp="1"/>
          </p:cNvSpPr>
          <p:nvPr>
            <p:ph type="title"/>
          </p:nvPr>
        </p:nvSpPr>
        <p:spPr>
          <a:xfrm>
            <a:off x="628650" y="57150"/>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Serializer Field</a:t>
            </a:r>
          </a:p>
        </p:txBody>
      </p:sp>
      <p:sp>
        <p:nvSpPr>
          <p:cNvPr id="7" name="Content Placeholder 6">
            <a:extLst>
              <a:ext uri="{FF2B5EF4-FFF2-40B4-BE49-F238E27FC236}">
                <a16:creationId xmlns:a16="http://schemas.microsoft.com/office/drawing/2014/main" id="{B1C1AE4B-1806-4AEE-B31F-A639F1BBDFC0}"/>
              </a:ext>
            </a:extLst>
          </p:cNvPr>
          <p:cNvSpPr>
            <a:spLocks noGrp="1"/>
          </p:cNvSpPr>
          <p:nvPr>
            <p:ph idx="1"/>
          </p:nvPr>
        </p:nvSpPr>
        <p:spPr>
          <a:xfrm>
            <a:off x="628650" y="1152524"/>
            <a:ext cx="7886700" cy="3705225"/>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localize Set to True to enable localization of input and output based on the current locale. This will also force </a:t>
            </a:r>
            <a:r>
              <a:rPr lang="en-US" sz="1600" dirty="0" err="1">
                <a:latin typeface="Times New Roman" panose="02020603050405020304" pitchFamily="18" charset="0"/>
                <a:cs typeface="Times New Roman" panose="02020603050405020304" pitchFamily="18" charset="0"/>
              </a:rPr>
              <a:t>coerce_to_string</a:t>
            </a:r>
            <a:r>
              <a:rPr lang="en-US" sz="1600" dirty="0">
                <a:latin typeface="Times New Roman" panose="02020603050405020304" pitchFamily="18" charset="0"/>
                <a:cs typeface="Times New Roman" panose="02020603050405020304" pitchFamily="18" charset="0"/>
              </a:rPr>
              <a:t> to True. Defaults to False. Note that data formatting is enabled if you have set USE_L10N=True in your settings file.</a:t>
            </a:r>
          </a:p>
          <a:p>
            <a:pPr marL="0" indent="0">
              <a:buNone/>
            </a:pPr>
            <a:r>
              <a:rPr lang="en-US" sz="1600" dirty="0">
                <a:latin typeface="Times New Roman" panose="02020603050405020304" pitchFamily="18" charset="0"/>
                <a:cs typeface="Times New Roman" panose="02020603050405020304" pitchFamily="18" charset="0"/>
              </a:rPr>
              <a:t>rounding Sets the rounding mode used when </a:t>
            </a:r>
            <a:r>
              <a:rPr lang="en-US" sz="1600" dirty="0" err="1">
                <a:latin typeface="Times New Roman" panose="02020603050405020304" pitchFamily="18" charset="0"/>
                <a:cs typeface="Times New Roman" panose="02020603050405020304" pitchFamily="18" charset="0"/>
              </a:rPr>
              <a:t>quantising</a:t>
            </a:r>
            <a:r>
              <a:rPr lang="en-US" sz="1600" dirty="0">
                <a:latin typeface="Times New Roman" panose="02020603050405020304" pitchFamily="18" charset="0"/>
                <a:cs typeface="Times New Roman" panose="02020603050405020304" pitchFamily="18" charset="0"/>
              </a:rPr>
              <a:t> to the configured precision. Valid values are decimal module rounding modes. Defaults to None.</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err="1">
                <a:latin typeface="Times New Roman" panose="02020603050405020304" pitchFamily="18" charset="0"/>
                <a:cs typeface="Times New Roman" panose="02020603050405020304" pitchFamily="18" charset="0"/>
              </a:rPr>
              <a:t>SlugField</a:t>
            </a:r>
            <a:r>
              <a:rPr lang="en-US" sz="1600" dirty="0">
                <a:latin typeface="Times New Roman" panose="02020603050405020304" pitchFamily="18" charset="0"/>
                <a:cs typeface="Times New Roman" panose="02020603050405020304" pitchFamily="18" charset="0"/>
              </a:rPr>
              <a:t> - A </a:t>
            </a:r>
            <a:r>
              <a:rPr lang="en-US" sz="1600" dirty="0" err="1">
                <a:latin typeface="Times New Roman" panose="02020603050405020304" pitchFamily="18" charset="0"/>
                <a:cs typeface="Times New Roman" panose="02020603050405020304" pitchFamily="18" charset="0"/>
              </a:rPr>
              <a:t>RegexField</a:t>
            </a:r>
            <a:r>
              <a:rPr lang="en-US" sz="1600" dirty="0">
                <a:latin typeface="Times New Roman" panose="02020603050405020304" pitchFamily="18" charset="0"/>
                <a:cs typeface="Times New Roman" panose="02020603050405020304" pitchFamily="18" charset="0"/>
              </a:rPr>
              <a:t> that validates the input against the pattern [a-zA-Z0-9_-]+</a:t>
            </a:r>
          </a:p>
          <a:p>
            <a:pPr marL="0" indent="0">
              <a:buNone/>
            </a:pPr>
            <a:r>
              <a:rPr lang="en-US" sz="1600" dirty="0">
                <a:latin typeface="Times New Roman" panose="02020603050405020304" pitchFamily="18" charset="0"/>
                <a:cs typeface="Times New Roman" panose="02020603050405020304" pitchFamily="18" charset="0"/>
              </a:rPr>
              <a:t>Syntax:- </a:t>
            </a:r>
            <a:r>
              <a:rPr lang="en-US" sz="1600" dirty="0" err="1">
                <a:latin typeface="Times New Roman" panose="02020603050405020304" pitchFamily="18" charset="0"/>
                <a:cs typeface="Times New Roman" panose="02020603050405020304" pitchFamily="18" charset="0"/>
              </a:rPr>
              <a:t>SlugField</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max_length</a:t>
            </a:r>
            <a:r>
              <a:rPr lang="en-US" sz="1600" dirty="0">
                <a:latin typeface="Times New Roman" panose="02020603050405020304" pitchFamily="18" charset="0"/>
                <a:cs typeface="Times New Roman" panose="02020603050405020304" pitchFamily="18" charset="0"/>
              </a:rPr>
              <a:t>=50, </a:t>
            </a:r>
            <a:r>
              <a:rPr lang="en-US" sz="1600" dirty="0" err="1">
                <a:latin typeface="Times New Roman" panose="02020603050405020304" pitchFamily="18" charset="0"/>
                <a:cs typeface="Times New Roman" panose="02020603050405020304" pitchFamily="18" charset="0"/>
              </a:rPr>
              <a:t>min_length</a:t>
            </a:r>
            <a:r>
              <a:rPr lang="en-US" sz="1600" dirty="0">
                <a:latin typeface="Times New Roman" panose="02020603050405020304" pitchFamily="18" charset="0"/>
                <a:cs typeface="Times New Roman" panose="02020603050405020304" pitchFamily="18" charset="0"/>
              </a:rPr>
              <a:t>=None, </a:t>
            </a:r>
            <a:r>
              <a:rPr lang="en-US" sz="1600" dirty="0" err="1">
                <a:latin typeface="Times New Roman" panose="02020603050405020304" pitchFamily="18" charset="0"/>
                <a:cs typeface="Times New Roman" panose="02020603050405020304" pitchFamily="18" charset="0"/>
              </a:rPr>
              <a:t>allow_blank</a:t>
            </a:r>
            <a:r>
              <a:rPr lang="en-US" sz="1600" dirty="0">
                <a:latin typeface="Times New Roman" panose="02020603050405020304" pitchFamily="18" charset="0"/>
                <a:cs typeface="Times New Roman" panose="02020603050405020304" pitchFamily="18" charset="0"/>
              </a:rPr>
              <a:t>=False)</a:t>
            </a:r>
          </a:p>
        </p:txBody>
      </p:sp>
    </p:spTree>
    <p:extLst>
      <p:ext uri="{BB962C8B-B14F-4D97-AF65-F5344CB8AC3E}">
        <p14:creationId xmlns:p14="http://schemas.microsoft.com/office/powerpoint/2010/main" val="2938524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EE67DC-2F4F-44D9-9D42-6E9E50ABFEB4}"/>
              </a:ext>
            </a:extLst>
          </p:cNvPr>
          <p:cNvSpPr>
            <a:spLocks noGrp="1"/>
          </p:cNvSpPr>
          <p:nvPr>
            <p:ph type="title"/>
          </p:nvPr>
        </p:nvSpPr>
        <p:spPr>
          <a:xfrm>
            <a:off x="628650" y="57150"/>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Serializer Field</a:t>
            </a:r>
          </a:p>
        </p:txBody>
      </p:sp>
      <p:sp>
        <p:nvSpPr>
          <p:cNvPr id="7" name="Content Placeholder 6">
            <a:extLst>
              <a:ext uri="{FF2B5EF4-FFF2-40B4-BE49-F238E27FC236}">
                <a16:creationId xmlns:a16="http://schemas.microsoft.com/office/drawing/2014/main" id="{B1C1AE4B-1806-4AEE-B31F-A639F1BBDFC0}"/>
              </a:ext>
            </a:extLst>
          </p:cNvPr>
          <p:cNvSpPr>
            <a:spLocks noGrp="1"/>
          </p:cNvSpPr>
          <p:nvPr>
            <p:ph idx="1"/>
          </p:nvPr>
        </p:nvSpPr>
        <p:spPr>
          <a:xfrm>
            <a:off x="628650" y="1152524"/>
            <a:ext cx="7886700" cy="3705225"/>
          </a:xfrm>
        </p:spPr>
        <p:txBody>
          <a:bodyPr>
            <a:normAutofit/>
          </a:bodyPr>
          <a:lstStyle/>
          <a:p>
            <a:pPr marL="0" indent="0">
              <a:buNone/>
            </a:pPr>
            <a:r>
              <a:rPr lang="en-US" sz="1600" dirty="0" err="1">
                <a:latin typeface="Times New Roman" panose="02020603050405020304" pitchFamily="18" charset="0"/>
                <a:cs typeface="Times New Roman" panose="02020603050405020304" pitchFamily="18" charset="0"/>
              </a:rPr>
              <a:t>EmailField</a:t>
            </a:r>
            <a:r>
              <a:rPr lang="en-US" sz="1600" dirty="0">
                <a:latin typeface="Times New Roman" panose="02020603050405020304" pitchFamily="18" charset="0"/>
                <a:cs typeface="Times New Roman" panose="02020603050405020304" pitchFamily="18" charset="0"/>
              </a:rPr>
              <a:t> - A text representation, validates the text to be a valid e-mail address.</a:t>
            </a:r>
          </a:p>
          <a:p>
            <a:pPr marL="0" indent="0">
              <a:buNone/>
            </a:pPr>
            <a:r>
              <a:rPr lang="en-US" sz="1600" dirty="0">
                <a:latin typeface="Times New Roman" panose="02020603050405020304" pitchFamily="18" charset="0"/>
                <a:cs typeface="Times New Roman" panose="02020603050405020304" pitchFamily="18" charset="0"/>
              </a:rPr>
              <a:t>Syntax:- </a:t>
            </a:r>
            <a:r>
              <a:rPr lang="en-US" sz="1600" dirty="0" err="1">
                <a:latin typeface="Times New Roman" panose="02020603050405020304" pitchFamily="18" charset="0"/>
                <a:cs typeface="Times New Roman" panose="02020603050405020304" pitchFamily="18" charset="0"/>
              </a:rPr>
              <a:t>EmailField</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max_length</a:t>
            </a:r>
            <a:r>
              <a:rPr lang="en-US" sz="1600" dirty="0">
                <a:latin typeface="Times New Roman" panose="02020603050405020304" pitchFamily="18" charset="0"/>
                <a:cs typeface="Times New Roman" panose="02020603050405020304" pitchFamily="18" charset="0"/>
              </a:rPr>
              <a:t>=None, </a:t>
            </a:r>
            <a:r>
              <a:rPr lang="en-US" sz="1600" dirty="0" err="1">
                <a:latin typeface="Times New Roman" panose="02020603050405020304" pitchFamily="18" charset="0"/>
                <a:cs typeface="Times New Roman" panose="02020603050405020304" pitchFamily="18" charset="0"/>
              </a:rPr>
              <a:t>min_length</a:t>
            </a:r>
            <a:r>
              <a:rPr lang="en-US" sz="1600" dirty="0">
                <a:latin typeface="Times New Roman" panose="02020603050405020304" pitchFamily="18" charset="0"/>
                <a:cs typeface="Times New Roman" panose="02020603050405020304" pitchFamily="18" charset="0"/>
              </a:rPr>
              <a:t>=None, </a:t>
            </a:r>
            <a:r>
              <a:rPr lang="en-US" sz="1600" dirty="0" err="1">
                <a:latin typeface="Times New Roman" panose="02020603050405020304" pitchFamily="18" charset="0"/>
                <a:cs typeface="Times New Roman" panose="02020603050405020304" pitchFamily="18" charset="0"/>
              </a:rPr>
              <a:t>allow_blank</a:t>
            </a:r>
            <a:r>
              <a:rPr lang="en-US" sz="1600" dirty="0">
                <a:latin typeface="Times New Roman" panose="02020603050405020304" pitchFamily="18" charset="0"/>
                <a:cs typeface="Times New Roman" panose="02020603050405020304" pitchFamily="18" charset="0"/>
              </a:rPr>
              <a:t>=False)</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err="1">
                <a:latin typeface="Times New Roman" panose="02020603050405020304" pitchFamily="18" charset="0"/>
                <a:cs typeface="Times New Roman" panose="02020603050405020304" pitchFamily="18" charset="0"/>
              </a:rPr>
              <a:t>BooleanField</a:t>
            </a:r>
            <a:r>
              <a:rPr lang="en-US" sz="1600" dirty="0">
                <a:latin typeface="Times New Roman" panose="02020603050405020304" pitchFamily="18" charset="0"/>
                <a:cs typeface="Times New Roman" panose="02020603050405020304" pitchFamily="18" charset="0"/>
              </a:rPr>
              <a:t> - A </a:t>
            </a:r>
            <a:r>
              <a:rPr lang="en-US" sz="1600" dirty="0" err="1">
                <a:latin typeface="Times New Roman" panose="02020603050405020304" pitchFamily="18" charset="0"/>
                <a:cs typeface="Times New Roman" panose="02020603050405020304" pitchFamily="18" charset="0"/>
              </a:rPr>
              <a:t>boolean</a:t>
            </a:r>
            <a:r>
              <a:rPr lang="en-US" sz="1600" dirty="0">
                <a:latin typeface="Times New Roman" panose="02020603050405020304" pitchFamily="18" charset="0"/>
                <a:cs typeface="Times New Roman" panose="02020603050405020304" pitchFamily="18" charset="0"/>
              </a:rPr>
              <a:t> representation. </a:t>
            </a:r>
          </a:p>
          <a:p>
            <a:pPr marL="0" indent="0">
              <a:buNone/>
            </a:pPr>
            <a:r>
              <a:rPr lang="en-US" sz="1600" dirty="0">
                <a:latin typeface="Times New Roman" panose="02020603050405020304" pitchFamily="18" charset="0"/>
                <a:cs typeface="Times New Roman" panose="02020603050405020304" pitchFamily="18" charset="0"/>
              </a:rPr>
              <a:t>Syntax:- </a:t>
            </a:r>
            <a:r>
              <a:rPr lang="en-US" sz="1600" dirty="0" err="1">
                <a:latin typeface="Times New Roman" panose="02020603050405020304" pitchFamily="18" charset="0"/>
                <a:cs typeface="Times New Roman" panose="02020603050405020304" pitchFamily="18" charset="0"/>
              </a:rPr>
              <a:t>BooleanField</a:t>
            </a:r>
            <a:r>
              <a:rPr lang="en-US" sz="1600" dirty="0">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err="1">
                <a:latin typeface="Times New Roman" panose="02020603050405020304" pitchFamily="18" charset="0"/>
                <a:cs typeface="Times New Roman" panose="02020603050405020304" pitchFamily="18" charset="0"/>
              </a:rPr>
              <a:t>NullBooleanField</a:t>
            </a:r>
            <a:r>
              <a:rPr lang="en-US" sz="1600" dirty="0">
                <a:latin typeface="Times New Roman" panose="02020603050405020304" pitchFamily="18" charset="0"/>
                <a:cs typeface="Times New Roman" panose="02020603050405020304" pitchFamily="18" charset="0"/>
              </a:rPr>
              <a:t> - A </a:t>
            </a:r>
            <a:r>
              <a:rPr lang="en-US" sz="1600" dirty="0" err="1">
                <a:latin typeface="Times New Roman" panose="02020603050405020304" pitchFamily="18" charset="0"/>
                <a:cs typeface="Times New Roman" panose="02020603050405020304" pitchFamily="18" charset="0"/>
              </a:rPr>
              <a:t>boolean</a:t>
            </a:r>
            <a:r>
              <a:rPr lang="en-US" sz="1600" dirty="0">
                <a:latin typeface="Times New Roman" panose="02020603050405020304" pitchFamily="18" charset="0"/>
                <a:cs typeface="Times New Roman" panose="02020603050405020304" pitchFamily="18" charset="0"/>
              </a:rPr>
              <a:t> representation that also accepts None as a valid value.</a:t>
            </a:r>
          </a:p>
          <a:p>
            <a:pPr marL="0" indent="0">
              <a:buNone/>
            </a:pPr>
            <a:r>
              <a:rPr lang="en-US" sz="1600" dirty="0">
                <a:latin typeface="Times New Roman" panose="02020603050405020304" pitchFamily="18" charset="0"/>
                <a:cs typeface="Times New Roman" panose="02020603050405020304" pitchFamily="18" charset="0"/>
              </a:rPr>
              <a:t>Syntax:- </a:t>
            </a:r>
            <a:r>
              <a:rPr lang="en-US" sz="1600" dirty="0" err="1">
                <a:latin typeface="Times New Roman" panose="02020603050405020304" pitchFamily="18" charset="0"/>
                <a:cs typeface="Times New Roman" panose="02020603050405020304" pitchFamily="18" charset="0"/>
              </a:rPr>
              <a:t>NullBooleanField</a:t>
            </a:r>
            <a:r>
              <a:rPr lang="en-US"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4645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500"/>
                                        <p:tgtEl>
                                          <p:spTgt spid="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fade">
                                      <p:cBhvr>
                                        <p:cTn id="32"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EE67DC-2F4F-44D9-9D42-6E9E50ABFEB4}"/>
              </a:ext>
            </a:extLst>
          </p:cNvPr>
          <p:cNvSpPr>
            <a:spLocks noGrp="1"/>
          </p:cNvSpPr>
          <p:nvPr>
            <p:ph type="title"/>
          </p:nvPr>
        </p:nvSpPr>
        <p:spPr>
          <a:xfrm>
            <a:off x="628650" y="57150"/>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Serializer Field</a:t>
            </a:r>
          </a:p>
        </p:txBody>
      </p:sp>
      <p:sp>
        <p:nvSpPr>
          <p:cNvPr id="7" name="Content Placeholder 6">
            <a:extLst>
              <a:ext uri="{FF2B5EF4-FFF2-40B4-BE49-F238E27FC236}">
                <a16:creationId xmlns:a16="http://schemas.microsoft.com/office/drawing/2014/main" id="{B1C1AE4B-1806-4AEE-B31F-A639F1BBDFC0}"/>
              </a:ext>
            </a:extLst>
          </p:cNvPr>
          <p:cNvSpPr>
            <a:spLocks noGrp="1"/>
          </p:cNvSpPr>
          <p:nvPr>
            <p:ph idx="1"/>
          </p:nvPr>
        </p:nvSpPr>
        <p:spPr>
          <a:xfrm>
            <a:off x="628650" y="1152524"/>
            <a:ext cx="7886700" cy="3705225"/>
          </a:xfrm>
        </p:spPr>
        <p:txBody>
          <a:bodyPr>
            <a:normAutofit/>
          </a:bodyPr>
          <a:lstStyle/>
          <a:p>
            <a:pPr marL="0" indent="0">
              <a:buNone/>
            </a:pPr>
            <a:r>
              <a:rPr lang="en-US" sz="1600" dirty="0" err="1">
                <a:latin typeface="Times New Roman" panose="02020603050405020304" pitchFamily="18" charset="0"/>
                <a:cs typeface="Times New Roman" panose="02020603050405020304" pitchFamily="18" charset="0"/>
              </a:rPr>
              <a:t>URLField</a:t>
            </a:r>
            <a:r>
              <a:rPr lang="en-US" sz="1600" dirty="0">
                <a:latin typeface="Times New Roman" panose="02020603050405020304" pitchFamily="18" charset="0"/>
                <a:cs typeface="Times New Roman" panose="02020603050405020304" pitchFamily="18" charset="0"/>
              </a:rPr>
              <a:t> - A </a:t>
            </a:r>
            <a:r>
              <a:rPr lang="en-US" sz="1600" dirty="0" err="1">
                <a:latin typeface="Times New Roman" panose="02020603050405020304" pitchFamily="18" charset="0"/>
                <a:cs typeface="Times New Roman" panose="02020603050405020304" pitchFamily="18" charset="0"/>
              </a:rPr>
              <a:t>RegexField</a:t>
            </a:r>
            <a:r>
              <a:rPr lang="en-US" sz="1600" dirty="0">
                <a:latin typeface="Times New Roman" panose="02020603050405020304" pitchFamily="18" charset="0"/>
                <a:cs typeface="Times New Roman" panose="02020603050405020304" pitchFamily="18" charset="0"/>
              </a:rPr>
              <a:t> that validates the input against a URL matching pattern. Expects fully qualified URLs of the form http://&lt;host&gt;/&lt;path&gt;.</a:t>
            </a:r>
          </a:p>
          <a:p>
            <a:pPr marL="0" indent="0">
              <a:buNone/>
            </a:pPr>
            <a:r>
              <a:rPr lang="en-US" sz="1600" dirty="0">
                <a:latin typeface="Times New Roman" panose="02020603050405020304" pitchFamily="18" charset="0"/>
                <a:cs typeface="Times New Roman" panose="02020603050405020304" pitchFamily="18" charset="0"/>
              </a:rPr>
              <a:t>Syntax:- </a:t>
            </a:r>
            <a:r>
              <a:rPr lang="en-US" sz="1600" dirty="0" err="1">
                <a:latin typeface="Times New Roman" panose="02020603050405020304" pitchFamily="18" charset="0"/>
                <a:cs typeface="Times New Roman" panose="02020603050405020304" pitchFamily="18" charset="0"/>
              </a:rPr>
              <a:t>URLField</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max_length</a:t>
            </a:r>
            <a:r>
              <a:rPr lang="en-US" sz="1600" dirty="0">
                <a:latin typeface="Times New Roman" panose="02020603050405020304" pitchFamily="18" charset="0"/>
                <a:cs typeface="Times New Roman" panose="02020603050405020304" pitchFamily="18" charset="0"/>
              </a:rPr>
              <a:t>=200, </a:t>
            </a:r>
            <a:r>
              <a:rPr lang="en-US" sz="1600" dirty="0" err="1">
                <a:latin typeface="Times New Roman" panose="02020603050405020304" pitchFamily="18" charset="0"/>
                <a:cs typeface="Times New Roman" panose="02020603050405020304" pitchFamily="18" charset="0"/>
              </a:rPr>
              <a:t>min_length</a:t>
            </a:r>
            <a:r>
              <a:rPr lang="en-US" sz="1600" dirty="0">
                <a:latin typeface="Times New Roman" panose="02020603050405020304" pitchFamily="18" charset="0"/>
                <a:cs typeface="Times New Roman" panose="02020603050405020304" pitchFamily="18" charset="0"/>
              </a:rPr>
              <a:t>=None, </a:t>
            </a:r>
            <a:r>
              <a:rPr lang="en-US" sz="1600" dirty="0" err="1">
                <a:latin typeface="Times New Roman" panose="02020603050405020304" pitchFamily="18" charset="0"/>
                <a:cs typeface="Times New Roman" panose="02020603050405020304" pitchFamily="18" charset="0"/>
              </a:rPr>
              <a:t>allow_blank</a:t>
            </a:r>
            <a:r>
              <a:rPr lang="en-US" sz="1600" dirty="0">
                <a:latin typeface="Times New Roman" panose="02020603050405020304" pitchFamily="18" charset="0"/>
                <a:cs typeface="Times New Roman" panose="02020603050405020304" pitchFamily="18" charset="0"/>
              </a:rPr>
              <a:t>=False)</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err="1">
                <a:latin typeface="Times New Roman" panose="02020603050405020304" pitchFamily="18" charset="0"/>
                <a:cs typeface="Times New Roman" panose="02020603050405020304" pitchFamily="18" charset="0"/>
              </a:rPr>
              <a:t>FileField</a:t>
            </a:r>
            <a:r>
              <a:rPr lang="en-US" sz="1600" dirty="0">
                <a:latin typeface="Times New Roman" panose="02020603050405020304" pitchFamily="18" charset="0"/>
                <a:cs typeface="Times New Roman" panose="02020603050405020304" pitchFamily="18" charset="0"/>
              </a:rPr>
              <a:t> - A file representation. Performs Django's standard </a:t>
            </a:r>
            <a:r>
              <a:rPr lang="en-US" sz="1600" dirty="0" err="1">
                <a:latin typeface="Times New Roman" panose="02020603050405020304" pitchFamily="18" charset="0"/>
                <a:cs typeface="Times New Roman" panose="02020603050405020304" pitchFamily="18" charset="0"/>
              </a:rPr>
              <a:t>FileField</a:t>
            </a:r>
            <a:r>
              <a:rPr lang="en-US" sz="1600" dirty="0">
                <a:latin typeface="Times New Roman" panose="02020603050405020304" pitchFamily="18" charset="0"/>
                <a:cs typeface="Times New Roman" panose="02020603050405020304" pitchFamily="18" charset="0"/>
              </a:rPr>
              <a:t> validation.</a:t>
            </a:r>
          </a:p>
          <a:p>
            <a:pPr marL="0" indent="0">
              <a:buNone/>
            </a:pPr>
            <a:r>
              <a:rPr lang="en-US" sz="1600" dirty="0">
                <a:latin typeface="Times New Roman" panose="02020603050405020304" pitchFamily="18" charset="0"/>
                <a:cs typeface="Times New Roman" panose="02020603050405020304" pitchFamily="18" charset="0"/>
              </a:rPr>
              <a:t>Syntax:- </a:t>
            </a:r>
            <a:r>
              <a:rPr lang="en-US" sz="1600" dirty="0" err="1">
                <a:latin typeface="Times New Roman" panose="02020603050405020304" pitchFamily="18" charset="0"/>
                <a:cs typeface="Times New Roman" panose="02020603050405020304" pitchFamily="18" charset="0"/>
              </a:rPr>
              <a:t>FileField</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max_length</a:t>
            </a:r>
            <a:r>
              <a:rPr lang="en-US" sz="1600" dirty="0">
                <a:latin typeface="Times New Roman" panose="02020603050405020304" pitchFamily="18" charset="0"/>
                <a:cs typeface="Times New Roman" panose="02020603050405020304" pitchFamily="18" charset="0"/>
              </a:rPr>
              <a:t>=None, </a:t>
            </a:r>
            <a:r>
              <a:rPr lang="en-US" sz="1600" dirty="0" err="1">
                <a:latin typeface="Times New Roman" panose="02020603050405020304" pitchFamily="18" charset="0"/>
                <a:cs typeface="Times New Roman" panose="02020603050405020304" pitchFamily="18" charset="0"/>
              </a:rPr>
              <a:t>allow_empty_file</a:t>
            </a:r>
            <a:r>
              <a:rPr lang="en-US" sz="1600" dirty="0">
                <a:latin typeface="Times New Roman" panose="02020603050405020304" pitchFamily="18" charset="0"/>
                <a:cs typeface="Times New Roman" panose="02020603050405020304" pitchFamily="18" charset="0"/>
              </a:rPr>
              <a:t>=False, </a:t>
            </a:r>
            <a:r>
              <a:rPr lang="en-US" sz="1600" dirty="0" err="1">
                <a:latin typeface="Times New Roman" panose="02020603050405020304" pitchFamily="18" charset="0"/>
                <a:cs typeface="Times New Roman" panose="02020603050405020304" pitchFamily="18" charset="0"/>
              </a:rPr>
              <a:t>use_url</a:t>
            </a:r>
            <a:r>
              <a:rPr lang="en-US" sz="1600" dirty="0">
                <a:latin typeface="Times New Roman" panose="02020603050405020304" pitchFamily="18" charset="0"/>
                <a:cs typeface="Times New Roman" panose="02020603050405020304" pitchFamily="18" charset="0"/>
              </a:rPr>
              <a:t>=UPLOADED_FILES_USE_URL)</a:t>
            </a:r>
          </a:p>
          <a:p>
            <a:pPr marL="0" indent="0">
              <a:buNone/>
            </a:pPr>
            <a:r>
              <a:rPr lang="en-US" sz="1600" dirty="0" err="1">
                <a:latin typeface="Times New Roman" panose="02020603050405020304" pitchFamily="18" charset="0"/>
                <a:cs typeface="Times New Roman" panose="02020603050405020304" pitchFamily="18" charset="0"/>
              </a:rPr>
              <a:t>max_length</a:t>
            </a:r>
            <a:r>
              <a:rPr lang="en-US" sz="1600" dirty="0">
                <a:latin typeface="Times New Roman" panose="02020603050405020304" pitchFamily="18" charset="0"/>
                <a:cs typeface="Times New Roman" panose="02020603050405020304" pitchFamily="18" charset="0"/>
              </a:rPr>
              <a:t> - Designates the maximum length for the file name.</a:t>
            </a:r>
          </a:p>
          <a:p>
            <a:pPr marL="0" indent="0">
              <a:buNone/>
            </a:pPr>
            <a:r>
              <a:rPr lang="en-US" sz="1600" dirty="0" err="1">
                <a:latin typeface="Times New Roman" panose="02020603050405020304" pitchFamily="18" charset="0"/>
                <a:cs typeface="Times New Roman" panose="02020603050405020304" pitchFamily="18" charset="0"/>
              </a:rPr>
              <a:t>allow_empty_file</a:t>
            </a:r>
            <a:r>
              <a:rPr lang="en-US" sz="1600" dirty="0">
                <a:latin typeface="Times New Roman" panose="02020603050405020304" pitchFamily="18" charset="0"/>
                <a:cs typeface="Times New Roman" panose="02020603050405020304" pitchFamily="18" charset="0"/>
              </a:rPr>
              <a:t> - Designates if empty files are allowed.</a:t>
            </a:r>
          </a:p>
          <a:p>
            <a:pPr marL="0" indent="0">
              <a:buNone/>
            </a:pPr>
            <a:r>
              <a:rPr lang="en-US" sz="1600" dirty="0" err="1">
                <a:latin typeface="Times New Roman" panose="02020603050405020304" pitchFamily="18" charset="0"/>
                <a:cs typeface="Times New Roman" panose="02020603050405020304" pitchFamily="18" charset="0"/>
              </a:rPr>
              <a:t>use_url</a:t>
            </a:r>
            <a:r>
              <a:rPr lang="en-US" sz="1600" dirty="0">
                <a:latin typeface="Times New Roman" panose="02020603050405020304" pitchFamily="18" charset="0"/>
                <a:cs typeface="Times New Roman" panose="02020603050405020304" pitchFamily="18" charset="0"/>
              </a:rPr>
              <a:t> - If set to True then URL string values will be used for the output representation. If set to False then filename string values will be used for the output representation. Defaults to the value of the UPLOADED_FILES_USE_URL settings key, which is True unless set otherwise.</a:t>
            </a:r>
          </a:p>
        </p:txBody>
      </p:sp>
    </p:spTree>
    <p:extLst>
      <p:ext uri="{BB962C8B-B14F-4D97-AF65-F5344CB8AC3E}">
        <p14:creationId xmlns:p14="http://schemas.microsoft.com/office/powerpoint/2010/main" val="124497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EE67DC-2F4F-44D9-9D42-6E9E50ABFEB4}"/>
              </a:ext>
            </a:extLst>
          </p:cNvPr>
          <p:cNvSpPr>
            <a:spLocks noGrp="1"/>
          </p:cNvSpPr>
          <p:nvPr>
            <p:ph type="title"/>
          </p:nvPr>
        </p:nvSpPr>
        <p:spPr>
          <a:xfrm>
            <a:off x="628650" y="57150"/>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Serializer Field</a:t>
            </a:r>
          </a:p>
        </p:txBody>
      </p:sp>
      <p:sp>
        <p:nvSpPr>
          <p:cNvPr id="7" name="Content Placeholder 6">
            <a:extLst>
              <a:ext uri="{FF2B5EF4-FFF2-40B4-BE49-F238E27FC236}">
                <a16:creationId xmlns:a16="http://schemas.microsoft.com/office/drawing/2014/main" id="{B1C1AE4B-1806-4AEE-B31F-A639F1BBDFC0}"/>
              </a:ext>
            </a:extLst>
          </p:cNvPr>
          <p:cNvSpPr>
            <a:spLocks noGrp="1"/>
          </p:cNvSpPr>
          <p:nvPr>
            <p:ph idx="1"/>
          </p:nvPr>
        </p:nvSpPr>
        <p:spPr>
          <a:xfrm>
            <a:off x="628650" y="1152524"/>
            <a:ext cx="7886700" cy="3705225"/>
          </a:xfrm>
        </p:spPr>
        <p:txBody>
          <a:bodyPr>
            <a:normAutofit/>
          </a:bodyPr>
          <a:lstStyle/>
          <a:p>
            <a:pPr marL="0" indent="0">
              <a:buNone/>
            </a:pPr>
            <a:r>
              <a:rPr lang="en-US" sz="1600" dirty="0" err="1">
                <a:latin typeface="Times New Roman" panose="02020603050405020304" pitchFamily="18" charset="0"/>
                <a:cs typeface="Times New Roman" panose="02020603050405020304" pitchFamily="18" charset="0"/>
              </a:rPr>
              <a:t>ImageField</a:t>
            </a:r>
            <a:r>
              <a:rPr lang="en-US" sz="1600" dirty="0">
                <a:latin typeface="Times New Roman" panose="02020603050405020304" pitchFamily="18" charset="0"/>
                <a:cs typeface="Times New Roman" panose="02020603050405020304" pitchFamily="18" charset="0"/>
              </a:rPr>
              <a:t> - An image representation. Validates the uploaded file content as matching a known image format.</a:t>
            </a:r>
          </a:p>
          <a:p>
            <a:pPr marL="0" indent="0">
              <a:buNone/>
            </a:pPr>
            <a:r>
              <a:rPr lang="en-US" sz="1600" dirty="0">
                <a:latin typeface="Times New Roman" panose="02020603050405020304" pitchFamily="18" charset="0"/>
                <a:cs typeface="Times New Roman" panose="02020603050405020304" pitchFamily="18" charset="0"/>
              </a:rPr>
              <a:t>Syntax:- </a:t>
            </a:r>
            <a:r>
              <a:rPr lang="en-US" sz="1600" dirty="0" err="1">
                <a:latin typeface="Times New Roman" panose="02020603050405020304" pitchFamily="18" charset="0"/>
                <a:cs typeface="Times New Roman" panose="02020603050405020304" pitchFamily="18" charset="0"/>
              </a:rPr>
              <a:t>ImageField</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max_length</a:t>
            </a:r>
            <a:r>
              <a:rPr lang="en-US" sz="1600" dirty="0">
                <a:latin typeface="Times New Roman" panose="02020603050405020304" pitchFamily="18" charset="0"/>
                <a:cs typeface="Times New Roman" panose="02020603050405020304" pitchFamily="18" charset="0"/>
              </a:rPr>
              <a:t>=None, </a:t>
            </a:r>
            <a:r>
              <a:rPr lang="en-US" sz="1600" dirty="0" err="1">
                <a:latin typeface="Times New Roman" panose="02020603050405020304" pitchFamily="18" charset="0"/>
                <a:cs typeface="Times New Roman" panose="02020603050405020304" pitchFamily="18" charset="0"/>
              </a:rPr>
              <a:t>allow_empty_file</a:t>
            </a:r>
            <a:r>
              <a:rPr lang="en-US" sz="1600" dirty="0">
                <a:latin typeface="Times New Roman" panose="02020603050405020304" pitchFamily="18" charset="0"/>
                <a:cs typeface="Times New Roman" panose="02020603050405020304" pitchFamily="18" charset="0"/>
              </a:rPr>
              <a:t>=False, </a:t>
            </a:r>
            <a:r>
              <a:rPr lang="en-US" sz="1600" dirty="0" err="1">
                <a:latin typeface="Times New Roman" panose="02020603050405020304" pitchFamily="18" charset="0"/>
                <a:cs typeface="Times New Roman" panose="02020603050405020304" pitchFamily="18" charset="0"/>
              </a:rPr>
              <a:t>use_url</a:t>
            </a:r>
            <a:r>
              <a:rPr lang="en-US" sz="1600" dirty="0">
                <a:latin typeface="Times New Roman" panose="02020603050405020304" pitchFamily="18" charset="0"/>
                <a:cs typeface="Times New Roman" panose="02020603050405020304" pitchFamily="18" charset="0"/>
              </a:rPr>
              <a:t>=UPLOADED_FILES_USE_URL)</a:t>
            </a:r>
          </a:p>
          <a:p>
            <a:pPr marL="0" indent="0">
              <a:buNone/>
            </a:pPr>
            <a:r>
              <a:rPr lang="en-US" sz="1600" dirty="0" err="1">
                <a:latin typeface="Times New Roman" panose="02020603050405020304" pitchFamily="18" charset="0"/>
                <a:cs typeface="Times New Roman" panose="02020603050405020304" pitchFamily="18" charset="0"/>
              </a:rPr>
              <a:t>max_length</a:t>
            </a:r>
            <a:r>
              <a:rPr lang="en-US" sz="1600" dirty="0">
                <a:latin typeface="Times New Roman" panose="02020603050405020304" pitchFamily="18" charset="0"/>
                <a:cs typeface="Times New Roman" panose="02020603050405020304" pitchFamily="18" charset="0"/>
              </a:rPr>
              <a:t> - Designates the maximum length for the file name.</a:t>
            </a:r>
          </a:p>
          <a:p>
            <a:pPr marL="0" indent="0">
              <a:buNone/>
            </a:pPr>
            <a:r>
              <a:rPr lang="en-US" sz="1600" dirty="0" err="1">
                <a:latin typeface="Times New Roman" panose="02020603050405020304" pitchFamily="18" charset="0"/>
                <a:cs typeface="Times New Roman" panose="02020603050405020304" pitchFamily="18" charset="0"/>
              </a:rPr>
              <a:t>allow_empty_file</a:t>
            </a:r>
            <a:r>
              <a:rPr lang="en-US" sz="1600" dirty="0">
                <a:latin typeface="Times New Roman" panose="02020603050405020304" pitchFamily="18" charset="0"/>
                <a:cs typeface="Times New Roman" panose="02020603050405020304" pitchFamily="18" charset="0"/>
              </a:rPr>
              <a:t> - Designates if empty files are allowed.</a:t>
            </a:r>
          </a:p>
          <a:p>
            <a:pPr marL="0" indent="0">
              <a:buNone/>
            </a:pPr>
            <a:r>
              <a:rPr lang="en-US" sz="1600" dirty="0" err="1">
                <a:latin typeface="Times New Roman" panose="02020603050405020304" pitchFamily="18" charset="0"/>
                <a:cs typeface="Times New Roman" panose="02020603050405020304" pitchFamily="18" charset="0"/>
              </a:rPr>
              <a:t>use_url</a:t>
            </a:r>
            <a:r>
              <a:rPr lang="en-US" sz="1600" dirty="0">
                <a:latin typeface="Times New Roman" panose="02020603050405020304" pitchFamily="18" charset="0"/>
                <a:cs typeface="Times New Roman" panose="02020603050405020304" pitchFamily="18" charset="0"/>
              </a:rPr>
              <a:t> - If set to True then URL string values will be used for the output representation. If set to False then filename string values will be used for the output representation. Defaults to the value of the UPLOADED_FILES_USE_URL settings key, which is True unless set otherwise.</a:t>
            </a:r>
          </a:p>
          <a:p>
            <a:pPr marL="0" indent="0">
              <a:buNone/>
            </a:pPr>
            <a:r>
              <a:rPr lang="en-US" sz="1600" dirty="0">
                <a:latin typeface="Times New Roman" panose="02020603050405020304" pitchFamily="18" charset="0"/>
                <a:cs typeface="Times New Roman" panose="02020603050405020304" pitchFamily="18" charset="0"/>
              </a:rPr>
              <a:t>Note:-</a:t>
            </a:r>
          </a:p>
          <a:p>
            <a:pPr marL="0" indent="0">
              <a:buNone/>
            </a:pPr>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FileField</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ImageField</a:t>
            </a:r>
            <a:r>
              <a:rPr lang="en-US" sz="1600" dirty="0">
                <a:latin typeface="Times New Roman" panose="02020603050405020304" pitchFamily="18" charset="0"/>
                <a:cs typeface="Times New Roman" panose="02020603050405020304" pitchFamily="18" charset="0"/>
              </a:rPr>
              <a:t> classes are only suitable for use with </a:t>
            </a:r>
            <a:r>
              <a:rPr lang="en-US" sz="1600" dirty="0" err="1">
                <a:latin typeface="Times New Roman" panose="02020603050405020304" pitchFamily="18" charset="0"/>
                <a:cs typeface="Times New Roman" panose="02020603050405020304" pitchFamily="18" charset="0"/>
              </a:rPr>
              <a:t>MultiPartParser</a:t>
            </a:r>
            <a:r>
              <a:rPr lang="en-US" sz="1600" dirty="0">
                <a:latin typeface="Times New Roman" panose="02020603050405020304" pitchFamily="18" charset="0"/>
                <a:cs typeface="Times New Roman" panose="02020603050405020304" pitchFamily="18" charset="0"/>
              </a:rPr>
              <a:t> or </a:t>
            </a:r>
            <a:r>
              <a:rPr lang="en-US" sz="1600" dirty="0" err="1">
                <a:latin typeface="Times New Roman" panose="02020603050405020304" pitchFamily="18" charset="0"/>
                <a:cs typeface="Times New Roman" panose="02020603050405020304" pitchFamily="18" charset="0"/>
              </a:rPr>
              <a:t>FileUploadParser</a:t>
            </a:r>
            <a:r>
              <a:rPr lang="en-US" sz="1600" dirty="0">
                <a:latin typeface="Times New Roman" panose="02020603050405020304" pitchFamily="18" charset="0"/>
                <a:cs typeface="Times New Roman" panose="02020603050405020304" pitchFamily="18" charset="0"/>
              </a:rPr>
              <a:t>. Most parsers, such as e.g. JSON don't support file uploads.</a:t>
            </a:r>
          </a:p>
          <a:p>
            <a:pPr marL="0" indent="0">
              <a:buNone/>
            </a:pPr>
            <a:r>
              <a:rPr lang="en-US" sz="1600" dirty="0">
                <a:latin typeface="Times New Roman" panose="02020603050405020304" pitchFamily="18" charset="0"/>
                <a:cs typeface="Times New Roman" panose="02020603050405020304" pitchFamily="18" charset="0"/>
              </a:rPr>
              <a:t>Requires either the Pillow package.</a:t>
            </a:r>
          </a:p>
        </p:txBody>
      </p:sp>
    </p:spTree>
    <p:extLst>
      <p:ext uri="{BB962C8B-B14F-4D97-AF65-F5344CB8AC3E}">
        <p14:creationId xmlns:p14="http://schemas.microsoft.com/office/powerpoint/2010/main" val="2536926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1222</TotalTime>
  <Words>4177</Words>
  <Application>Microsoft Office PowerPoint</Application>
  <PresentationFormat>On-screen Show (16:9)</PresentationFormat>
  <Paragraphs>217</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Times New Roman</vt:lpstr>
      <vt:lpstr>Office Theme</vt:lpstr>
      <vt:lpstr>Serializer Class</vt:lpstr>
      <vt:lpstr>Serializer Field</vt:lpstr>
      <vt:lpstr>Serializer Field</vt:lpstr>
      <vt:lpstr>Serializer Field</vt:lpstr>
      <vt:lpstr>Serializer Field</vt:lpstr>
      <vt:lpstr>Serializer Field</vt:lpstr>
      <vt:lpstr>Serializer Field</vt:lpstr>
      <vt:lpstr>Serializer Field</vt:lpstr>
      <vt:lpstr>Serializer Field</vt:lpstr>
      <vt:lpstr>Serializer Field</vt:lpstr>
      <vt:lpstr>Serializer Field</vt:lpstr>
      <vt:lpstr>Serializer Field</vt:lpstr>
      <vt:lpstr>Serializer Field</vt:lpstr>
      <vt:lpstr>Serializer Field</vt:lpstr>
      <vt:lpstr>Serializer Field</vt:lpstr>
      <vt:lpstr>Serializer Field</vt:lpstr>
      <vt:lpstr>Serializer Field</vt:lpstr>
      <vt:lpstr>Serializer Field</vt:lpstr>
      <vt:lpstr>Serializer Field</vt:lpstr>
      <vt:lpstr>Serializer Field</vt:lpstr>
      <vt:lpstr>Serializer Field</vt:lpstr>
      <vt:lpstr>Serializer Field</vt:lpstr>
      <vt:lpstr>Serializer Field</vt:lpstr>
      <vt:lpstr>Serializer Field</vt:lpstr>
      <vt:lpstr>Serializer Field</vt:lpstr>
      <vt:lpstr>Core Arguments</vt:lpstr>
      <vt:lpstr>Core Arguments</vt:lpstr>
      <vt:lpstr>Core Arguments</vt:lpstr>
      <vt:lpstr>Core Arguments</vt:lpstr>
      <vt:lpstr>Core Arguments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React JS</dc:title>
  <dc:creator>RK</dc:creator>
  <cp:lastModifiedBy>RK</cp:lastModifiedBy>
  <cp:revision>208</cp:revision>
  <dcterms:created xsi:type="dcterms:W3CDTF">2006-08-16T00:00:00Z</dcterms:created>
  <dcterms:modified xsi:type="dcterms:W3CDTF">2020-10-10T12:11:04Z</dcterms:modified>
</cp:coreProperties>
</file>