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80" r:id="rId3"/>
    <p:sldId id="281" r:id="rId4"/>
    <p:sldId id="282" r:id="rId5"/>
    <p:sldId id="283" r:id="rId6"/>
    <p:sldId id="284" r:id="rId7"/>
    <p:sldId id="285" r:id="rId8"/>
    <p:sldId id="286" r:id="rId9"/>
    <p:sldId id="28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546" y="13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10/10/2020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Validation</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82604"/>
            <a:ext cx="8229600" cy="4051346"/>
          </a:xfrm>
        </p:spPr>
        <p:txBody>
          <a:bodyPr>
            <a:normAutofit/>
          </a:bodyPr>
          <a:lstStyle/>
          <a:p>
            <a:r>
              <a:rPr lang="en-US" dirty="0">
                <a:latin typeface="Times New Roman" panose="02020603050405020304" pitchFamily="18" charset="0"/>
                <a:cs typeface="Times New Roman" panose="02020603050405020304" pitchFamily="18" charset="0"/>
              </a:rPr>
              <a:t>Field Level Validation</a:t>
            </a:r>
          </a:p>
          <a:p>
            <a:r>
              <a:rPr lang="en-US" dirty="0">
                <a:latin typeface="Times New Roman" panose="02020603050405020304" pitchFamily="18" charset="0"/>
                <a:cs typeface="Times New Roman" panose="02020603050405020304" pitchFamily="18" charset="0"/>
              </a:rPr>
              <a:t>Object Level Validation</a:t>
            </a:r>
          </a:p>
          <a:p>
            <a:r>
              <a:rPr lang="en-US" dirty="0">
                <a:latin typeface="Times New Roman" panose="02020603050405020304" pitchFamily="18" charset="0"/>
                <a:cs typeface="Times New Roman" panose="02020603050405020304" pitchFamily="18" charset="0"/>
              </a:rPr>
              <a:t>Validators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9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Field Level Validation</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82604"/>
            <a:ext cx="8229600" cy="405134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can specify custom field-level validation by adding </a:t>
            </a:r>
            <a:r>
              <a:rPr lang="en-US" i="1" dirty="0" err="1">
                <a:latin typeface="Times New Roman" panose="02020603050405020304" pitchFamily="18" charset="0"/>
                <a:cs typeface="Times New Roman" panose="02020603050405020304" pitchFamily="18" charset="0"/>
              </a:rPr>
              <a:t>validate_fieldName</a:t>
            </a:r>
            <a:r>
              <a:rPr lang="en-US" dirty="0">
                <a:latin typeface="Times New Roman" panose="02020603050405020304" pitchFamily="18" charset="0"/>
                <a:cs typeface="Times New Roman" panose="02020603050405020304" pitchFamily="18" charset="0"/>
              </a:rPr>
              <a:t> methods to your Serializer subclass. </a:t>
            </a:r>
          </a:p>
          <a:p>
            <a:pPr marL="0" indent="0">
              <a:buNone/>
            </a:pPr>
            <a:r>
              <a:rPr lang="en-US" dirty="0">
                <a:latin typeface="Times New Roman" panose="02020603050405020304" pitchFamily="18" charset="0"/>
                <a:cs typeface="Times New Roman" panose="02020603050405020304" pitchFamily="18" charset="0"/>
              </a:rPr>
              <a:t>These are similar to the </a:t>
            </a:r>
            <a:r>
              <a:rPr lang="en-US" i="1" dirty="0" err="1">
                <a:latin typeface="Times New Roman" panose="02020603050405020304" pitchFamily="18" charset="0"/>
                <a:cs typeface="Times New Roman" panose="02020603050405020304" pitchFamily="18" charset="0"/>
              </a:rPr>
              <a:t>clean_fieldName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methods on Django forms.</a:t>
            </a:r>
          </a:p>
          <a:p>
            <a:pPr marL="0" indent="0">
              <a:buNone/>
            </a:pPr>
            <a:r>
              <a:rPr lang="en-US" i="1" dirty="0" err="1">
                <a:latin typeface="Times New Roman" panose="02020603050405020304" pitchFamily="18" charset="0"/>
                <a:cs typeface="Times New Roman" panose="02020603050405020304" pitchFamily="18" charset="0"/>
              </a:rPr>
              <a:t>validate_fieldName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methods should return the validated value or raise a </a:t>
            </a:r>
            <a:r>
              <a:rPr lang="en-US" dirty="0" err="1">
                <a:latin typeface="Times New Roman" panose="02020603050405020304" pitchFamily="18" charset="0"/>
                <a:cs typeface="Times New Roman" panose="02020603050405020304" pitchFamily="18" charset="0"/>
              </a:rPr>
              <a:t>serializers.ValidationError</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 def </a:t>
            </a:r>
            <a:r>
              <a:rPr lang="en-US" dirty="0" err="1">
                <a:latin typeface="Times New Roman" panose="02020603050405020304" pitchFamily="18" charset="0"/>
                <a:cs typeface="Times New Roman" panose="02020603050405020304" pitchFamily="18" charset="0"/>
              </a:rPr>
              <a:t>validate_fieldname</a:t>
            </a:r>
            <a:r>
              <a:rPr lang="en-US" dirty="0">
                <a:latin typeface="Times New Roman" panose="02020603050405020304" pitchFamily="18" charset="0"/>
                <a:cs typeface="Times New Roman" panose="02020603050405020304" pitchFamily="18" charset="0"/>
              </a:rPr>
              <a:t>(self, value)</a:t>
            </a:r>
          </a:p>
          <a:p>
            <a:pPr marL="0" indent="0">
              <a:buNone/>
            </a:pPr>
            <a:r>
              <a:rPr lang="en-US" dirty="0">
                <a:latin typeface="Times New Roman" panose="02020603050405020304" pitchFamily="18" charset="0"/>
                <a:cs typeface="Times New Roman" panose="02020603050405020304" pitchFamily="18" charset="0"/>
              </a:rPr>
              <a:t>Example:- def </a:t>
            </a:r>
            <a:r>
              <a:rPr lang="en-US" dirty="0" err="1">
                <a:latin typeface="Times New Roman" panose="02020603050405020304" pitchFamily="18" charset="0"/>
                <a:cs typeface="Times New Roman" panose="02020603050405020304" pitchFamily="18" charset="0"/>
              </a:rPr>
              <a:t>validate_roll</a:t>
            </a:r>
            <a:r>
              <a:rPr lang="en-US" dirty="0">
                <a:latin typeface="Times New Roman" panose="02020603050405020304" pitchFamily="18" charset="0"/>
                <a:cs typeface="Times New Roman" panose="02020603050405020304" pitchFamily="18" charset="0"/>
              </a:rPr>
              <a:t>(self, value)</a:t>
            </a:r>
          </a:p>
          <a:p>
            <a:pPr marL="0" indent="0">
              <a:buNone/>
            </a:pPr>
            <a:r>
              <a:rPr lang="en-US" dirty="0">
                <a:latin typeface="Times New Roman" panose="02020603050405020304" pitchFamily="18" charset="0"/>
                <a:cs typeface="Times New Roman" panose="02020603050405020304" pitchFamily="18" charset="0"/>
              </a:rPr>
              <a:t>Where, value is the field value that requires validation.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24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Field Level Validation</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82604"/>
            <a:ext cx="8229600" cy="405134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rest_framework</a:t>
            </a:r>
            <a:r>
              <a:rPr lang="en-US" dirty="0">
                <a:latin typeface="Times New Roman" panose="02020603050405020304" pitchFamily="18" charset="0"/>
                <a:cs typeface="Times New Roman" panose="02020603050405020304" pitchFamily="18" charset="0"/>
              </a:rPr>
              <a:t> import serializers</a:t>
            </a: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StudentSerializer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serializers.Serializer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name = </a:t>
            </a:r>
            <a:r>
              <a:rPr lang="en-US" dirty="0" err="1">
                <a:latin typeface="Times New Roman" panose="02020603050405020304" pitchFamily="18" charset="0"/>
                <a:cs typeface="Times New Roman" panose="02020603050405020304" pitchFamily="18" charset="0"/>
              </a:rPr>
              <a:t>serializers.CharField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max_length</a:t>
            </a:r>
            <a:r>
              <a:rPr lang="en-US" dirty="0">
                <a:latin typeface="Times New Roman" panose="02020603050405020304" pitchFamily="18" charset="0"/>
                <a:cs typeface="Times New Roman" panose="02020603050405020304" pitchFamily="18" charset="0"/>
              </a:rPr>
              <a:t>=100)</a:t>
            </a:r>
          </a:p>
          <a:p>
            <a:pPr marL="0" indent="0">
              <a:buNone/>
            </a:pPr>
            <a:r>
              <a:rPr lang="en-US" dirty="0">
                <a:latin typeface="Times New Roman" panose="02020603050405020304" pitchFamily="18" charset="0"/>
                <a:cs typeface="Times New Roman" panose="02020603050405020304" pitchFamily="18" charset="0"/>
              </a:rPr>
              <a:t>	roll = </a:t>
            </a:r>
            <a:r>
              <a:rPr lang="en-US" dirty="0" err="1">
                <a:latin typeface="Times New Roman" panose="02020603050405020304" pitchFamily="18" charset="0"/>
                <a:cs typeface="Times New Roman" panose="02020603050405020304" pitchFamily="18" charset="0"/>
              </a:rPr>
              <a:t>serializers.IntegerField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city = </a:t>
            </a:r>
            <a:r>
              <a:rPr lang="en-US" dirty="0" err="1">
                <a:latin typeface="Times New Roman" panose="02020603050405020304" pitchFamily="18" charset="0"/>
                <a:cs typeface="Times New Roman" panose="02020603050405020304" pitchFamily="18" charset="0"/>
              </a:rPr>
              <a:t>serializers.CharField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max_length</a:t>
            </a:r>
            <a:r>
              <a:rPr lang="en-US" dirty="0">
                <a:latin typeface="Times New Roman" panose="02020603050405020304" pitchFamily="18" charset="0"/>
                <a:cs typeface="Times New Roman" panose="02020603050405020304" pitchFamily="18" charset="0"/>
              </a:rPr>
              <a:t>=100)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def  </a:t>
            </a:r>
            <a:r>
              <a:rPr lang="en-US" dirty="0" err="1">
                <a:latin typeface="Times New Roman" panose="02020603050405020304" pitchFamily="18" charset="0"/>
                <a:cs typeface="Times New Roman" panose="02020603050405020304" pitchFamily="18" charset="0"/>
              </a:rPr>
              <a:t>validate_roll</a:t>
            </a:r>
            <a:r>
              <a:rPr lang="en-US" dirty="0">
                <a:latin typeface="Times New Roman" panose="02020603050405020304" pitchFamily="18" charset="0"/>
                <a:cs typeface="Times New Roman" panose="02020603050405020304" pitchFamily="18" charset="0"/>
              </a:rPr>
              <a:t>(self, value):</a:t>
            </a:r>
          </a:p>
          <a:p>
            <a:pPr marL="0" indent="0">
              <a:buNone/>
            </a:pPr>
            <a:r>
              <a:rPr lang="en-US" dirty="0">
                <a:latin typeface="Times New Roman" panose="02020603050405020304" pitchFamily="18" charset="0"/>
                <a:cs typeface="Times New Roman" panose="02020603050405020304" pitchFamily="18" charset="0"/>
              </a:rPr>
              <a:t>		if value &gt; = 200 :</a:t>
            </a:r>
          </a:p>
          <a:p>
            <a:pPr marL="0" indent="0">
              <a:buNone/>
            </a:pPr>
            <a:r>
              <a:rPr lang="en-US" dirty="0">
                <a:latin typeface="Times New Roman" panose="02020603050405020304" pitchFamily="18" charset="0"/>
                <a:cs typeface="Times New Roman" panose="02020603050405020304" pitchFamily="18" charset="0"/>
              </a:rPr>
              <a:t>			raise </a:t>
            </a:r>
            <a:r>
              <a:rPr lang="en-US" dirty="0" err="1">
                <a:latin typeface="Times New Roman" panose="02020603050405020304" pitchFamily="18" charset="0"/>
                <a:cs typeface="Times New Roman" panose="02020603050405020304" pitchFamily="18" charset="0"/>
              </a:rPr>
              <a:t>serializers.ValidationError</a:t>
            </a:r>
            <a:r>
              <a:rPr lang="en-US" dirty="0">
                <a:latin typeface="Times New Roman" panose="02020603050405020304" pitchFamily="18" charset="0"/>
                <a:cs typeface="Times New Roman" panose="02020603050405020304" pitchFamily="18" charset="0"/>
              </a:rPr>
              <a:t>(‘Seat Full’)</a:t>
            </a:r>
          </a:p>
          <a:p>
            <a:pPr marL="0" indent="0">
              <a:buNone/>
            </a:pPr>
            <a:r>
              <a:rPr lang="en-US" dirty="0">
                <a:latin typeface="Times New Roman" panose="02020603050405020304" pitchFamily="18" charset="0"/>
                <a:cs typeface="Times New Roman" panose="02020603050405020304" pitchFamily="18" charset="0"/>
              </a:rPr>
              <a:t>		return value</a:t>
            </a:r>
          </a:p>
        </p:txBody>
      </p:sp>
      <p:sp>
        <p:nvSpPr>
          <p:cNvPr id="4" name="TextBox 3">
            <a:extLst>
              <a:ext uri="{FF2B5EF4-FFF2-40B4-BE49-F238E27FC236}">
                <a16:creationId xmlns:a16="http://schemas.microsoft.com/office/drawing/2014/main" id="{853A7E8B-24B7-48B6-9F65-D5958DE3B53A}"/>
              </a:ext>
            </a:extLst>
          </p:cNvPr>
          <p:cNvSpPr txBox="1"/>
          <p:nvPr/>
        </p:nvSpPr>
        <p:spPr>
          <a:xfrm>
            <a:off x="5334000" y="2873329"/>
            <a:ext cx="3719223"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This Method is automatically invoked </a:t>
            </a:r>
          </a:p>
          <a:p>
            <a:r>
              <a:rPr lang="en-US" dirty="0"/>
              <a:t>when </a:t>
            </a:r>
            <a:r>
              <a:rPr lang="en-US" dirty="0" err="1"/>
              <a:t>is_valid</a:t>
            </a:r>
            <a:r>
              <a:rPr lang="en-US" dirty="0"/>
              <a:t>() method is called</a:t>
            </a:r>
          </a:p>
        </p:txBody>
      </p:sp>
      <p:cxnSp>
        <p:nvCxnSpPr>
          <p:cNvPr id="6" name="Straight Arrow Connector 5">
            <a:extLst>
              <a:ext uri="{FF2B5EF4-FFF2-40B4-BE49-F238E27FC236}">
                <a16:creationId xmlns:a16="http://schemas.microsoft.com/office/drawing/2014/main" id="{41565CF3-A57F-44F7-8E78-DA70D0F4AC96}"/>
              </a:ext>
            </a:extLst>
          </p:cNvPr>
          <p:cNvCxnSpPr>
            <a:cxnSpLocks/>
            <a:stCxn id="4" idx="1"/>
          </p:cNvCxnSpPr>
          <p:nvPr/>
        </p:nvCxnSpPr>
        <p:spPr>
          <a:xfrm flipH="1">
            <a:off x="4572000" y="3196495"/>
            <a:ext cx="762000" cy="21345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046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Object Level Validation</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82604"/>
            <a:ext cx="8229600" cy="405134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When we need to do validation that requires access to multiple fields we do object level validation by adding a method called </a:t>
            </a:r>
            <a:r>
              <a:rPr lang="en-US" i="1" dirty="0">
                <a:latin typeface="Times New Roman" panose="02020603050405020304" pitchFamily="18" charset="0"/>
                <a:cs typeface="Times New Roman" panose="02020603050405020304" pitchFamily="18" charset="0"/>
              </a:rPr>
              <a:t>validate( ) </a:t>
            </a:r>
            <a:r>
              <a:rPr lang="en-US" dirty="0">
                <a:latin typeface="Times New Roman" panose="02020603050405020304" pitchFamily="18" charset="0"/>
                <a:cs typeface="Times New Roman" panose="02020603050405020304" pitchFamily="18" charset="0"/>
              </a:rPr>
              <a:t>to Serializer subclass. </a:t>
            </a:r>
          </a:p>
          <a:p>
            <a:pPr marL="0" indent="0">
              <a:buNone/>
            </a:pPr>
            <a:r>
              <a:rPr lang="en-US" dirty="0">
                <a:latin typeface="Times New Roman" panose="02020603050405020304" pitchFamily="18" charset="0"/>
                <a:cs typeface="Times New Roman" panose="02020603050405020304" pitchFamily="18" charset="0"/>
              </a:rPr>
              <a:t>It raises a </a:t>
            </a:r>
            <a:r>
              <a:rPr lang="en-US" dirty="0" err="1">
                <a:latin typeface="Times New Roman" panose="02020603050405020304" pitchFamily="18" charset="0"/>
                <a:cs typeface="Times New Roman" panose="02020603050405020304" pitchFamily="18" charset="0"/>
              </a:rPr>
              <a:t>serializers.ValidationError</a:t>
            </a:r>
            <a:r>
              <a:rPr lang="en-US" dirty="0">
                <a:latin typeface="Times New Roman" panose="02020603050405020304" pitchFamily="18" charset="0"/>
                <a:cs typeface="Times New Roman" panose="02020603050405020304" pitchFamily="18" charset="0"/>
              </a:rPr>
              <a:t> if necessary, or just return the validated values.</a:t>
            </a:r>
          </a:p>
          <a:p>
            <a:pPr marL="0" indent="0">
              <a:buNone/>
            </a:pPr>
            <a:r>
              <a:rPr lang="en-US" dirty="0">
                <a:latin typeface="Times New Roman" panose="02020603050405020304" pitchFamily="18" charset="0"/>
                <a:cs typeface="Times New Roman" panose="02020603050405020304" pitchFamily="18" charset="0"/>
              </a:rPr>
              <a:t>Syntax:- def validate (self, data)</a:t>
            </a:r>
          </a:p>
          <a:p>
            <a:pPr marL="0" indent="0">
              <a:buNone/>
            </a:pPr>
            <a:r>
              <a:rPr lang="en-US" dirty="0">
                <a:latin typeface="Times New Roman" panose="02020603050405020304" pitchFamily="18" charset="0"/>
                <a:cs typeface="Times New Roman" panose="02020603050405020304" pitchFamily="18" charset="0"/>
              </a:rPr>
              <a:t>Example:- def validate (self, data)</a:t>
            </a:r>
          </a:p>
          <a:p>
            <a:pPr marL="0" indent="0">
              <a:buNone/>
            </a:pPr>
            <a:r>
              <a:rPr lang="en-US" dirty="0">
                <a:latin typeface="Times New Roman" panose="02020603050405020304" pitchFamily="18" charset="0"/>
                <a:cs typeface="Times New Roman" panose="02020603050405020304" pitchFamily="18" charset="0"/>
              </a:rPr>
              <a:t>Where, data is a dictionary of field values.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39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Object Level Validation</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304800" y="882604"/>
            <a:ext cx="8458200" cy="405134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 import serializers</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StudentSerializer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serializers.Serializer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 </a:t>
            </a:r>
            <a:r>
              <a:rPr lang="en-US" sz="1800" dirty="0" err="1">
                <a:latin typeface="Times New Roman" panose="02020603050405020304" pitchFamily="18" charset="0"/>
                <a:cs typeface="Times New Roman" panose="02020603050405020304" pitchFamily="18" charset="0"/>
              </a:rPr>
              <a:t>serializers.CharField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=100)</a:t>
            </a:r>
          </a:p>
          <a:p>
            <a:pPr marL="0" indent="0">
              <a:buNone/>
            </a:pPr>
            <a:r>
              <a:rPr lang="en-US" sz="1800" dirty="0">
                <a:latin typeface="Times New Roman" panose="02020603050405020304" pitchFamily="18" charset="0"/>
                <a:cs typeface="Times New Roman" panose="02020603050405020304" pitchFamily="18" charset="0"/>
              </a:rPr>
              <a:t>	roll = </a:t>
            </a:r>
            <a:r>
              <a:rPr lang="en-US" sz="1800" dirty="0" err="1">
                <a:latin typeface="Times New Roman" panose="02020603050405020304" pitchFamily="18" charset="0"/>
                <a:cs typeface="Times New Roman" panose="02020603050405020304" pitchFamily="18" charset="0"/>
              </a:rPr>
              <a:t>serializers.IntegerField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city = </a:t>
            </a:r>
            <a:r>
              <a:rPr lang="en-US" sz="1800" dirty="0" err="1">
                <a:latin typeface="Times New Roman" panose="02020603050405020304" pitchFamily="18" charset="0"/>
                <a:cs typeface="Times New Roman" panose="02020603050405020304" pitchFamily="18" charset="0"/>
              </a:rPr>
              <a:t>serializers.CharField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=100)</a:t>
            </a:r>
          </a:p>
          <a:p>
            <a:pPr marL="0" indent="0">
              <a:buNone/>
            </a:pPr>
            <a:r>
              <a:rPr lang="en-US" sz="1800" dirty="0">
                <a:latin typeface="Times New Roman" panose="02020603050405020304" pitchFamily="18" charset="0"/>
                <a:cs typeface="Times New Roman" panose="02020603050405020304" pitchFamily="18" charset="0"/>
              </a:rPr>
              <a:t>	def  validate(self, data):</a:t>
            </a:r>
          </a:p>
          <a:p>
            <a:pPr marL="0" indent="0">
              <a:buNone/>
            </a:pPr>
            <a:r>
              <a:rPr lang="en-US" sz="1800" dirty="0">
                <a:latin typeface="Times New Roman" panose="02020603050405020304" pitchFamily="18" charset="0"/>
                <a:cs typeface="Times New Roman" panose="02020603050405020304" pitchFamily="18" charset="0"/>
              </a:rPr>
              <a:t>		nm = </a:t>
            </a:r>
            <a:r>
              <a:rPr lang="en-US" sz="1800" dirty="0" err="1">
                <a:latin typeface="Times New Roman" panose="02020603050405020304" pitchFamily="18" charset="0"/>
                <a:cs typeface="Times New Roman" panose="02020603050405020304" pitchFamily="18" charset="0"/>
              </a:rPr>
              <a:t>data.get</a:t>
            </a:r>
            <a:r>
              <a:rPr lang="en-US" sz="1800" dirty="0">
                <a:latin typeface="Times New Roman" panose="02020603050405020304" pitchFamily="18" charset="0"/>
                <a:cs typeface="Times New Roman" panose="02020603050405020304" pitchFamily="18" charset="0"/>
              </a:rPr>
              <a:t>(‘name’)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data.get</a:t>
            </a:r>
            <a:r>
              <a:rPr lang="en-US" sz="1800" dirty="0">
                <a:latin typeface="Times New Roman" panose="02020603050405020304" pitchFamily="18" charset="0"/>
                <a:cs typeface="Times New Roman" panose="02020603050405020304" pitchFamily="18" charset="0"/>
              </a:rPr>
              <a:t>(‘city’)</a:t>
            </a:r>
          </a:p>
          <a:p>
            <a:pPr marL="0" indent="0">
              <a:buNone/>
            </a:pPr>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nm.lower</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rohit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ct.lower</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ranchi</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raise </a:t>
            </a:r>
            <a:r>
              <a:rPr lang="en-US" sz="1800" dirty="0" err="1">
                <a:latin typeface="Times New Roman" panose="02020603050405020304" pitchFamily="18" charset="0"/>
                <a:cs typeface="Times New Roman" panose="02020603050405020304" pitchFamily="18" charset="0"/>
              </a:rPr>
              <a:t>serializers.ValidationError</a:t>
            </a:r>
            <a:r>
              <a:rPr lang="en-US" sz="1800" dirty="0">
                <a:latin typeface="Times New Roman" panose="02020603050405020304" pitchFamily="18" charset="0"/>
                <a:cs typeface="Times New Roman" panose="02020603050405020304" pitchFamily="18" charset="0"/>
              </a:rPr>
              <a:t>(‘City must be Ranchi’)</a:t>
            </a:r>
          </a:p>
          <a:p>
            <a:pPr marL="0" indent="0">
              <a:buNone/>
            </a:pPr>
            <a:r>
              <a:rPr lang="en-US" sz="1800" dirty="0">
                <a:latin typeface="Times New Roman" panose="02020603050405020304" pitchFamily="18" charset="0"/>
                <a:cs typeface="Times New Roman" panose="02020603050405020304" pitchFamily="18" charset="0"/>
              </a:rPr>
              <a:t>		return data	 </a:t>
            </a:r>
          </a:p>
        </p:txBody>
      </p:sp>
      <p:sp>
        <p:nvSpPr>
          <p:cNvPr id="4" name="TextBox 3">
            <a:extLst>
              <a:ext uri="{FF2B5EF4-FFF2-40B4-BE49-F238E27FC236}">
                <a16:creationId xmlns:a16="http://schemas.microsoft.com/office/drawing/2014/main" id="{1876348E-1DD4-467E-9431-3BC0B50FD6C0}"/>
              </a:ext>
            </a:extLst>
          </p:cNvPr>
          <p:cNvSpPr txBox="1"/>
          <p:nvPr/>
        </p:nvSpPr>
        <p:spPr>
          <a:xfrm>
            <a:off x="4533900" y="2800350"/>
            <a:ext cx="40888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data is a python dictionary of field values.</a:t>
            </a:r>
          </a:p>
        </p:txBody>
      </p:sp>
      <p:cxnSp>
        <p:nvCxnSpPr>
          <p:cNvPr id="13" name="Straight Arrow Connector 12">
            <a:extLst>
              <a:ext uri="{FF2B5EF4-FFF2-40B4-BE49-F238E27FC236}">
                <a16:creationId xmlns:a16="http://schemas.microsoft.com/office/drawing/2014/main" id="{6607E821-C0E5-4CA8-817D-D605BA07FCED}"/>
              </a:ext>
            </a:extLst>
          </p:cNvPr>
          <p:cNvCxnSpPr>
            <a:cxnSpLocks/>
          </p:cNvCxnSpPr>
          <p:nvPr/>
        </p:nvCxnSpPr>
        <p:spPr>
          <a:xfrm flipV="1">
            <a:off x="2971800" y="2876551"/>
            <a:ext cx="0" cy="1084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E557FC9-D851-4F67-BB63-DFF77CD71756}"/>
              </a:ext>
            </a:extLst>
          </p:cNvPr>
          <p:cNvCxnSpPr>
            <a:cxnSpLocks/>
            <a:endCxn id="4" idx="1"/>
          </p:cNvCxnSpPr>
          <p:nvPr/>
        </p:nvCxnSpPr>
        <p:spPr>
          <a:xfrm>
            <a:off x="2971800" y="2985016"/>
            <a:ext cx="15621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311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Validators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82604"/>
            <a:ext cx="8229600" cy="405134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Most of the time you're dealing with validation in REST framework you'll simply be relying on the default field validation, or writing explicit validation methods on serializer or field classes.</a:t>
            </a:r>
          </a:p>
          <a:p>
            <a:pPr marL="0" indent="0">
              <a:buNone/>
            </a:pPr>
            <a:r>
              <a:rPr lang="en-US" sz="1800" dirty="0">
                <a:latin typeface="Times New Roman" panose="02020603050405020304" pitchFamily="18" charset="0"/>
                <a:cs typeface="Times New Roman" panose="02020603050405020304" pitchFamily="18" charset="0"/>
              </a:rPr>
              <a:t>However, sometimes you'll want to place your validation logic into reusable components, so that it can easily be reused throughout your codebase. This can be achieved by using validator functions and validator classes.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64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Validators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82604"/>
            <a:ext cx="8229600" cy="4051346"/>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REST framework the validation is performed entirely on the serializer class. This is advantageous for the following reasons:</a:t>
            </a:r>
          </a:p>
          <a:p>
            <a:r>
              <a:rPr lang="en-US" sz="1800" dirty="0">
                <a:latin typeface="Times New Roman" panose="02020603050405020304" pitchFamily="18" charset="0"/>
                <a:cs typeface="Times New Roman" panose="02020603050405020304" pitchFamily="18" charset="0"/>
              </a:rPr>
              <a:t>It introduces a proper separation of concerns, making your code behavior more obvious.</a:t>
            </a:r>
          </a:p>
          <a:p>
            <a:r>
              <a:rPr lang="en-US" sz="1800" dirty="0">
                <a:latin typeface="Times New Roman" panose="02020603050405020304" pitchFamily="18" charset="0"/>
                <a:cs typeface="Times New Roman" panose="02020603050405020304" pitchFamily="18" charset="0"/>
              </a:rPr>
              <a:t>It is easy to switch between using shortcut </a:t>
            </a:r>
            <a:r>
              <a:rPr lang="en-US" sz="1800" dirty="0" err="1">
                <a:latin typeface="Times New Roman" panose="02020603050405020304" pitchFamily="18" charset="0"/>
                <a:cs typeface="Times New Roman" panose="02020603050405020304" pitchFamily="18" charset="0"/>
              </a:rPr>
              <a:t>ModelSerializer</a:t>
            </a:r>
            <a:r>
              <a:rPr lang="en-US" sz="1800" dirty="0">
                <a:latin typeface="Times New Roman" panose="02020603050405020304" pitchFamily="18" charset="0"/>
                <a:cs typeface="Times New Roman" panose="02020603050405020304" pitchFamily="18" charset="0"/>
              </a:rPr>
              <a:t> classes and using explicit Serializer classes. Any validation behavior being used for </a:t>
            </a:r>
            <a:r>
              <a:rPr lang="en-US" sz="1800" dirty="0" err="1">
                <a:latin typeface="Times New Roman" panose="02020603050405020304" pitchFamily="18" charset="0"/>
                <a:cs typeface="Times New Roman" panose="02020603050405020304" pitchFamily="18" charset="0"/>
              </a:rPr>
              <a:t>ModelSerializer</a:t>
            </a:r>
            <a:r>
              <a:rPr lang="en-US" sz="1800" dirty="0">
                <a:latin typeface="Times New Roman" panose="02020603050405020304" pitchFamily="18" charset="0"/>
                <a:cs typeface="Times New Roman" panose="02020603050405020304" pitchFamily="18" charset="0"/>
              </a:rPr>
              <a:t> is simple to replicate.</a:t>
            </a:r>
          </a:p>
          <a:p>
            <a:r>
              <a:rPr lang="en-US" sz="1800" dirty="0">
                <a:latin typeface="Times New Roman" panose="02020603050405020304" pitchFamily="18" charset="0"/>
                <a:cs typeface="Times New Roman" panose="02020603050405020304" pitchFamily="18" charset="0"/>
              </a:rPr>
              <a:t>Printing the </a:t>
            </a:r>
            <a:r>
              <a:rPr lang="en-US" sz="1800" i="1" dirty="0" err="1">
                <a:latin typeface="Times New Roman" panose="02020603050405020304" pitchFamily="18" charset="0"/>
                <a:cs typeface="Times New Roman" panose="02020603050405020304" pitchFamily="18" charset="0"/>
              </a:rPr>
              <a:t>repr</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of a serializer instance will show you exactly what validation rules it applies. There's no extra hidden validation behavior being called on the model instance.</a:t>
            </a:r>
          </a:p>
          <a:p>
            <a:r>
              <a:rPr lang="en-US" sz="1800" dirty="0">
                <a:latin typeface="Times New Roman" panose="02020603050405020304" pitchFamily="18" charset="0"/>
                <a:cs typeface="Times New Roman" panose="02020603050405020304" pitchFamily="18" charset="0"/>
              </a:rPr>
              <a:t>When you're using </a:t>
            </a:r>
            <a:r>
              <a:rPr lang="en-US" sz="1800" dirty="0" err="1">
                <a:latin typeface="Times New Roman" panose="02020603050405020304" pitchFamily="18" charset="0"/>
                <a:cs typeface="Times New Roman" panose="02020603050405020304" pitchFamily="18" charset="0"/>
              </a:rPr>
              <a:t>ModelSerializer</a:t>
            </a:r>
            <a:r>
              <a:rPr lang="en-US" sz="1800" dirty="0">
                <a:latin typeface="Times New Roman" panose="02020603050405020304" pitchFamily="18" charset="0"/>
                <a:cs typeface="Times New Roman" panose="02020603050405020304" pitchFamily="18" charset="0"/>
              </a:rPr>
              <a:t> all of this is handled automatically for you. If you want to drop down to using Serializer classes instead, then you need to define the validation rules explicitly.</a:t>
            </a:r>
          </a:p>
        </p:txBody>
      </p:sp>
    </p:spTree>
    <p:extLst>
      <p:ext uri="{BB962C8B-B14F-4D97-AF65-F5344CB8AC3E}">
        <p14:creationId xmlns:p14="http://schemas.microsoft.com/office/powerpoint/2010/main" val="109425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Validators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304800" y="882604"/>
            <a:ext cx="8458200" cy="405134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 import serializers</a:t>
            </a:r>
          </a:p>
          <a:p>
            <a:pPr marL="0" indent="0">
              <a:buNone/>
            </a:pPr>
            <a:r>
              <a:rPr lang="en-US" sz="1800" dirty="0">
                <a:latin typeface="Times New Roman" panose="02020603050405020304" pitchFamily="18" charset="0"/>
                <a:cs typeface="Times New Roman" panose="02020603050405020304" pitchFamily="18" charset="0"/>
              </a:rPr>
              <a:t>def  </a:t>
            </a:r>
            <a:r>
              <a:rPr lang="en-US" sz="1800" dirty="0" err="1">
                <a:latin typeface="Times New Roman" panose="02020603050405020304" pitchFamily="18" charset="0"/>
                <a:cs typeface="Times New Roman" panose="02020603050405020304" pitchFamily="18" charset="0"/>
              </a:rPr>
              <a:t>starts_with_r</a:t>
            </a:r>
            <a:r>
              <a:rPr lang="en-US" sz="1800" dirty="0">
                <a:latin typeface="Times New Roman" panose="02020603050405020304" pitchFamily="18" charset="0"/>
                <a:cs typeface="Times New Roman" panose="02020603050405020304" pitchFamily="18" charset="0"/>
              </a:rPr>
              <a:t>(value):</a:t>
            </a:r>
          </a:p>
          <a:p>
            <a:pPr marL="0" indent="0">
              <a:buNone/>
            </a:pPr>
            <a:r>
              <a:rPr lang="en-US" sz="1800" dirty="0">
                <a:latin typeface="Times New Roman" panose="02020603050405020304" pitchFamily="18" charset="0"/>
                <a:cs typeface="Times New Roman" panose="02020603050405020304" pitchFamily="18" charset="0"/>
              </a:rPr>
              <a:t>	if value[‘0’].lower() != ‘r’ :</a:t>
            </a:r>
          </a:p>
          <a:p>
            <a:pPr marL="0" indent="0">
              <a:buNone/>
            </a:pPr>
            <a:r>
              <a:rPr lang="en-US" sz="1800" dirty="0">
                <a:latin typeface="Times New Roman" panose="02020603050405020304" pitchFamily="18" charset="0"/>
                <a:cs typeface="Times New Roman" panose="02020603050405020304" pitchFamily="18" charset="0"/>
              </a:rPr>
              <a:t>		raise </a:t>
            </a:r>
            <a:r>
              <a:rPr lang="en-US" sz="1800" dirty="0" err="1">
                <a:latin typeface="Times New Roman" panose="02020603050405020304" pitchFamily="18" charset="0"/>
                <a:cs typeface="Times New Roman" panose="02020603050405020304" pitchFamily="18" charset="0"/>
              </a:rPr>
              <a:t>serializers.ValidationError</a:t>
            </a:r>
            <a:r>
              <a:rPr lang="en-US" sz="1800" dirty="0">
                <a:latin typeface="Times New Roman" panose="02020603050405020304" pitchFamily="18" charset="0"/>
                <a:cs typeface="Times New Roman" panose="02020603050405020304" pitchFamily="18" charset="0"/>
              </a:rPr>
              <a:t>(‘Name should start with R’) </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StudentSerializer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serializers.Serializer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name = </a:t>
            </a:r>
            <a:r>
              <a:rPr lang="en-US" sz="1800" dirty="0" err="1">
                <a:latin typeface="Times New Roman" panose="02020603050405020304" pitchFamily="18" charset="0"/>
                <a:cs typeface="Times New Roman" panose="02020603050405020304" pitchFamily="18" charset="0"/>
              </a:rPr>
              <a:t>serializers.CharField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=100, validators=[</a:t>
            </a:r>
            <a:r>
              <a:rPr lang="en-US" sz="1800" dirty="0" err="1">
                <a:latin typeface="Times New Roman" panose="02020603050405020304" pitchFamily="18" charset="0"/>
                <a:cs typeface="Times New Roman" panose="02020603050405020304" pitchFamily="18" charset="0"/>
              </a:rPr>
              <a:t>starts_with_r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roll = </a:t>
            </a:r>
            <a:r>
              <a:rPr lang="en-US" sz="1800" dirty="0" err="1">
                <a:latin typeface="Times New Roman" panose="02020603050405020304" pitchFamily="18" charset="0"/>
                <a:cs typeface="Times New Roman" panose="02020603050405020304" pitchFamily="18" charset="0"/>
              </a:rPr>
              <a:t>serializers.IntegerField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city = </a:t>
            </a:r>
            <a:r>
              <a:rPr lang="en-US" sz="1800" dirty="0" err="1">
                <a:latin typeface="Times New Roman" panose="02020603050405020304" pitchFamily="18" charset="0"/>
                <a:cs typeface="Times New Roman" panose="02020603050405020304" pitchFamily="18" charset="0"/>
              </a:rPr>
              <a:t>serializers.CharField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=100) </a:t>
            </a:r>
          </a:p>
        </p:txBody>
      </p:sp>
    </p:spTree>
    <p:extLst>
      <p:ext uri="{BB962C8B-B14F-4D97-AF65-F5344CB8AC3E}">
        <p14:creationId xmlns:p14="http://schemas.microsoft.com/office/powerpoint/2010/main" val="405991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Validation Priority</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82604"/>
            <a:ext cx="8229600" cy="4051346"/>
          </a:xfrm>
        </p:spPr>
        <p:txBody>
          <a:bodyPr>
            <a:normAutofit/>
          </a:bodyPr>
          <a:lstStyle/>
          <a:p>
            <a:r>
              <a:rPr lang="en-US" dirty="0">
                <a:latin typeface="Times New Roman" panose="02020603050405020304" pitchFamily="18" charset="0"/>
                <a:cs typeface="Times New Roman" panose="02020603050405020304" pitchFamily="18" charset="0"/>
              </a:rPr>
              <a:t>Validators</a:t>
            </a:r>
          </a:p>
          <a:p>
            <a:r>
              <a:rPr lang="en-US" dirty="0">
                <a:latin typeface="Times New Roman" panose="02020603050405020304" pitchFamily="18" charset="0"/>
                <a:cs typeface="Times New Roman" panose="02020603050405020304" pitchFamily="18" charset="0"/>
              </a:rPr>
              <a:t>Field Level Validation</a:t>
            </a:r>
          </a:p>
          <a:p>
            <a:r>
              <a:rPr lang="en-US" dirty="0">
                <a:latin typeface="Times New Roman" panose="02020603050405020304" pitchFamily="18" charset="0"/>
                <a:cs typeface="Times New Roman" panose="02020603050405020304" pitchFamily="18" charset="0"/>
              </a:rPr>
              <a:t>Object Level Validation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28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1309</TotalTime>
  <Words>445</Words>
  <Application>Microsoft Office PowerPoint</Application>
  <PresentationFormat>On-screen Show (16:9)</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Validation</vt:lpstr>
      <vt:lpstr>Field Level Validation</vt:lpstr>
      <vt:lpstr>Field Level Validation</vt:lpstr>
      <vt:lpstr>Object Level Validation</vt:lpstr>
      <vt:lpstr>Object Level Validation</vt:lpstr>
      <vt:lpstr>Validators</vt:lpstr>
      <vt:lpstr>Validators</vt:lpstr>
      <vt:lpstr>Validators</vt:lpstr>
      <vt:lpstr>Validation Priority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218</cp:revision>
  <dcterms:created xsi:type="dcterms:W3CDTF">2006-08-16T00:00:00Z</dcterms:created>
  <dcterms:modified xsi:type="dcterms:W3CDTF">2020-10-10T13:07:19Z</dcterms:modified>
</cp:coreProperties>
</file>