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9" r:id="rId2"/>
    <p:sldId id="283" r:id="rId3"/>
    <p:sldId id="286" r:id="rId4"/>
    <p:sldId id="284" r:id="rId5"/>
    <p:sldId id="296" r:id="rId6"/>
    <p:sldId id="298" r:id="rId7"/>
    <p:sldId id="295" r:id="rId8"/>
    <p:sldId id="293" r:id="rId9"/>
    <p:sldId id="294" r:id="rId10"/>
    <p:sldId id="285" r:id="rId11"/>
    <p:sldId id="287" r:id="rId12"/>
    <p:sldId id="288" r:id="rId13"/>
    <p:sldId id="289" r:id="rId14"/>
    <p:sldId id="290" r:id="rId15"/>
    <p:sldId id="291" r:id="rId16"/>
    <p:sldId id="292"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5" d="100"/>
          <a:sy n="145" d="100"/>
        </p:scale>
        <p:origin x="546" y="120"/>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0AFED-F7B1-44A7-AC65-B14F7FA67E2B}"/>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C440E6E-9298-4FFE-80B9-2C458A2EC7CD}"/>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DBFFEA4-A560-4B18-8C82-8F61870B581C}"/>
              </a:ext>
            </a:extLst>
          </p:cNvPr>
          <p:cNvSpPr>
            <a:spLocks noGrp="1"/>
          </p:cNvSpPr>
          <p:nvPr>
            <p:ph type="dt" sz="half" idx="10"/>
          </p:nvPr>
        </p:nvSpPr>
        <p:spPr/>
        <p:txBody>
          <a:bodyPr/>
          <a:lstStyle/>
          <a:p>
            <a:fld id="{1D8BD707-D9CF-40AE-B4C6-C98DA3205C09}" type="datetimeFigureOut">
              <a:rPr lang="en-US" smtClean="0"/>
              <a:pPr/>
              <a:t>10/11/2020</a:t>
            </a:fld>
            <a:endParaRPr lang="en-US"/>
          </a:p>
        </p:txBody>
      </p:sp>
      <p:sp>
        <p:nvSpPr>
          <p:cNvPr id="5" name="Footer Placeholder 4">
            <a:extLst>
              <a:ext uri="{FF2B5EF4-FFF2-40B4-BE49-F238E27FC236}">
                <a16:creationId xmlns:a16="http://schemas.microsoft.com/office/drawing/2014/main" id="{316CC516-D895-4826-85F3-FF03565D17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B41866-ACB5-495B-96E5-D5D010FAE79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33412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2D421-56FA-4585-9F9E-EF19358938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368902-5D03-48BE-92F8-E31CD96C64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69117-7785-4886-8291-29AC9896E75D}"/>
              </a:ext>
            </a:extLst>
          </p:cNvPr>
          <p:cNvSpPr>
            <a:spLocks noGrp="1"/>
          </p:cNvSpPr>
          <p:nvPr>
            <p:ph type="dt" sz="half" idx="10"/>
          </p:nvPr>
        </p:nvSpPr>
        <p:spPr/>
        <p:txBody>
          <a:bodyPr/>
          <a:lstStyle/>
          <a:p>
            <a:fld id="{1D8BD707-D9CF-40AE-B4C6-C98DA3205C09}" type="datetimeFigureOut">
              <a:rPr lang="en-US" smtClean="0"/>
              <a:pPr/>
              <a:t>10/11/2020</a:t>
            </a:fld>
            <a:endParaRPr lang="en-US"/>
          </a:p>
        </p:txBody>
      </p:sp>
      <p:sp>
        <p:nvSpPr>
          <p:cNvPr id="5" name="Footer Placeholder 4">
            <a:extLst>
              <a:ext uri="{FF2B5EF4-FFF2-40B4-BE49-F238E27FC236}">
                <a16:creationId xmlns:a16="http://schemas.microsoft.com/office/drawing/2014/main" id="{1B0FD2FA-1DF3-4255-A5BC-9515140C8A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52F9D7-539C-4BCC-BCD4-4916510CBB6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0218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810BDE-5304-40CC-94CD-C3E63FA2338A}"/>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DE02E5-C889-426C-BCDA-F8F19E45881D}"/>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69CDC2-1218-4C21-840F-A4A3B40BA703}"/>
              </a:ext>
            </a:extLst>
          </p:cNvPr>
          <p:cNvSpPr>
            <a:spLocks noGrp="1"/>
          </p:cNvSpPr>
          <p:nvPr>
            <p:ph type="dt" sz="half" idx="10"/>
          </p:nvPr>
        </p:nvSpPr>
        <p:spPr/>
        <p:txBody>
          <a:bodyPr/>
          <a:lstStyle/>
          <a:p>
            <a:fld id="{1D8BD707-D9CF-40AE-B4C6-C98DA3205C09}" type="datetimeFigureOut">
              <a:rPr lang="en-US" smtClean="0"/>
              <a:pPr/>
              <a:t>10/11/2020</a:t>
            </a:fld>
            <a:endParaRPr lang="en-US"/>
          </a:p>
        </p:txBody>
      </p:sp>
      <p:sp>
        <p:nvSpPr>
          <p:cNvPr id="5" name="Footer Placeholder 4">
            <a:extLst>
              <a:ext uri="{FF2B5EF4-FFF2-40B4-BE49-F238E27FC236}">
                <a16:creationId xmlns:a16="http://schemas.microsoft.com/office/drawing/2014/main" id="{A78987CA-13FB-4FBB-BE56-D14473AF9C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76126-E1A4-4CDD-85AF-161A50C6BC0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58377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5984C-F875-4BFB-B687-1BDE90F422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E73AB-024E-40E9-AF0B-F2776F0107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87CF1-117B-40F7-8C94-35C956017460}"/>
              </a:ext>
            </a:extLst>
          </p:cNvPr>
          <p:cNvSpPr>
            <a:spLocks noGrp="1"/>
          </p:cNvSpPr>
          <p:nvPr>
            <p:ph type="dt" sz="half" idx="10"/>
          </p:nvPr>
        </p:nvSpPr>
        <p:spPr/>
        <p:txBody>
          <a:bodyPr/>
          <a:lstStyle/>
          <a:p>
            <a:fld id="{1D8BD707-D9CF-40AE-B4C6-C98DA3205C09}" type="datetimeFigureOut">
              <a:rPr lang="en-US" smtClean="0"/>
              <a:pPr/>
              <a:t>10/11/2020</a:t>
            </a:fld>
            <a:endParaRPr lang="en-US"/>
          </a:p>
        </p:txBody>
      </p:sp>
      <p:sp>
        <p:nvSpPr>
          <p:cNvPr id="5" name="Footer Placeholder 4">
            <a:extLst>
              <a:ext uri="{FF2B5EF4-FFF2-40B4-BE49-F238E27FC236}">
                <a16:creationId xmlns:a16="http://schemas.microsoft.com/office/drawing/2014/main" id="{A6D4AD92-B0E6-4D55-A9B8-44A6098125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A239FE-F399-4ADB-A10E-411286F1EE8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49473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7C725-60E7-45AF-9AFA-11075F06DF2A}"/>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D272137-7DB6-4C89-899A-3B2F38A39CCD}"/>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E99787-B073-4E23-BA60-BB4D0DF3B94E}"/>
              </a:ext>
            </a:extLst>
          </p:cNvPr>
          <p:cNvSpPr>
            <a:spLocks noGrp="1"/>
          </p:cNvSpPr>
          <p:nvPr>
            <p:ph type="dt" sz="half" idx="10"/>
          </p:nvPr>
        </p:nvSpPr>
        <p:spPr/>
        <p:txBody>
          <a:bodyPr/>
          <a:lstStyle/>
          <a:p>
            <a:fld id="{1D8BD707-D9CF-40AE-B4C6-C98DA3205C09}" type="datetimeFigureOut">
              <a:rPr lang="en-US" smtClean="0"/>
              <a:pPr/>
              <a:t>10/11/2020</a:t>
            </a:fld>
            <a:endParaRPr lang="en-US"/>
          </a:p>
        </p:txBody>
      </p:sp>
      <p:sp>
        <p:nvSpPr>
          <p:cNvPr id="5" name="Footer Placeholder 4">
            <a:extLst>
              <a:ext uri="{FF2B5EF4-FFF2-40B4-BE49-F238E27FC236}">
                <a16:creationId xmlns:a16="http://schemas.microsoft.com/office/drawing/2014/main" id="{3FE4B9BD-9BF3-4463-BD91-954CBB7B8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1BD939-F198-4AF7-A3C0-CF4CED9356A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10412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8BF7A-C513-452C-9E98-3B97A71F99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9F0BC4-934A-46DD-A3BC-152FD6D11226}"/>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257B38-05C6-4DAB-9C4F-DED678DED412}"/>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4B350C-D5AF-485F-B6DB-3B6094C59A63}"/>
              </a:ext>
            </a:extLst>
          </p:cNvPr>
          <p:cNvSpPr>
            <a:spLocks noGrp="1"/>
          </p:cNvSpPr>
          <p:nvPr>
            <p:ph type="dt" sz="half" idx="10"/>
          </p:nvPr>
        </p:nvSpPr>
        <p:spPr/>
        <p:txBody>
          <a:bodyPr/>
          <a:lstStyle/>
          <a:p>
            <a:fld id="{1D8BD707-D9CF-40AE-B4C6-C98DA3205C09}" type="datetimeFigureOut">
              <a:rPr lang="en-US" smtClean="0"/>
              <a:pPr/>
              <a:t>10/11/2020</a:t>
            </a:fld>
            <a:endParaRPr lang="en-US"/>
          </a:p>
        </p:txBody>
      </p:sp>
      <p:sp>
        <p:nvSpPr>
          <p:cNvPr id="6" name="Footer Placeholder 5">
            <a:extLst>
              <a:ext uri="{FF2B5EF4-FFF2-40B4-BE49-F238E27FC236}">
                <a16:creationId xmlns:a16="http://schemas.microsoft.com/office/drawing/2014/main" id="{3E39D690-F357-4E9C-BB66-7D3494609E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3B7AD7-D084-47CA-9A5C-1184E2E9D62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65595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333C-3F2D-4A0A-A5D4-5C6385AEA689}"/>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2DBA22-13FF-4797-B2A0-C9484E6200FE}"/>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734AB89-567D-4695-9EB0-2F1491A5CE78}"/>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8D8187-A25E-4B57-9BE8-ACA401B8DEB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6D754B4-FC30-4879-B703-0F26A316AF4A}"/>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17B53F-147E-427D-83A1-898C1B92CBF9}"/>
              </a:ext>
            </a:extLst>
          </p:cNvPr>
          <p:cNvSpPr>
            <a:spLocks noGrp="1"/>
          </p:cNvSpPr>
          <p:nvPr>
            <p:ph type="dt" sz="half" idx="10"/>
          </p:nvPr>
        </p:nvSpPr>
        <p:spPr/>
        <p:txBody>
          <a:bodyPr/>
          <a:lstStyle/>
          <a:p>
            <a:fld id="{1D8BD707-D9CF-40AE-B4C6-C98DA3205C09}" type="datetimeFigureOut">
              <a:rPr lang="en-US" smtClean="0"/>
              <a:pPr/>
              <a:t>10/11/2020</a:t>
            </a:fld>
            <a:endParaRPr lang="en-US"/>
          </a:p>
        </p:txBody>
      </p:sp>
      <p:sp>
        <p:nvSpPr>
          <p:cNvPr id="8" name="Footer Placeholder 7">
            <a:extLst>
              <a:ext uri="{FF2B5EF4-FFF2-40B4-BE49-F238E27FC236}">
                <a16:creationId xmlns:a16="http://schemas.microsoft.com/office/drawing/2014/main" id="{186792AA-4C8F-43B1-98C0-C7A9F50B0B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128872-1107-4C34-8CC3-64CFA21A435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02867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4DE93-3F68-4194-B812-E9E7EE628C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B22522-5A50-4EFD-B4F1-C75BB752C224}"/>
              </a:ext>
            </a:extLst>
          </p:cNvPr>
          <p:cNvSpPr>
            <a:spLocks noGrp="1"/>
          </p:cNvSpPr>
          <p:nvPr>
            <p:ph type="dt" sz="half" idx="10"/>
          </p:nvPr>
        </p:nvSpPr>
        <p:spPr/>
        <p:txBody>
          <a:bodyPr/>
          <a:lstStyle/>
          <a:p>
            <a:fld id="{1D8BD707-D9CF-40AE-B4C6-C98DA3205C09}" type="datetimeFigureOut">
              <a:rPr lang="en-US" smtClean="0"/>
              <a:pPr/>
              <a:t>10/11/2020</a:t>
            </a:fld>
            <a:endParaRPr lang="en-US"/>
          </a:p>
        </p:txBody>
      </p:sp>
      <p:sp>
        <p:nvSpPr>
          <p:cNvPr id="4" name="Footer Placeholder 3">
            <a:extLst>
              <a:ext uri="{FF2B5EF4-FFF2-40B4-BE49-F238E27FC236}">
                <a16:creationId xmlns:a16="http://schemas.microsoft.com/office/drawing/2014/main" id="{A2948D56-DFA8-400E-85EB-01910B2DCA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D8A800-0E55-4107-B5C8-AB265DADE60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7783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9341CF-1A59-452E-AD5F-C3C24EDE36F2}"/>
              </a:ext>
            </a:extLst>
          </p:cNvPr>
          <p:cNvSpPr>
            <a:spLocks noGrp="1"/>
          </p:cNvSpPr>
          <p:nvPr>
            <p:ph type="dt" sz="half" idx="10"/>
          </p:nvPr>
        </p:nvSpPr>
        <p:spPr/>
        <p:txBody>
          <a:bodyPr/>
          <a:lstStyle/>
          <a:p>
            <a:fld id="{1D8BD707-D9CF-40AE-B4C6-C98DA3205C09}" type="datetimeFigureOut">
              <a:rPr lang="en-US" smtClean="0"/>
              <a:pPr/>
              <a:t>10/11/2020</a:t>
            </a:fld>
            <a:endParaRPr lang="en-US"/>
          </a:p>
        </p:txBody>
      </p:sp>
      <p:sp>
        <p:nvSpPr>
          <p:cNvPr id="3" name="Footer Placeholder 2">
            <a:extLst>
              <a:ext uri="{FF2B5EF4-FFF2-40B4-BE49-F238E27FC236}">
                <a16:creationId xmlns:a16="http://schemas.microsoft.com/office/drawing/2014/main" id="{2BFC8396-BDD3-4611-A779-1B9C988705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B3CC6B-3DBC-4DFA-8EE6-D2A9FBA0DBB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9507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1E48-D8A9-4325-BC03-FEC320036BEC}"/>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ADBD7E4-50D4-458D-B7E7-6C9F90542D38}"/>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DEC0E9-2164-43E0-8BD2-43060747AE0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2C93D6E-9C5D-44B4-BF00-E2AB4C74DDE1}"/>
              </a:ext>
            </a:extLst>
          </p:cNvPr>
          <p:cNvSpPr>
            <a:spLocks noGrp="1"/>
          </p:cNvSpPr>
          <p:nvPr>
            <p:ph type="dt" sz="half" idx="10"/>
          </p:nvPr>
        </p:nvSpPr>
        <p:spPr/>
        <p:txBody>
          <a:bodyPr/>
          <a:lstStyle/>
          <a:p>
            <a:fld id="{1D8BD707-D9CF-40AE-B4C6-C98DA3205C09}" type="datetimeFigureOut">
              <a:rPr lang="en-US" smtClean="0"/>
              <a:pPr/>
              <a:t>10/11/2020</a:t>
            </a:fld>
            <a:endParaRPr lang="en-US"/>
          </a:p>
        </p:txBody>
      </p:sp>
      <p:sp>
        <p:nvSpPr>
          <p:cNvPr id="6" name="Footer Placeholder 5">
            <a:extLst>
              <a:ext uri="{FF2B5EF4-FFF2-40B4-BE49-F238E27FC236}">
                <a16:creationId xmlns:a16="http://schemas.microsoft.com/office/drawing/2014/main" id="{F4A284FA-E9EF-44BA-958E-377025DA33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4B85DC-DF6A-483F-AF63-871CFA54F28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73706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E2A7-36FE-4D23-8C02-1C3D2C46DF2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FF9F0596-9E76-4AA2-B134-C69117708139}"/>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81AAFF9-4ECC-406A-A4D7-F79E5A802D3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32E6E1E-7F6D-48C8-82DE-C7EAEEB52DC7}"/>
              </a:ext>
            </a:extLst>
          </p:cNvPr>
          <p:cNvSpPr>
            <a:spLocks noGrp="1"/>
          </p:cNvSpPr>
          <p:nvPr>
            <p:ph type="dt" sz="half" idx="10"/>
          </p:nvPr>
        </p:nvSpPr>
        <p:spPr/>
        <p:txBody>
          <a:bodyPr/>
          <a:lstStyle/>
          <a:p>
            <a:fld id="{1D8BD707-D9CF-40AE-B4C6-C98DA3205C09}" type="datetimeFigureOut">
              <a:rPr lang="en-US" smtClean="0"/>
              <a:pPr/>
              <a:t>10/11/2020</a:t>
            </a:fld>
            <a:endParaRPr lang="en-US"/>
          </a:p>
        </p:txBody>
      </p:sp>
      <p:sp>
        <p:nvSpPr>
          <p:cNvPr id="6" name="Footer Placeholder 5">
            <a:extLst>
              <a:ext uri="{FF2B5EF4-FFF2-40B4-BE49-F238E27FC236}">
                <a16:creationId xmlns:a16="http://schemas.microsoft.com/office/drawing/2014/main" id="{B6B31C40-CCFA-4BD9-A896-2D872713D8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3311E1-862D-4646-8195-C59EA6FBF17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88607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68E537-B029-43B5-9666-1F7D4D6E9217}"/>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33777E-C148-4122-AE1E-DF1E90AD3DE9}"/>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08811-1714-47BC-A2F3-1FFE18ED2B2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10/11/2020</a:t>
            </a:fld>
            <a:endParaRPr lang="en-US"/>
          </a:p>
        </p:txBody>
      </p:sp>
      <p:sp>
        <p:nvSpPr>
          <p:cNvPr id="5" name="Footer Placeholder 4">
            <a:extLst>
              <a:ext uri="{FF2B5EF4-FFF2-40B4-BE49-F238E27FC236}">
                <a16:creationId xmlns:a16="http://schemas.microsoft.com/office/drawing/2014/main" id="{1767C794-7030-4456-9459-4A0402039DF0}"/>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876CBE-D087-4DBF-8023-62FA5D7816A9}"/>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715479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457200" y="25354"/>
            <a:ext cx="8229600" cy="857250"/>
          </a:xfrm>
        </p:spPr>
        <p:txBody>
          <a:bodyPr>
            <a:normAutofit/>
          </a:bodyPr>
          <a:lstStyle/>
          <a:p>
            <a:pPr algn="ctr"/>
            <a:r>
              <a:rPr lang="en-US" sz="4000" b="1" dirty="0">
                <a:latin typeface="Times New Roman" panose="02020603050405020304" pitchFamily="18" charset="0"/>
                <a:cs typeface="Times New Roman" panose="02020603050405020304" pitchFamily="18" charset="0"/>
              </a:rPr>
              <a:t>Function Based </a:t>
            </a:r>
            <a:r>
              <a:rPr lang="en-US" sz="4000" b="1" dirty="0" err="1">
                <a:latin typeface="Times New Roman" panose="02020603050405020304" pitchFamily="18" charset="0"/>
                <a:cs typeface="Times New Roman" panose="02020603050405020304" pitchFamily="18" charset="0"/>
              </a:rPr>
              <a:t>api_view</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893704"/>
            <a:ext cx="8229600" cy="4040245"/>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This wrapper provide a few bits of functionality such as making sure you receive Request instances in your view, and adding context to Response objects so that content negotiation can be performed.</a:t>
            </a:r>
          </a:p>
          <a:p>
            <a:pPr marL="0" indent="0">
              <a:buNone/>
            </a:pPr>
            <a:r>
              <a:rPr lang="en-US" sz="1600" dirty="0">
                <a:latin typeface="Times New Roman" panose="02020603050405020304" pitchFamily="18" charset="0"/>
                <a:cs typeface="Times New Roman" panose="02020603050405020304" pitchFamily="18" charset="0"/>
              </a:rPr>
              <a:t>The wrapper also provide </a:t>
            </a:r>
            <a:r>
              <a:rPr lang="en-US" sz="1600" dirty="0" err="1">
                <a:latin typeface="Times New Roman" panose="02020603050405020304" pitchFamily="18" charset="0"/>
                <a:cs typeface="Times New Roman" panose="02020603050405020304" pitchFamily="18" charset="0"/>
              </a:rPr>
              <a:t>behaviour</a:t>
            </a:r>
            <a:r>
              <a:rPr lang="en-US" sz="1600" dirty="0">
                <a:latin typeface="Times New Roman" panose="02020603050405020304" pitchFamily="18" charset="0"/>
                <a:cs typeface="Times New Roman" panose="02020603050405020304" pitchFamily="18" charset="0"/>
              </a:rPr>
              <a:t> such as returning 405 Method Not Allowed responses when appropriate, and handling any </a:t>
            </a:r>
            <a:r>
              <a:rPr lang="en-US" sz="1600" dirty="0" err="1">
                <a:latin typeface="Times New Roman" panose="02020603050405020304" pitchFamily="18" charset="0"/>
                <a:cs typeface="Times New Roman" panose="02020603050405020304" pitchFamily="18" charset="0"/>
              </a:rPr>
              <a:t>ParseError</a:t>
            </a:r>
            <a:r>
              <a:rPr lang="en-US" sz="1600" dirty="0">
                <a:latin typeface="Times New Roman" panose="02020603050405020304" pitchFamily="18" charset="0"/>
                <a:cs typeface="Times New Roman" panose="02020603050405020304" pitchFamily="18" charset="0"/>
              </a:rPr>
              <a:t> exceptions that occur when accessing </a:t>
            </a:r>
            <a:r>
              <a:rPr lang="en-US" sz="1600" dirty="0" err="1">
                <a:latin typeface="Times New Roman" panose="02020603050405020304" pitchFamily="18" charset="0"/>
                <a:cs typeface="Times New Roman" panose="02020603050405020304" pitchFamily="18" charset="0"/>
              </a:rPr>
              <a:t>request.data</a:t>
            </a:r>
            <a:r>
              <a:rPr lang="en-US" sz="1600" dirty="0">
                <a:latin typeface="Times New Roman" panose="02020603050405020304" pitchFamily="18" charset="0"/>
                <a:cs typeface="Times New Roman" panose="02020603050405020304" pitchFamily="18" charset="0"/>
              </a:rPr>
              <a:t> with malformed input.</a:t>
            </a:r>
          </a:p>
          <a:p>
            <a:pPr marL="0" indent="0">
              <a:buNone/>
            </a:pPr>
            <a:r>
              <a:rPr lang="en-US" sz="1600" dirty="0">
                <a:latin typeface="Times New Roman" panose="02020603050405020304" pitchFamily="18" charset="0"/>
                <a:cs typeface="Times New Roman" panose="02020603050405020304" pitchFamily="18" charset="0"/>
              </a:rPr>
              <a:t>By default only GET methods will be accepted. Other methods will respond with "405 Method Not Allowed".</a:t>
            </a:r>
          </a:p>
          <a:p>
            <a:pPr marL="0" indent="0">
              <a:buNone/>
            </a:pP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api_view</a:t>
            </a:r>
            <a:r>
              <a:rPr lang="en-US" sz="1600" dirty="0">
                <a:latin typeface="Times New Roman" panose="02020603050405020304" pitchFamily="18" charset="0"/>
                <a:cs typeface="Times New Roman" panose="02020603050405020304" pitchFamily="18" charset="0"/>
              </a:rPr>
              <a: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api_view</a:t>
            </a:r>
            <a:r>
              <a:rPr lang="en-US" sz="1600" dirty="0">
                <a:latin typeface="Times New Roman" panose="02020603050405020304" pitchFamily="18" charset="0"/>
                <a:cs typeface="Times New Roman" panose="02020603050405020304" pitchFamily="18" charset="0"/>
              </a:rPr>
              <a:t>([‘GET’, ‘POST’, ‘PUT’, ‘DELETE’])</a:t>
            </a:r>
          </a:p>
          <a:p>
            <a:pPr marL="0" indent="0">
              <a:buNone/>
            </a:pPr>
            <a:r>
              <a:rPr lang="en-US" sz="1600" dirty="0">
                <a:latin typeface="Times New Roman" panose="02020603050405020304" pitchFamily="18" charset="0"/>
                <a:cs typeface="Times New Roman" panose="02020603050405020304" pitchFamily="18" charset="0"/>
              </a:rPr>
              <a:t>def </a:t>
            </a:r>
            <a:r>
              <a:rPr lang="en-US" sz="1600" dirty="0" err="1">
                <a:latin typeface="Times New Roman" panose="02020603050405020304" pitchFamily="18" charset="0"/>
                <a:cs typeface="Times New Roman" panose="02020603050405020304" pitchFamily="18" charset="0"/>
              </a:rPr>
              <a:t>function_name</a:t>
            </a:r>
            <a:r>
              <a:rPr lang="en-US" sz="1600" dirty="0">
                <a:latin typeface="Times New Roman" panose="02020603050405020304" pitchFamily="18" charset="0"/>
                <a:cs typeface="Times New Roman" panose="02020603050405020304" pitchFamily="18" charset="0"/>
              </a:rPr>
              <a:t>(request):</a:t>
            </a:r>
          </a:p>
          <a:p>
            <a:pPr marL="0" indent="0">
              <a:buNone/>
            </a:pP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     ……………….</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459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457200" y="25354"/>
            <a:ext cx="8229600" cy="857250"/>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Status Code – 2xx</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893704"/>
            <a:ext cx="8229600" cy="4040245"/>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Successful - 2xx</a:t>
            </a:r>
          </a:p>
          <a:p>
            <a:pPr marL="0" indent="0">
              <a:buNone/>
            </a:pPr>
            <a:r>
              <a:rPr lang="en-US" sz="1600" dirty="0">
                <a:latin typeface="Times New Roman" panose="02020603050405020304" pitchFamily="18" charset="0"/>
                <a:cs typeface="Times New Roman" panose="02020603050405020304" pitchFamily="18" charset="0"/>
              </a:rPr>
              <a:t>This class of status code indicates that the client's request was successfully received, understood, and accepted.</a:t>
            </a:r>
          </a:p>
          <a:p>
            <a:pPr marL="0" indent="0">
              <a:buNone/>
            </a:pPr>
            <a:r>
              <a:rPr lang="en-US" sz="1400" dirty="0">
                <a:latin typeface="Times New Roman" panose="02020603050405020304" pitchFamily="18" charset="0"/>
                <a:cs typeface="Times New Roman" panose="02020603050405020304" pitchFamily="18" charset="0"/>
              </a:rPr>
              <a:t>HTTP_200_OK</a:t>
            </a:r>
          </a:p>
          <a:p>
            <a:pPr marL="0" indent="0">
              <a:buNone/>
            </a:pPr>
            <a:r>
              <a:rPr lang="en-US" sz="1400" dirty="0">
                <a:latin typeface="Times New Roman" panose="02020603050405020304" pitchFamily="18" charset="0"/>
                <a:cs typeface="Times New Roman" panose="02020603050405020304" pitchFamily="18" charset="0"/>
              </a:rPr>
              <a:t>HTTP_201_CREATED</a:t>
            </a:r>
          </a:p>
          <a:p>
            <a:pPr marL="0" indent="0">
              <a:buNone/>
            </a:pPr>
            <a:r>
              <a:rPr lang="en-US" sz="1400" dirty="0">
                <a:latin typeface="Times New Roman" panose="02020603050405020304" pitchFamily="18" charset="0"/>
                <a:cs typeface="Times New Roman" panose="02020603050405020304" pitchFamily="18" charset="0"/>
              </a:rPr>
              <a:t>HTTP_202_ACCEPTED</a:t>
            </a:r>
          </a:p>
          <a:p>
            <a:pPr marL="0" indent="0">
              <a:buNone/>
            </a:pPr>
            <a:r>
              <a:rPr lang="en-US" sz="1400" dirty="0">
                <a:latin typeface="Times New Roman" panose="02020603050405020304" pitchFamily="18" charset="0"/>
                <a:cs typeface="Times New Roman" panose="02020603050405020304" pitchFamily="18" charset="0"/>
              </a:rPr>
              <a:t>HTTP_203_NON_AUTHORITATIVE_INFORMATION</a:t>
            </a:r>
          </a:p>
          <a:p>
            <a:pPr marL="0" indent="0">
              <a:buNone/>
            </a:pPr>
            <a:r>
              <a:rPr lang="en-US" sz="1400" dirty="0">
                <a:latin typeface="Times New Roman" panose="02020603050405020304" pitchFamily="18" charset="0"/>
                <a:cs typeface="Times New Roman" panose="02020603050405020304" pitchFamily="18" charset="0"/>
              </a:rPr>
              <a:t>HTTP_204_NO_CONTENT</a:t>
            </a:r>
          </a:p>
          <a:p>
            <a:pPr marL="0" indent="0">
              <a:buNone/>
            </a:pPr>
            <a:r>
              <a:rPr lang="en-US" sz="1400" dirty="0">
                <a:latin typeface="Times New Roman" panose="02020603050405020304" pitchFamily="18" charset="0"/>
                <a:cs typeface="Times New Roman" panose="02020603050405020304" pitchFamily="18" charset="0"/>
              </a:rPr>
              <a:t>HTTP_205_RESET_CONTENT</a:t>
            </a:r>
          </a:p>
          <a:p>
            <a:pPr marL="0" indent="0">
              <a:buNone/>
            </a:pPr>
            <a:r>
              <a:rPr lang="en-US" sz="1400" dirty="0">
                <a:latin typeface="Times New Roman" panose="02020603050405020304" pitchFamily="18" charset="0"/>
                <a:cs typeface="Times New Roman" panose="02020603050405020304" pitchFamily="18" charset="0"/>
              </a:rPr>
              <a:t>HTTP_206_PARTIAL_CONTENT</a:t>
            </a:r>
          </a:p>
          <a:p>
            <a:pPr marL="0" indent="0">
              <a:buNone/>
            </a:pPr>
            <a:r>
              <a:rPr lang="en-US" sz="1400" dirty="0">
                <a:latin typeface="Times New Roman" panose="02020603050405020304" pitchFamily="18" charset="0"/>
                <a:cs typeface="Times New Roman" panose="02020603050405020304" pitchFamily="18" charset="0"/>
              </a:rPr>
              <a:t>HTTP_207_MULTI_STATUS</a:t>
            </a:r>
          </a:p>
          <a:p>
            <a:pPr marL="0" indent="0">
              <a:buNone/>
            </a:pPr>
            <a:r>
              <a:rPr lang="en-US" sz="1400" dirty="0">
                <a:latin typeface="Times New Roman" panose="02020603050405020304" pitchFamily="18" charset="0"/>
                <a:cs typeface="Times New Roman" panose="02020603050405020304" pitchFamily="18" charset="0"/>
              </a:rPr>
              <a:t>HTTP_208_ALREADY_REPORTED</a:t>
            </a:r>
          </a:p>
          <a:p>
            <a:pPr marL="0" indent="0">
              <a:buNone/>
            </a:pPr>
            <a:r>
              <a:rPr lang="en-US" sz="1400" dirty="0">
                <a:latin typeface="Times New Roman" panose="02020603050405020304" pitchFamily="18" charset="0"/>
                <a:cs typeface="Times New Roman" panose="02020603050405020304" pitchFamily="18" charset="0"/>
              </a:rPr>
              <a:t>HTTP_226_IM_USED</a:t>
            </a:r>
          </a:p>
        </p:txBody>
      </p:sp>
    </p:spTree>
    <p:extLst>
      <p:ext uri="{BB962C8B-B14F-4D97-AF65-F5344CB8AC3E}">
        <p14:creationId xmlns:p14="http://schemas.microsoft.com/office/powerpoint/2010/main" val="288838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457200" y="25354"/>
            <a:ext cx="8229600" cy="857250"/>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Status Code – 3xx</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893704"/>
            <a:ext cx="8229600" cy="4040245"/>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Redirection - 3xx</a:t>
            </a:r>
          </a:p>
          <a:p>
            <a:pPr marL="0" indent="0">
              <a:buNone/>
            </a:pPr>
            <a:r>
              <a:rPr lang="en-US" sz="1600" dirty="0">
                <a:latin typeface="Times New Roman" panose="02020603050405020304" pitchFamily="18" charset="0"/>
                <a:cs typeface="Times New Roman" panose="02020603050405020304" pitchFamily="18" charset="0"/>
              </a:rPr>
              <a:t>This class of status code indicates that further action needs to be taken by the user agent in order to fulfill the request.</a:t>
            </a:r>
          </a:p>
          <a:p>
            <a:pPr marL="0" indent="0">
              <a:buNone/>
            </a:pPr>
            <a:r>
              <a:rPr lang="en-US" sz="1400" dirty="0">
                <a:latin typeface="Times New Roman" panose="02020603050405020304" pitchFamily="18" charset="0"/>
                <a:cs typeface="Times New Roman" panose="02020603050405020304" pitchFamily="18" charset="0"/>
              </a:rPr>
              <a:t>HTTP_300_MULTIPLE_CHOICES</a:t>
            </a:r>
          </a:p>
          <a:p>
            <a:pPr marL="0" indent="0">
              <a:buNone/>
            </a:pPr>
            <a:r>
              <a:rPr lang="en-US" sz="1400" dirty="0">
                <a:latin typeface="Times New Roman" panose="02020603050405020304" pitchFamily="18" charset="0"/>
                <a:cs typeface="Times New Roman" panose="02020603050405020304" pitchFamily="18" charset="0"/>
              </a:rPr>
              <a:t>HTTP_301_MOVED_PERMANENTLY</a:t>
            </a:r>
          </a:p>
          <a:p>
            <a:pPr marL="0" indent="0">
              <a:buNone/>
            </a:pPr>
            <a:r>
              <a:rPr lang="en-US" sz="1400" dirty="0">
                <a:latin typeface="Times New Roman" panose="02020603050405020304" pitchFamily="18" charset="0"/>
                <a:cs typeface="Times New Roman" panose="02020603050405020304" pitchFamily="18" charset="0"/>
              </a:rPr>
              <a:t>HTTP_302_FOUND</a:t>
            </a:r>
          </a:p>
          <a:p>
            <a:pPr marL="0" indent="0">
              <a:buNone/>
            </a:pPr>
            <a:r>
              <a:rPr lang="en-US" sz="1400" dirty="0">
                <a:latin typeface="Times New Roman" panose="02020603050405020304" pitchFamily="18" charset="0"/>
                <a:cs typeface="Times New Roman" panose="02020603050405020304" pitchFamily="18" charset="0"/>
              </a:rPr>
              <a:t>HTTP_303_SEE_OTHER</a:t>
            </a:r>
          </a:p>
          <a:p>
            <a:pPr marL="0" indent="0">
              <a:buNone/>
            </a:pPr>
            <a:r>
              <a:rPr lang="en-US" sz="1400" dirty="0">
                <a:latin typeface="Times New Roman" panose="02020603050405020304" pitchFamily="18" charset="0"/>
                <a:cs typeface="Times New Roman" panose="02020603050405020304" pitchFamily="18" charset="0"/>
              </a:rPr>
              <a:t>HTTP_304_NOT_MODIFIED</a:t>
            </a:r>
          </a:p>
          <a:p>
            <a:pPr marL="0" indent="0">
              <a:buNone/>
            </a:pPr>
            <a:r>
              <a:rPr lang="en-US" sz="1400" dirty="0">
                <a:latin typeface="Times New Roman" panose="02020603050405020304" pitchFamily="18" charset="0"/>
                <a:cs typeface="Times New Roman" panose="02020603050405020304" pitchFamily="18" charset="0"/>
              </a:rPr>
              <a:t>HTTP_305_USE_PROXY</a:t>
            </a:r>
          </a:p>
          <a:p>
            <a:pPr marL="0" indent="0">
              <a:buNone/>
            </a:pPr>
            <a:r>
              <a:rPr lang="en-US" sz="1400" dirty="0">
                <a:latin typeface="Times New Roman" panose="02020603050405020304" pitchFamily="18" charset="0"/>
                <a:cs typeface="Times New Roman" panose="02020603050405020304" pitchFamily="18" charset="0"/>
              </a:rPr>
              <a:t>HTTP_306_RESERVED</a:t>
            </a:r>
          </a:p>
          <a:p>
            <a:pPr marL="0" indent="0">
              <a:buNone/>
            </a:pPr>
            <a:r>
              <a:rPr lang="en-US" sz="1400" dirty="0">
                <a:latin typeface="Times New Roman" panose="02020603050405020304" pitchFamily="18" charset="0"/>
                <a:cs typeface="Times New Roman" panose="02020603050405020304" pitchFamily="18" charset="0"/>
              </a:rPr>
              <a:t>HTTP_307_TEMPORARY_REDIRECT</a:t>
            </a:r>
          </a:p>
          <a:p>
            <a:pPr marL="0" indent="0">
              <a:buNone/>
            </a:pPr>
            <a:r>
              <a:rPr lang="en-US" sz="1400" dirty="0">
                <a:latin typeface="Times New Roman" panose="02020603050405020304" pitchFamily="18" charset="0"/>
                <a:cs typeface="Times New Roman" panose="02020603050405020304" pitchFamily="18" charset="0"/>
              </a:rPr>
              <a:t>HTTP_308_PERMANENT_REDIRECT</a:t>
            </a:r>
          </a:p>
        </p:txBody>
      </p:sp>
    </p:spTree>
    <p:extLst>
      <p:ext uri="{BB962C8B-B14F-4D97-AF65-F5344CB8AC3E}">
        <p14:creationId xmlns:p14="http://schemas.microsoft.com/office/powerpoint/2010/main" val="3803563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457200" y="25354"/>
            <a:ext cx="8229600" cy="857250"/>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Status Code – 4xx</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893704"/>
            <a:ext cx="8229600" cy="4040245"/>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Client Error - 4xx</a:t>
            </a:r>
          </a:p>
          <a:p>
            <a:pPr marL="0" indent="0">
              <a:buNone/>
            </a:pPr>
            <a:r>
              <a:rPr lang="en-US" sz="1600" dirty="0">
                <a:latin typeface="Times New Roman" panose="02020603050405020304" pitchFamily="18" charset="0"/>
                <a:cs typeface="Times New Roman" panose="02020603050405020304" pitchFamily="18" charset="0"/>
              </a:rPr>
              <a:t>The 4xx class of status code is intended for cases in which the client seems to have erred. Except when responding to a HEAD request, the server SHOULD include an entity containing an explanation of the error situation, and whether it is a temporary or permanent condition.</a:t>
            </a:r>
          </a:p>
          <a:p>
            <a:pPr marL="0" indent="0">
              <a:buNone/>
            </a:pPr>
            <a:r>
              <a:rPr lang="en-US" sz="1400" dirty="0">
                <a:latin typeface="Times New Roman" panose="02020603050405020304" pitchFamily="18" charset="0"/>
                <a:cs typeface="Times New Roman" panose="02020603050405020304" pitchFamily="18" charset="0"/>
              </a:rPr>
              <a:t>HTTP_400_BAD_REQUEST</a:t>
            </a:r>
          </a:p>
          <a:p>
            <a:pPr marL="0" indent="0">
              <a:buNone/>
            </a:pPr>
            <a:r>
              <a:rPr lang="en-US" sz="1400" dirty="0">
                <a:latin typeface="Times New Roman" panose="02020603050405020304" pitchFamily="18" charset="0"/>
                <a:cs typeface="Times New Roman" panose="02020603050405020304" pitchFamily="18" charset="0"/>
              </a:rPr>
              <a:t>HTTP_401_UNAUTHORIZED</a:t>
            </a:r>
          </a:p>
          <a:p>
            <a:pPr marL="0" indent="0">
              <a:buNone/>
            </a:pPr>
            <a:r>
              <a:rPr lang="en-US" sz="1400" dirty="0">
                <a:latin typeface="Times New Roman" panose="02020603050405020304" pitchFamily="18" charset="0"/>
                <a:cs typeface="Times New Roman" panose="02020603050405020304" pitchFamily="18" charset="0"/>
              </a:rPr>
              <a:t>HTTP_402_PAYMENT_REQUIRED</a:t>
            </a:r>
          </a:p>
          <a:p>
            <a:pPr marL="0" indent="0">
              <a:buNone/>
            </a:pPr>
            <a:r>
              <a:rPr lang="en-US" sz="1400" dirty="0">
                <a:latin typeface="Times New Roman" panose="02020603050405020304" pitchFamily="18" charset="0"/>
                <a:cs typeface="Times New Roman" panose="02020603050405020304" pitchFamily="18" charset="0"/>
              </a:rPr>
              <a:t>HTTP_403_FORBIDDEN</a:t>
            </a:r>
          </a:p>
          <a:p>
            <a:pPr marL="0" indent="0">
              <a:buNone/>
            </a:pPr>
            <a:r>
              <a:rPr lang="en-US" sz="1400" dirty="0">
                <a:latin typeface="Times New Roman" panose="02020603050405020304" pitchFamily="18" charset="0"/>
                <a:cs typeface="Times New Roman" panose="02020603050405020304" pitchFamily="18" charset="0"/>
              </a:rPr>
              <a:t>HTTP_404_NOT_FOUND</a:t>
            </a:r>
          </a:p>
          <a:p>
            <a:pPr marL="0" indent="0">
              <a:buNone/>
            </a:pPr>
            <a:r>
              <a:rPr lang="en-US" sz="1400" dirty="0">
                <a:latin typeface="Times New Roman" panose="02020603050405020304" pitchFamily="18" charset="0"/>
                <a:cs typeface="Times New Roman" panose="02020603050405020304" pitchFamily="18" charset="0"/>
              </a:rPr>
              <a:t>HTTP_405_METHOD_NOT_ALLOWED</a:t>
            </a:r>
          </a:p>
          <a:p>
            <a:pPr marL="0" indent="0">
              <a:buNone/>
            </a:pPr>
            <a:r>
              <a:rPr lang="en-US" sz="1400" dirty="0">
                <a:latin typeface="Times New Roman" panose="02020603050405020304" pitchFamily="18" charset="0"/>
                <a:cs typeface="Times New Roman" panose="02020603050405020304" pitchFamily="18" charset="0"/>
              </a:rPr>
              <a:t>HTTP_406_NOT_ACCEPTABLE</a:t>
            </a:r>
          </a:p>
          <a:p>
            <a:pPr marL="0" indent="0">
              <a:buNone/>
            </a:pPr>
            <a:r>
              <a:rPr lang="en-US" sz="1400" dirty="0">
                <a:latin typeface="Times New Roman" panose="02020603050405020304" pitchFamily="18" charset="0"/>
                <a:cs typeface="Times New Roman" panose="02020603050405020304" pitchFamily="18" charset="0"/>
              </a:rPr>
              <a:t>HTTP_407_PROXY_AUTHENTICATION_REQUIRED</a:t>
            </a:r>
          </a:p>
          <a:p>
            <a:pPr marL="0" indent="0">
              <a:buNone/>
            </a:pPr>
            <a:r>
              <a:rPr lang="en-US" sz="1400" dirty="0">
                <a:latin typeface="Times New Roman" panose="02020603050405020304" pitchFamily="18" charset="0"/>
                <a:cs typeface="Times New Roman" panose="02020603050405020304" pitchFamily="18" charset="0"/>
              </a:rPr>
              <a:t>HTTP_408_REQUEST_TIMEOUT</a:t>
            </a:r>
          </a:p>
          <a:p>
            <a:pPr marL="0" indent="0">
              <a:buNone/>
            </a:pPr>
            <a:r>
              <a:rPr lang="en-US" sz="1400" dirty="0">
                <a:latin typeface="Times New Roman" panose="02020603050405020304" pitchFamily="18" charset="0"/>
                <a:cs typeface="Times New Roman" panose="02020603050405020304" pitchFamily="18" charset="0"/>
              </a:rPr>
              <a:t>HTTP_409_CONFLICT</a:t>
            </a:r>
          </a:p>
        </p:txBody>
      </p:sp>
    </p:spTree>
    <p:extLst>
      <p:ext uri="{BB962C8B-B14F-4D97-AF65-F5344CB8AC3E}">
        <p14:creationId xmlns:p14="http://schemas.microsoft.com/office/powerpoint/2010/main" val="239412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457200" y="25354"/>
            <a:ext cx="8229600" cy="857250"/>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Status Code – 4xx</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893704"/>
            <a:ext cx="8229600" cy="4040245"/>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HTTP_410_GONE</a:t>
            </a:r>
          </a:p>
          <a:p>
            <a:pPr marL="0" indent="0">
              <a:buNone/>
            </a:pPr>
            <a:r>
              <a:rPr lang="en-US" sz="1400" dirty="0">
                <a:latin typeface="Times New Roman" panose="02020603050405020304" pitchFamily="18" charset="0"/>
                <a:cs typeface="Times New Roman" panose="02020603050405020304" pitchFamily="18" charset="0"/>
              </a:rPr>
              <a:t>HTTP_411_LENGTH_REQUIRED</a:t>
            </a:r>
          </a:p>
          <a:p>
            <a:pPr marL="0" indent="0">
              <a:buNone/>
            </a:pPr>
            <a:r>
              <a:rPr lang="en-US" sz="1400" dirty="0">
                <a:latin typeface="Times New Roman" panose="02020603050405020304" pitchFamily="18" charset="0"/>
                <a:cs typeface="Times New Roman" panose="02020603050405020304" pitchFamily="18" charset="0"/>
              </a:rPr>
              <a:t>HTTP_412_PRECONDITION_FAILED</a:t>
            </a:r>
          </a:p>
          <a:p>
            <a:pPr marL="0" indent="0">
              <a:buNone/>
            </a:pPr>
            <a:r>
              <a:rPr lang="en-US" sz="1400" dirty="0">
                <a:latin typeface="Times New Roman" panose="02020603050405020304" pitchFamily="18" charset="0"/>
                <a:cs typeface="Times New Roman" panose="02020603050405020304" pitchFamily="18" charset="0"/>
              </a:rPr>
              <a:t>HTTP_413_REQUEST_ENTITY_TOO_LARGE</a:t>
            </a:r>
          </a:p>
          <a:p>
            <a:pPr marL="0" indent="0">
              <a:buNone/>
            </a:pPr>
            <a:r>
              <a:rPr lang="en-US" sz="1400" dirty="0">
                <a:latin typeface="Times New Roman" panose="02020603050405020304" pitchFamily="18" charset="0"/>
                <a:cs typeface="Times New Roman" panose="02020603050405020304" pitchFamily="18" charset="0"/>
              </a:rPr>
              <a:t>HTTP_414_REQUEST_URI_TOO_LONG</a:t>
            </a:r>
          </a:p>
          <a:p>
            <a:pPr marL="0" indent="0">
              <a:buNone/>
            </a:pPr>
            <a:r>
              <a:rPr lang="en-US" sz="1400" dirty="0">
                <a:latin typeface="Times New Roman" panose="02020603050405020304" pitchFamily="18" charset="0"/>
                <a:cs typeface="Times New Roman" panose="02020603050405020304" pitchFamily="18" charset="0"/>
              </a:rPr>
              <a:t>HTTP_415_UNSUPPORTED_MEDIA_TYPE</a:t>
            </a:r>
          </a:p>
          <a:p>
            <a:pPr marL="0" indent="0">
              <a:buNone/>
            </a:pPr>
            <a:r>
              <a:rPr lang="en-US" sz="1400" dirty="0">
                <a:latin typeface="Times New Roman" panose="02020603050405020304" pitchFamily="18" charset="0"/>
                <a:cs typeface="Times New Roman" panose="02020603050405020304" pitchFamily="18" charset="0"/>
              </a:rPr>
              <a:t>HTTP_416_REQUESTED_RANGE_NOT_SATISFIABLE</a:t>
            </a:r>
          </a:p>
          <a:p>
            <a:pPr marL="0" indent="0">
              <a:buNone/>
            </a:pPr>
            <a:r>
              <a:rPr lang="en-US" sz="1400" dirty="0">
                <a:latin typeface="Times New Roman" panose="02020603050405020304" pitchFamily="18" charset="0"/>
                <a:cs typeface="Times New Roman" panose="02020603050405020304" pitchFamily="18" charset="0"/>
              </a:rPr>
              <a:t>HTTP_417_EXPECTATION_FAILED</a:t>
            </a:r>
          </a:p>
          <a:p>
            <a:pPr marL="0" indent="0">
              <a:buNone/>
            </a:pPr>
            <a:r>
              <a:rPr lang="en-US" sz="1400" dirty="0">
                <a:latin typeface="Times New Roman" panose="02020603050405020304" pitchFamily="18" charset="0"/>
                <a:cs typeface="Times New Roman" panose="02020603050405020304" pitchFamily="18" charset="0"/>
              </a:rPr>
              <a:t>HTTP_422_UNPROCESSABLE_ENTITY</a:t>
            </a:r>
          </a:p>
          <a:p>
            <a:pPr marL="0" indent="0">
              <a:buNone/>
            </a:pPr>
            <a:r>
              <a:rPr lang="en-US" sz="1400" dirty="0">
                <a:latin typeface="Times New Roman" panose="02020603050405020304" pitchFamily="18" charset="0"/>
                <a:cs typeface="Times New Roman" panose="02020603050405020304" pitchFamily="18" charset="0"/>
              </a:rPr>
              <a:t>HTTP_423_LOCKED</a:t>
            </a:r>
          </a:p>
          <a:p>
            <a:pPr marL="0" indent="0">
              <a:buNone/>
            </a:pPr>
            <a:r>
              <a:rPr lang="en-US" sz="1400" dirty="0">
                <a:latin typeface="Times New Roman" panose="02020603050405020304" pitchFamily="18" charset="0"/>
                <a:cs typeface="Times New Roman" panose="02020603050405020304" pitchFamily="18" charset="0"/>
              </a:rPr>
              <a:t>HTTP_424_FAILED_DEPENDENCY</a:t>
            </a:r>
          </a:p>
          <a:p>
            <a:pPr marL="0" indent="0">
              <a:buNone/>
            </a:pPr>
            <a:r>
              <a:rPr lang="en-US" sz="1400" dirty="0">
                <a:latin typeface="Times New Roman" panose="02020603050405020304" pitchFamily="18" charset="0"/>
                <a:cs typeface="Times New Roman" panose="02020603050405020304" pitchFamily="18" charset="0"/>
              </a:rPr>
              <a:t>HTTP_426_UPGRADE_REQUIRED</a:t>
            </a:r>
          </a:p>
          <a:p>
            <a:pPr marL="0" indent="0">
              <a:buNone/>
            </a:pPr>
            <a:r>
              <a:rPr lang="en-US" sz="1400" dirty="0">
                <a:latin typeface="Times New Roman" panose="02020603050405020304" pitchFamily="18" charset="0"/>
                <a:cs typeface="Times New Roman" panose="02020603050405020304" pitchFamily="18" charset="0"/>
              </a:rPr>
              <a:t>HTTP_428_PRECONDITION_REQUIRED</a:t>
            </a:r>
          </a:p>
          <a:p>
            <a:pPr marL="0" indent="0">
              <a:buNone/>
            </a:pPr>
            <a:r>
              <a:rPr lang="en-US" sz="1400" dirty="0">
                <a:latin typeface="Times New Roman" panose="02020603050405020304" pitchFamily="18" charset="0"/>
                <a:cs typeface="Times New Roman" panose="02020603050405020304" pitchFamily="18" charset="0"/>
              </a:rPr>
              <a:t>HTTP_429_TOO_MANY_REQUESTS</a:t>
            </a:r>
          </a:p>
        </p:txBody>
      </p:sp>
    </p:spTree>
    <p:extLst>
      <p:ext uri="{BB962C8B-B14F-4D97-AF65-F5344CB8AC3E}">
        <p14:creationId xmlns:p14="http://schemas.microsoft.com/office/powerpoint/2010/main" val="101430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457200" y="25354"/>
            <a:ext cx="8229600" cy="857250"/>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Status Code – 4xx</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893704"/>
            <a:ext cx="8229600" cy="4040245"/>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HTTP_431_REQUEST_HEADER_FIELDS_TOO_LARGE</a:t>
            </a:r>
          </a:p>
          <a:p>
            <a:pPr marL="0" indent="0">
              <a:buNone/>
            </a:pPr>
            <a:r>
              <a:rPr lang="en-US" sz="1400" dirty="0">
                <a:latin typeface="Times New Roman" panose="02020603050405020304" pitchFamily="18" charset="0"/>
                <a:cs typeface="Times New Roman" panose="02020603050405020304" pitchFamily="18" charset="0"/>
              </a:rPr>
              <a:t>HTTP_451_UNAVAILABLE_FOR_LEGAL_REASONS</a:t>
            </a:r>
          </a:p>
        </p:txBody>
      </p:sp>
    </p:spTree>
    <p:extLst>
      <p:ext uri="{BB962C8B-B14F-4D97-AF65-F5344CB8AC3E}">
        <p14:creationId xmlns:p14="http://schemas.microsoft.com/office/powerpoint/2010/main" val="147436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457200" y="25354"/>
            <a:ext cx="8229600" cy="857250"/>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Status Code – 5xx</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893704"/>
            <a:ext cx="8229600" cy="4040245"/>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Server Error - 5xx</a:t>
            </a:r>
          </a:p>
          <a:p>
            <a:pPr marL="0" indent="0">
              <a:buNone/>
            </a:pPr>
            <a:r>
              <a:rPr lang="en-US" sz="1600" dirty="0">
                <a:latin typeface="Times New Roman" panose="02020603050405020304" pitchFamily="18" charset="0"/>
                <a:cs typeface="Times New Roman" panose="02020603050405020304" pitchFamily="18" charset="0"/>
              </a:rPr>
              <a:t>Response status codes beginning with the digit "5" indicate cases in which the server is aware that it has erred or is incapable of performing the request. Except when responding to a HEAD request, the server SHOULD include an entity containing an explanation of the error situation, and whether it is a temporary or permanent condition.</a:t>
            </a:r>
          </a:p>
          <a:p>
            <a:pPr marL="0" indent="0">
              <a:buNone/>
            </a:pPr>
            <a:r>
              <a:rPr lang="en-US" sz="1400" dirty="0">
                <a:latin typeface="Times New Roman" panose="02020603050405020304" pitchFamily="18" charset="0"/>
                <a:cs typeface="Times New Roman" panose="02020603050405020304" pitchFamily="18" charset="0"/>
              </a:rPr>
              <a:t>HTTP_500_INTERNAL_SERVER_ERROR</a:t>
            </a:r>
          </a:p>
          <a:p>
            <a:pPr marL="0" indent="0">
              <a:buNone/>
            </a:pPr>
            <a:r>
              <a:rPr lang="en-US" sz="1400" dirty="0">
                <a:latin typeface="Times New Roman" panose="02020603050405020304" pitchFamily="18" charset="0"/>
                <a:cs typeface="Times New Roman" panose="02020603050405020304" pitchFamily="18" charset="0"/>
              </a:rPr>
              <a:t>HTTP_501_NOT_IMPLEMENTED</a:t>
            </a:r>
          </a:p>
          <a:p>
            <a:pPr marL="0" indent="0">
              <a:buNone/>
            </a:pPr>
            <a:r>
              <a:rPr lang="en-US" sz="1400" dirty="0">
                <a:latin typeface="Times New Roman" panose="02020603050405020304" pitchFamily="18" charset="0"/>
                <a:cs typeface="Times New Roman" panose="02020603050405020304" pitchFamily="18" charset="0"/>
              </a:rPr>
              <a:t>HTTP_502_BAD_GATEWAY</a:t>
            </a:r>
          </a:p>
          <a:p>
            <a:pPr marL="0" indent="0">
              <a:buNone/>
            </a:pPr>
            <a:r>
              <a:rPr lang="en-US" sz="1400" dirty="0">
                <a:latin typeface="Times New Roman" panose="02020603050405020304" pitchFamily="18" charset="0"/>
                <a:cs typeface="Times New Roman" panose="02020603050405020304" pitchFamily="18" charset="0"/>
              </a:rPr>
              <a:t>HTTP_503_SERVICE_UNAVAILABLE</a:t>
            </a:r>
          </a:p>
          <a:p>
            <a:pPr marL="0" indent="0">
              <a:buNone/>
            </a:pPr>
            <a:r>
              <a:rPr lang="en-US" sz="1400" dirty="0">
                <a:latin typeface="Times New Roman" panose="02020603050405020304" pitchFamily="18" charset="0"/>
                <a:cs typeface="Times New Roman" panose="02020603050405020304" pitchFamily="18" charset="0"/>
              </a:rPr>
              <a:t>HTTP_504_GATEWAY_TIMEOUT</a:t>
            </a:r>
          </a:p>
          <a:p>
            <a:pPr marL="0" indent="0">
              <a:buNone/>
            </a:pPr>
            <a:r>
              <a:rPr lang="en-US" sz="1400" dirty="0">
                <a:latin typeface="Times New Roman" panose="02020603050405020304" pitchFamily="18" charset="0"/>
                <a:cs typeface="Times New Roman" panose="02020603050405020304" pitchFamily="18" charset="0"/>
              </a:rPr>
              <a:t>HTTP_505_HTTP_VERSION_NOT_SUPPORTED</a:t>
            </a:r>
          </a:p>
          <a:p>
            <a:pPr marL="0" indent="0">
              <a:buNone/>
            </a:pPr>
            <a:r>
              <a:rPr lang="en-US" sz="1400" dirty="0">
                <a:latin typeface="Times New Roman" panose="02020603050405020304" pitchFamily="18" charset="0"/>
                <a:cs typeface="Times New Roman" panose="02020603050405020304" pitchFamily="18" charset="0"/>
              </a:rPr>
              <a:t>HTTP_506_VARIANT_ALSO_NEGOTIATES</a:t>
            </a:r>
          </a:p>
          <a:p>
            <a:pPr marL="0" indent="0">
              <a:buNone/>
            </a:pPr>
            <a:r>
              <a:rPr lang="en-US" sz="1400" dirty="0">
                <a:latin typeface="Times New Roman" panose="02020603050405020304" pitchFamily="18" charset="0"/>
                <a:cs typeface="Times New Roman" panose="02020603050405020304" pitchFamily="18" charset="0"/>
              </a:rPr>
              <a:t>HTTP_507_INSUFFICIENT_STORAGE</a:t>
            </a:r>
          </a:p>
          <a:p>
            <a:pPr marL="0" indent="0">
              <a:buNone/>
            </a:pPr>
            <a:r>
              <a:rPr lang="en-US" sz="1400" dirty="0">
                <a:latin typeface="Times New Roman" panose="02020603050405020304" pitchFamily="18" charset="0"/>
                <a:cs typeface="Times New Roman" panose="02020603050405020304" pitchFamily="18" charset="0"/>
              </a:rPr>
              <a:t>HTTP_508_LOOP_DETECTED</a:t>
            </a:r>
          </a:p>
          <a:p>
            <a:pPr marL="0"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739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457200" y="25354"/>
            <a:ext cx="8229600" cy="857250"/>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Status Code – 5xx</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893704"/>
            <a:ext cx="8229600" cy="4040245"/>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HTTP_509_BANDWIDTH_LIMIT_EXCEEDED</a:t>
            </a:r>
          </a:p>
          <a:p>
            <a:pPr marL="0" indent="0">
              <a:buNone/>
            </a:pPr>
            <a:r>
              <a:rPr lang="en-US" sz="1400" dirty="0">
                <a:latin typeface="Times New Roman" panose="02020603050405020304" pitchFamily="18" charset="0"/>
                <a:cs typeface="Times New Roman" panose="02020603050405020304" pitchFamily="18" charset="0"/>
              </a:rPr>
              <a:t>HTTP_510_NOT_EXTENDED</a:t>
            </a:r>
          </a:p>
          <a:p>
            <a:pPr marL="0" indent="0">
              <a:buNone/>
            </a:pPr>
            <a:r>
              <a:rPr lang="en-US" sz="1400" dirty="0">
                <a:latin typeface="Times New Roman" panose="02020603050405020304" pitchFamily="18" charset="0"/>
                <a:cs typeface="Times New Roman" panose="02020603050405020304" pitchFamily="18" charset="0"/>
              </a:rPr>
              <a:t>HTTP_511_NETWORK_AUTHENTICATION_REQUIRED</a:t>
            </a:r>
          </a:p>
        </p:txBody>
      </p:sp>
    </p:spTree>
    <p:extLst>
      <p:ext uri="{BB962C8B-B14F-4D97-AF65-F5344CB8AC3E}">
        <p14:creationId xmlns:p14="http://schemas.microsoft.com/office/powerpoint/2010/main" val="3751465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457200" y="25354"/>
            <a:ext cx="8229600" cy="857250"/>
          </a:xfrm>
        </p:spPr>
        <p:txBody>
          <a:bodyPr>
            <a:normAutofit/>
          </a:bodyPr>
          <a:lstStyle/>
          <a:p>
            <a:pPr algn="ctr"/>
            <a:r>
              <a:rPr lang="en-US" sz="4000" b="1" dirty="0" err="1">
                <a:latin typeface="Times New Roman" panose="02020603050405020304" pitchFamily="18" charset="0"/>
                <a:cs typeface="Times New Roman" panose="02020603050405020304" pitchFamily="18" charset="0"/>
              </a:rPr>
              <a:t>api_view</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893704"/>
            <a:ext cx="8229600" cy="4040245"/>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rest_framework.decorators</a:t>
            </a:r>
            <a:r>
              <a:rPr lang="en-US" sz="1600" dirty="0">
                <a:latin typeface="Times New Roman" panose="02020603050405020304" pitchFamily="18" charset="0"/>
                <a:cs typeface="Times New Roman" panose="02020603050405020304" pitchFamily="18" charset="0"/>
              </a:rPr>
              <a:t> import </a:t>
            </a:r>
            <a:r>
              <a:rPr lang="en-US" sz="1600" dirty="0" err="1">
                <a:latin typeface="Times New Roman" panose="02020603050405020304" pitchFamily="18" charset="0"/>
                <a:cs typeface="Times New Roman" panose="02020603050405020304" pitchFamily="18" charset="0"/>
              </a:rPr>
              <a:t>api_view</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rest_framework.response</a:t>
            </a:r>
            <a:r>
              <a:rPr lang="en-US" sz="1600" dirty="0">
                <a:latin typeface="Times New Roman" panose="02020603050405020304" pitchFamily="18" charset="0"/>
                <a:cs typeface="Times New Roman" panose="02020603050405020304" pitchFamily="18" charset="0"/>
              </a:rPr>
              <a:t> import Response</a:t>
            </a:r>
          </a:p>
          <a:p>
            <a:pPr marL="0" indent="0">
              <a:buNone/>
            </a:pP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api_view</a:t>
            </a:r>
            <a:r>
              <a:rPr lang="en-US" sz="1600" dirty="0">
                <a:latin typeface="Times New Roman" panose="02020603050405020304" pitchFamily="18" charset="0"/>
                <a:cs typeface="Times New Roman" panose="02020603050405020304" pitchFamily="18" charset="0"/>
              </a:rPr>
              <a:t>([‘GET’])</a:t>
            </a:r>
          </a:p>
          <a:p>
            <a:pPr marL="0" indent="0">
              <a:buNone/>
            </a:pPr>
            <a:r>
              <a:rPr lang="en-US" sz="1600" dirty="0">
                <a:latin typeface="Times New Roman" panose="02020603050405020304" pitchFamily="18" charset="0"/>
                <a:cs typeface="Times New Roman" panose="02020603050405020304" pitchFamily="18" charset="0"/>
              </a:rPr>
              <a:t>def </a:t>
            </a:r>
            <a:r>
              <a:rPr lang="en-US" sz="1600" dirty="0" err="1">
                <a:latin typeface="Times New Roman" panose="02020603050405020304" pitchFamily="18" charset="0"/>
                <a:cs typeface="Times New Roman" panose="02020603050405020304" pitchFamily="18" charset="0"/>
              </a:rPr>
              <a:t>student_list</a:t>
            </a:r>
            <a:r>
              <a:rPr lang="en-US" sz="1600" dirty="0">
                <a:latin typeface="Times New Roman" panose="02020603050405020304" pitchFamily="18" charset="0"/>
                <a:cs typeface="Times New Roman" panose="02020603050405020304" pitchFamily="18" charset="0"/>
              </a:rPr>
              <a:t>(request):</a:t>
            </a:r>
          </a:p>
          <a:p>
            <a:pPr marL="0" indent="0">
              <a:buNone/>
            </a:pPr>
            <a:r>
              <a:rPr lang="en-US" sz="1600" dirty="0">
                <a:latin typeface="Times New Roman" panose="02020603050405020304" pitchFamily="18" charset="0"/>
                <a:cs typeface="Times New Roman" panose="02020603050405020304" pitchFamily="18" charset="0"/>
              </a:rPr>
              <a:t>     if </a:t>
            </a:r>
            <a:r>
              <a:rPr lang="en-US" sz="1600" dirty="0" err="1">
                <a:latin typeface="Times New Roman" panose="02020603050405020304" pitchFamily="18" charset="0"/>
                <a:cs typeface="Times New Roman" panose="02020603050405020304" pitchFamily="18" charset="0"/>
              </a:rPr>
              <a:t>request.method</a:t>
            </a:r>
            <a:r>
              <a:rPr lang="en-US" sz="1600" dirty="0">
                <a:latin typeface="Times New Roman" panose="02020603050405020304" pitchFamily="18" charset="0"/>
                <a:cs typeface="Times New Roman" panose="02020603050405020304" pitchFamily="18" charset="0"/>
              </a:rPr>
              <a:t> == 'GET':</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stu</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Student.objects.all</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serializer = </a:t>
            </a:r>
            <a:r>
              <a:rPr lang="en-US" sz="1600" dirty="0" err="1">
                <a:latin typeface="Times New Roman" panose="02020603050405020304" pitchFamily="18" charset="0"/>
                <a:cs typeface="Times New Roman" panose="02020603050405020304" pitchFamily="18" charset="0"/>
              </a:rPr>
              <a:t>StudentSerializer</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stu</a:t>
            </a:r>
            <a:r>
              <a:rPr lang="en-US" sz="1600" dirty="0">
                <a:latin typeface="Times New Roman" panose="02020603050405020304" pitchFamily="18" charset="0"/>
                <a:cs typeface="Times New Roman" panose="02020603050405020304" pitchFamily="18" charset="0"/>
              </a:rPr>
              <a:t>, many=True)</a:t>
            </a:r>
          </a:p>
          <a:p>
            <a:pPr marL="0" indent="0">
              <a:buNone/>
            </a:pPr>
            <a:r>
              <a:rPr lang="en-US" sz="1600" dirty="0">
                <a:latin typeface="Times New Roman" panose="02020603050405020304" pitchFamily="18" charset="0"/>
                <a:cs typeface="Times New Roman" panose="02020603050405020304" pitchFamily="18" charset="0"/>
              </a:rPr>
              <a:t>          return Response(</a:t>
            </a:r>
            <a:r>
              <a:rPr lang="en-US" sz="1600" dirty="0" err="1">
                <a:latin typeface="Times New Roman" panose="02020603050405020304" pitchFamily="18" charset="0"/>
                <a:cs typeface="Times New Roman" panose="02020603050405020304" pitchFamily="18" charset="0"/>
              </a:rPr>
              <a:t>serializer.data</a:t>
            </a:r>
            <a:r>
              <a:rPr lang="en-US"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62129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457200" y="25354"/>
            <a:ext cx="8229600" cy="857250"/>
          </a:xfrm>
        </p:spPr>
        <p:txBody>
          <a:bodyPr>
            <a:normAutofit/>
          </a:bodyPr>
          <a:lstStyle/>
          <a:p>
            <a:pPr algn="ctr"/>
            <a:r>
              <a:rPr lang="en-US" sz="4000" b="1" dirty="0" err="1">
                <a:latin typeface="Times New Roman" panose="02020603050405020304" pitchFamily="18" charset="0"/>
                <a:cs typeface="Times New Roman" panose="02020603050405020304" pitchFamily="18" charset="0"/>
              </a:rPr>
              <a:t>api_view</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893704"/>
            <a:ext cx="8229600" cy="4040245"/>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rest_framework.decorators</a:t>
            </a:r>
            <a:r>
              <a:rPr lang="en-US" sz="1600" dirty="0">
                <a:latin typeface="Times New Roman" panose="02020603050405020304" pitchFamily="18" charset="0"/>
                <a:cs typeface="Times New Roman" panose="02020603050405020304" pitchFamily="18" charset="0"/>
              </a:rPr>
              <a:t> import </a:t>
            </a:r>
            <a:r>
              <a:rPr lang="en-US" sz="1600" dirty="0" err="1">
                <a:latin typeface="Times New Roman" panose="02020603050405020304" pitchFamily="18" charset="0"/>
                <a:cs typeface="Times New Roman" panose="02020603050405020304" pitchFamily="18" charset="0"/>
              </a:rPr>
              <a:t>api_view</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rest_framework.response</a:t>
            </a:r>
            <a:r>
              <a:rPr lang="en-US" sz="1600" dirty="0">
                <a:latin typeface="Times New Roman" panose="02020603050405020304" pitchFamily="18" charset="0"/>
                <a:cs typeface="Times New Roman" panose="02020603050405020304" pitchFamily="18" charset="0"/>
              </a:rPr>
              <a:t> import Response</a:t>
            </a:r>
          </a:p>
          <a:p>
            <a:pPr marL="0" indent="0">
              <a:buNone/>
            </a:pPr>
            <a:r>
              <a:rPr lang="en-US" sz="1600" dirty="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rest_framework</a:t>
            </a:r>
            <a:r>
              <a:rPr lang="en-US" sz="1600" dirty="0">
                <a:latin typeface="Times New Roman" panose="02020603050405020304" pitchFamily="18" charset="0"/>
                <a:cs typeface="Times New Roman" panose="02020603050405020304" pitchFamily="18" charset="0"/>
              </a:rPr>
              <a:t> import status</a:t>
            </a:r>
          </a:p>
          <a:p>
            <a:pPr marL="0" indent="0">
              <a:buNone/>
            </a:pP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api_view</a:t>
            </a:r>
            <a:r>
              <a:rPr lang="en-US" sz="1600" dirty="0">
                <a:latin typeface="Times New Roman" panose="02020603050405020304" pitchFamily="18" charset="0"/>
                <a:cs typeface="Times New Roman" panose="02020603050405020304" pitchFamily="18" charset="0"/>
              </a:rPr>
              <a:t>([‘POST’])</a:t>
            </a:r>
          </a:p>
          <a:p>
            <a:pPr marL="0" indent="0">
              <a:buNone/>
            </a:pPr>
            <a:r>
              <a:rPr lang="en-US" sz="1600" dirty="0">
                <a:latin typeface="Times New Roman" panose="02020603050405020304" pitchFamily="18" charset="0"/>
                <a:cs typeface="Times New Roman" panose="02020603050405020304" pitchFamily="18" charset="0"/>
              </a:rPr>
              <a:t>def </a:t>
            </a:r>
            <a:r>
              <a:rPr lang="en-US" sz="1600" dirty="0" err="1">
                <a:latin typeface="Times New Roman" panose="02020603050405020304" pitchFamily="18" charset="0"/>
                <a:cs typeface="Times New Roman" panose="02020603050405020304" pitchFamily="18" charset="0"/>
              </a:rPr>
              <a:t>student_create</a:t>
            </a:r>
            <a:r>
              <a:rPr lang="en-US" sz="1600" dirty="0">
                <a:latin typeface="Times New Roman" panose="02020603050405020304" pitchFamily="18" charset="0"/>
                <a:cs typeface="Times New Roman" panose="02020603050405020304" pitchFamily="18" charset="0"/>
              </a:rPr>
              <a:t>(request):</a:t>
            </a:r>
          </a:p>
          <a:p>
            <a:pPr marL="0" indent="0">
              <a:buNone/>
            </a:pPr>
            <a:r>
              <a:rPr lang="en-US" sz="1600" dirty="0">
                <a:latin typeface="Times New Roman" panose="02020603050405020304" pitchFamily="18" charset="0"/>
                <a:cs typeface="Times New Roman" panose="02020603050405020304" pitchFamily="18" charset="0"/>
              </a:rPr>
              <a:t>   if </a:t>
            </a:r>
            <a:r>
              <a:rPr lang="en-US" sz="1600" dirty="0" err="1">
                <a:latin typeface="Times New Roman" panose="02020603050405020304" pitchFamily="18" charset="0"/>
                <a:cs typeface="Times New Roman" panose="02020603050405020304" pitchFamily="18" charset="0"/>
              </a:rPr>
              <a:t>request.method</a:t>
            </a:r>
            <a:r>
              <a:rPr lang="en-US" sz="1600" dirty="0">
                <a:latin typeface="Times New Roman" panose="02020603050405020304" pitchFamily="18" charset="0"/>
                <a:cs typeface="Times New Roman" panose="02020603050405020304" pitchFamily="18" charset="0"/>
              </a:rPr>
              <a:t> == 'POST’:</a:t>
            </a:r>
          </a:p>
          <a:p>
            <a:pPr marL="0" indent="0">
              <a:buNone/>
            </a:pPr>
            <a:r>
              <a:rPr lang="en-US" sz="1600" dirty="0">
                <a:latin typeface="Times New Roman" panose="02020603050405020304" pitchFamily="18" charset="0"/>
                <a:cs typeface="Times New Roman" panose="02020603050405020304" pitchFamily="18" charset="0"/>
              </a:rPr>
              <a:t>       serializer = </a:t>
            </a:r>
            <a:r>
              <a:rPr lang="en-US" sz="1600" dirty="0" err="1">
                <a:latin typeface="Times New Roman" panose="02020603050405020304" pitchFamily="18" charset="0"/>
                <a:cs typeface="Times New Roman" panose="02020603050405020304" pitchFamily="18" charset="0"/>
              </a:rPr>
              <a:t>StudentSerializer</a:t>
            </a:r>
            <a:r>
              <a:rPr lang="en-US" sz="1600" dirty="0">
                <a:latin typeface="Times New Roman" panose="02020603050405020304" pitchFamily="18" charset="0"/>
                <a:cs typeface="Times New Roman" panose="02020603050405020304" pitchFamily="18" charset="0"/>
              </a:rPr>
              <a:t>(data = </a:t>
            </a:r>
            <a:r>
              <a:rPr lang="en-US" sz="1600" dirty="0" err="1">
                <a:latin typeface="Times New Roman" panose="02020603050405020304" pitchFamily="18" charset="0"/>
                <a:cs typeface="Times New Roman" panose="02020603050405020304" pitchFamily="18" charset="0"/>
              </a:rPr>
              <a:t>request.data</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if </a:t>
            </a:r>
            <a:r>
              <a:rPr lang="en-US" sz="1600" dirty="0" err="1">
                <a:latin typeface="Times New Roman" panose="02020603050405020304" pitchFamily="18" charset="0"/>
                <a:cs typeface="Times New Roman" panose="02020603050405020304" pitchFamily="18" charset="0"/>
              </a:rPr>
              <a:t>serializer.is_valid</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serializer.save</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res = {'msg': 'Data Created’}</a:t>
            </a:r>
          </a:p>
          <a:p>
            <a:pPr marL="0" indent="0">
              <a:buNone/>
            </a:pPr>
            <a:r>
              <a:rPr lang="en-US" sz="1600" dirty="0">
                <a:latin typeface="Times New Roman" panose="02020603050405020304" pitchFamily="18" charset="0"/>
                <a:cs typeface="Times New Roman" panose="02020603050405020304" pitchFamily="18" charset="0"/>
              </a:rPr>
              <a:t>          return Response(res, status=status.HTTP_201_CREATED)</a:t>
            </a:r>
          </a:p>
          <a:p>
            <a:pPr marL="0" indent="0">
              <a:buNone/>
            </a:pPr>
            <a:r>
              <a:rPr lang="en-US" sz="1600" dirty="0">
                <a:latin typeface="Times New Roman" panose="02020603050405020304" pitchFamily="18" charset="0"/>
                <a:cs typeface="Times New Roman" panose="02020603050405020304" pitchFamily="18" charset="0"/>
              </a:rPr>
              <a:t>       return Response(</a:t>
            </a:r>
            <a:r>
              <a:rPr lang="en-US" sz="1600" dirty="0" err="1">
                <a:latin typeface="Times New Roman" panose="02020603050405020304" pitchFamily="18" charset="0"/>
                <a:cs typeface="Times New Roman" panose="02020603050405020304" pitchFamily="18" charset="0"/>
              </a:rPr>
              <a:t>serializer.error</a:t>
            </a:r>
            <a:r>
              <a:rPr lang="en-US" sz="1600" dirty="0">
                <a:latin typeface="Times New Roman" panose="02020603050405020304" pitchFamily="18" charset="0"/>
                <a:cs typeface="Times New Roman" panose="02020603050405020304" pitchFamily="18" charset="0"/>
              </a:rPr>
              <a:t>, status=status.HTTP_400_BAD_REQUEST)</a:t>
            </a:r>
          </a:p>
        </p:txBody>
      </p:sp>
    </p:spTree>
    <p:extLst>
      <p:ext uri="{BB962C8B-B14F-4D97-AF65-F5344CB8AC3E}">
        <p14:creationId xmlns:p14="http://schemas.microsoft.com/office/powerpoint/2010/main" val="1925846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457200" y="25354"/>
            <a:ext cx="8229600" cy="857250"/>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Methods</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893704"/>
            <a:ext cx="8229600" cy="4040245"/>
          </a:xfrm>
        </p:spPr>
        <p:txBody>
          <a:bodyPr>
            <a:noAutofit/>
          </a:bodyPr>
          <a:lstStyle/>
          <a:p>
            <a:r>
              <a:rPr lang="en-US" sz="1600" dirty="0">
                <a:latin typeface="Times New Roman" panose="02020603050405020304" pitchFamily="18" charset="0"/>
                <a:cs typeface="Times New Roman" panose="02020603050405020304" pitchFamily="18" charset="0"/>
              </a:rPr>
              <a:t>GET</a:t>
            </a:r>
          </a:p>
          <a:p>
            <a:r>
              <a:rPr lang="en-US" sz="1600" dirty="0">
                <a:latin typeface="Times New Roman" panose="02020603050405020304" pitchFamily="18" charset="0"/>
                <a:cs typeface="Times New Roman" panose="02020603050405020304" pitchFamily="18" charset="0"/>
              </a:rPr>
              <a:t>POST</a:t>
            </a:r>
          </a:p>
          <a:p>
            <a:r>
              <a:rPr lang="en-US" sz="1600" dirty="0">
                <a:latin typeface="Times New Roman" panose="02020603050405020304" pitchFamily="18" charset="0"/>
                <a:cs typeface="Times New Roman" panose="02020603050405020304" pitchFamily="18" charset="0"/>
              </a:rPr>
              <a:t>PUT</a:t>
            </a:r>
          </a:p>
          <a:p>
            <a:r>
              <a:rPr lang="en-US" sz="1600" dirty="0">
                <a:latin typeface="Times New Roman" panose="02020603050405020304" pitchFamily="18" charset="0"/>
                <a:cs typeface="Times New Roman" panose="02020603050405020304" pitchFamily="18" charset="0"/>
              </a:rPr>
              <a:t>PATCH</a:t>
            </a:r>
          </a:p>
          <a:p>
            <a:r>
              <a:rPr lang="en-US" sz="1600" dirty="0">
                <a:latin typeface="Times New Roman" panose="02020603050405020304" pitchFamily="18" charset="0"/>
                <a:cs typeface="Times New Roman" panose="02020603050405020304" pitchFamily="18" charset="0"/>
              </a:rPr>
              <a:t>DELETE</a:t>
            </a:r>
          </a:p>
        </p:txBody>
      </p:sp>
    </p:spTree>
    <p:extLst>
      <p:ext uri="{BB962C8B-B14F-4D97-AF65-F5344CB8AC3E}">
        <p14:creationId xmlns:p14="http://schemas.microsoft.com/office/powerpoint/2010/main" val="25550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457200" y="25354"/>
            <a:ext cx="8229600" cy="857250"/>
          </a:xfrm>
        </p:spPr>
        <p:txBody>
          <a:bodyPr>
            <a:normAutofit/>
          </a:bodyPr>
          <a:lstStyle/>
          <a:p>
            <a:pPr algn="ctr"/>
            <a:r>
              <a:rPr lang="en-US" sz="4000" b="1" dirty="0">
                <a:latin typeface="Times New Roman" panose="02020603050405020304" pitchFamily="18" charset="0"/>
                <a:cs typeface="Times New Roman" panose="02020603050405020304" pitchFamily="18" charset="0"/>
              </a:rPr>
              <a:t>Request</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893704"/>
            <a:ext cx="8229600" cy="4040245"/>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REST framework's Request objects provide flexible request parsing that allows you to treat requests with JSON data or other media types in the same way that you would normally deal with form data.</a:t>
            </a:r>
          </a:p>
          <a:p>
            <a:pPr marL="0" indent="0">
              <a:buNone/>
            </a:pPr>
            <a:r>
              <a:rPr lang="en-US" sz="1800" dirty="0" err="1">
                <a:solidFill>
                  <a:srgbClr val="FFFF00"/>
                </a:solidFill>
                <a:latin typeface="Times New Roman" panose="02020603050405020304" pitchFamily="18" charset="0"/>
                <a:cs typeface="Times New Roman" panose="02020603050405020304" pitchFamily="18" charset="0"/>
              </a:rPr>
              <a:t>request.data</a:t>
            </a:r>
            <a:r>
              <a:rPr lang="en-US" sz="1800" dirty="0">
                <a:solidFill>
                  <a:srgbClr val="FFFF0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request.data</a:t>
            </a:r>
            <a:r>
              <a:rPr lang="en-US" sz="1800" dirty="0">
                <a:latin typeface="Times New Roman" panose="02020603050405020304" pitchFamily="18" charset="0"/>
                <a:cs typeface="Times New Roman" panose="02020603050405020304" pitchFamily="18" charset="0"/>
              </a:rPr>
              <a:t> returns the parsed content of the request body. This is similar to the standard </a:t>
            </a:r>
            <a:r>
              <a:rPr lang="en-US" sz="1800" dirty="0" err="1">
                <a:latin typeface="Times New Roman" panose="02020603050405020304" pitchFamily="18" charset="0"/>
                <a:cs typeface="Times New Roman" panose="02020603050405020304" pitchFamily="18" charset="0"/>
              </a:rPr>
              <a:t>request.POST</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request.FILES</a:t>
            </a:r>
            <a:r>
              <a:rPr lang="en-US" sz="1800" dirty="0">
                <a:latin typeface="Times New Roman" panose="02020603050405020304" pitchFamily="18" charset="0"/>
                <a:cs typeface="Times New Roman" panose="02020603050405020304" pitchFamily="18" charset="0"/>
              </a:rPr>
              <a:t> attributes except that:</a:t>
            </a:r>
          </a:p>
          <a:p>
            <a:r>
              <a:rPr lang="en-US" sz="1800" dirty="0">
                <a:latin typeface="Times New Roman" panose="02020603050405020304" pitchFamily="18" charset="0"/>
                <a:cs typeface="Times New Roman" panose="02020603050405020304" pitchFamily="18" charset="0"/>
              </a:rPr>
              <a:t>It includes all parsed content, including file and non-file inputs.</a:t>
            </a:r>
          </a:p>
          <a:p>
            <a:r>
              <a:rPr lang="en-US" sz="1800" dirty="0">
                <a:latin typeface="Times New Roman" panose="02020603050405020304" pitchFamily="18" charset="0"/>
                <a:cs typeface="Times New Roman" panose="02020603050405020304" pitchFamily="18" charset="0"/>
              </a:rPr>
              <a:t>It supports parsing the content of HTTP methods other than POST, meaning that you can access the content of PUT and PATCH requests.</a:t>
            </a:r>
          </a:p>
          <a:p>
            <a:r>
              <a:rPr lang="en-US" sz="1800" dirty="0">
                <a:latin typeface="Times New Roman" panose="02020603050405020304" pitchFamily="18" charset="0"/>
                <a:cs typeface="Times New Roman" panose="02020603050405020304" pitchFamily="18" charset="0"/>
              </a:rPr>
              <a:t>It supports REST framework's flexible request parsing, rather than just supporting form data. For example you can handle incoming JSON data in the same way that you handle incoming form data.</a:t>
            </a:r>
          </a:p>
        </p:txBody>
      </p:sp>
    </p:spTree>
    <p:extLst>
      <p:ext uri="{BB962C8B-B14F-4D97-AF65-F5344CB8AC3E}">
        <p14:creationId xmlns:p14="http://schemas.microsoft.com/office/powerpoint/2010/main" val="335090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457200" y="25354"/>
            <a:ext cx="8229600" cy="857250"/>
          </a:xfrm>
        </p:spPr>
        <p:txBody>
          <a:bodyPr>
            <a:normAutofit/>
          </a:bodyPr>
          <a:lstStyle/>
          <a:p>
            <a:pPr algn="ctr"/>
            <a:r>
              <a:rPr lang="en-US" sz="4000" b="1" dirty="0">
                <a:latin typeface="Times New Roman" panose="02020603050405020304" pitchFamily="18" charset="0"/>
                <a:cs typeface="Times New Roman" panose="02020603050405020304" pitchFamily="18" charset="0"/>
              </a:rPr>
              <a:t>Request</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893704"/>
            <a:ext cx="8229600" cy="4040245"/>
          </a:xfrm>
        </p:spPr>
        <p:txBody>
          <a:bodyPr>
            <a:noAutofit/>
          </a:bodyPr>
          <a:lstStyle/>
          <a:p>
            <a:pPr marL="0" indent="0">
              <a:buNone/>
            </a:pPr>
            <a:r>
              <a:rPr lang="en-US" sz="1800" dirty="0" err="1">
                <a:solidFill>
                  <a:srgbClr val="FFFF00"/>
                </a:solidFill>
                <a:latin typeface="Times New Roman" panose="02020603050405020304" pitchFamily="18" charset="0"/>
                <a:cs typeface="Times New Roman" panose="02020603050405020304" pitchFamily="18" charset="0"/>
              </a:rPr>
              <a:t>request.method</a:t>
            </a:r>
            <a:r>
              <a:rPr lang="en-US" sz="1800" dirty="0">
                <a:solidFill>
                  <a:srgbClr val="FFFF0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request.method</a:t>
            </a:r>
            <a:r>
              <a:rPr lang="en-US" sz="1800" dirty="0">
                <a:latin typeface="Times New Roman" panose="02020603050405020304" pitchFamily="18" charset="0"/>
                <a:cs typeface="Times New Roman" panose="02020603050405020304" pitchFamily="18" charset="0"/>
              </a:rPr>
              <a:t> returns the uppercased string representation of the request's HTTP method.</a:t>
            </a:r>
          </a:p>
          <a:p>
            <a:pPr marL="0" indent="0">
              <a:buNone/>
            </a:pPr>
            <a:r>
              <a:rPr lang="en-US" sz="1800" dirty="0">
                <a:latin typeface="Times New Roman" panose="02020603050405020304" pitchFamily="18" charset="0"/>
                <a:cs typeface="Times New Roman" panose="02020603050405020304" pitchFamily="18" charset="0"/>
              </a:rPr>
              <a:t>Browser-based PUT, PATCH and DELETE forms are transparently supported.</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err="1">
                <a:solidFill>
                  <a:srgbClr val="FFFF00"/>
                </a:solidFill>
                <a:latin typeface="Times New Roman" panose="02020603050405020304" pitchFamily="18" charset="0"/>
                <a:cs typeface="Times New Roman" panose="02020603050405020304" pitchFamily="18" charset="0"/>
              </a:rPr>
              <a:t>request.query_params</a:t>
            </a:r>
            <a:r>
              <a:rPr lang="en-US" sz="1800" dirty="0">
                <a:solidFill>
                  <a:srgbClr val="FFFF0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request.query_params</a:t>
            </a:r>
            <a:r>
              <a:rPr lang="en-US" sz="1800" dirty="0">
                <a:latin typeface="Times New Roman" panose="02020603050405020304" pitchFamily="18" charset="0"/>
                <a:cs typeface="Times New Roman" panose="02020603050405020304" pitchFamily="18" charset="0"/>
              </a:rPr>
              <a:t> is a more correctly named synonym for </a:t>
            </a:r>
            <a:r>
              <a:rPr lang="en-US" sz="1800" dirty="0" err="1">
                <a:latin typeface="Times New Roman" panose="02020603050405020304" pitchFamily="18" charset="0"/>
                <a:cs typeface="Times New Roman" panose="02020603050405020304" pitchFamily="18" charset="0"/>
              </a:rPr>
              <a:t>request.GET</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For clarity inside your code, we recommend using </a:t>
            </a:r>
            <a:r>
              <a:rPr lang="en-US" sz="1800" dirty="0" err="1">
                <a:latin typeface="Times New Roman" panose="02020603050405020304" pitchFamily="18" charset="0"/>
                <a:cs typeface="Times New Roman" panose="02020603050405020304" pitchFamily="18" charset="0"/>
              </a:rPr>
              <a:t>request.query_params</a:t>
            </a:r>
            <a:r>
              <a:rPr lang="en-US" sz="1800" dirty="0">
                <a:latin typeface="Times New Roman" panose="02020603050405020304" pitchFamily="18" charset="0"/>
                <a:cs typeface="Times New Roman" panose="02020603050405020304" pitchFamily="18" charset="0"/>
              </a:rPr>
              <a:t> instead of the Django's standard </a:t>
            </a:r>
            <a:r>
              <a:rPr lang="en-US" sz="1800" dirty="0" err="1">
                <a:latin typeface="Times New Roman" panose="02020603050405020304" pitchFamily="18" charset="0"/>
                <a:cs typeface="Times New Roman" panose="02020603050405020304" pitchFamily="18" charset="0"/>
              </a:rPr>
              <a:t>request.GET</a:t>
            </a:r>
            <a:r>
              <a:rPr lang="en-US" sz="1800" dirty="0">
                <a:latin typeface="Times New Roman" panose="02020603050405020304" pitchFamily="18" charset="0"/>
                <a:cs typeface="Times New Roman" panose="02020603050405020304" pitchFamily="18" charset="0"/>
              </a:rPr>
              <a:t>. Doing so will help keep your codebase more correct and obvious - any HTTP method type may include query parameters, not just GET requests.</a:t>
            </a:r>
          </a:p>
        </p:txBody>
      </p:sp>
    </p:spTree>
    <p:extLst>
      <p:ext uri="{BB962C8B-B14F-4D97-AF65-F5344CB8AC3E}">
        <p14:creationId xmlns:p14="http://schemas.microsoft.com/office/powerpoint/2010/main" val="411581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457200" y="25354"/>
            <a:ext cx="8229600" cy="857250"/>
          </a:xfrm>
        </p:spPr>
        <p:txBody>
          <a:bodyPr>
            <a:normAutofit/>
          </a:bodyPr>
          <a:lstStyle/>
          <a:p>
            <a:pPr algn="ctr"/>
            <a:r>
              <a:rPr lang="en-US" sz="4000" b="1" dirty="0">
                <a:latin typeface="Times New Roman" panose="02020603050405020304" pitchFamily="18" charset="0"/>
                <a:cs typeface="Times New Roman" panose="02020603050405020304" pitchFamily="18" charset="0"/>
              </a:rPr>
              <a:t>Response ( )</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893704"/>
            <a:ext cx="8229600" cy="4040245"/>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REST framework supports HTTP content negotiation by providing a Response class which allows you to return content that can be rendered into multiple content types, depending on the client request.</a:t>
            </a:r>
          </a:p>
          <a:p>
            <a:pPr marL="0" indent="0">
              <a:buNone/>
            </a:pPr>
            <a:r>
              <a:rPr lang="en-US" sz="1400" dirty="0">
                <a:latin typeface="Times New Roman" panose="02020603050405020304" pitchFamily="18" charset="0"/>
                <a:cs typeface="Times New Roman" panose="02020603050405020304" pitchFamily="18" charset="0"/>
              </a:rPr>
              <a:t>Response objects are initialized with data, which should consist of native Python primitives. REST framework then uses standard HTTP content negotiation to determine how it should render the final response content.</a:t>
            </a:r>
          </a:p>
          <a:p>
            <a:pPr marL="0" indent="0">
              <a:buNone/>
            </a:pPr>
            <a:r>
              <a:rPr lang="en-US" sz="1400" dirty="0">
                <a:latin typeface="Times New Roman" panose="02020603050405020304" pitchFamily="18" charset="0"/>
                <a:cs typeface="Times New Roman" panose="02020603050405020304" pitchFamily="18" charset="0"/>
              </a:rPr>
              <a:t>Response class simply provides a nicer interface for returning content-negotiated Web API responses, that can be rendered to multiple formats.</a:t>
            </a:r>
          </a:p>
          <a:p>
            <a:pPr marL="0" indent="0">
              <a:buNone/>
            </a:pPr>
            <a:r>
              <a:rPr lang="en-US" sz="1400" dirty="0">
                <a:latin typeface="Times New Roman" panose="02020603050405020304" pitchFamily="18" charset="0"/>
                <a:cs typeface="Times New Roman" panose="02020603050405020304" pitchFamily="18" charset="0"/>
              </a:rPr>
              <a:t>Syntax:- Response(data, status=None, </a:t>
            </a:r>
            <a:r>
              <a:rPr lang="en-US" sz="1400" dirty="0" err="1">
                <a:latin typeface="Times New Roman" panose="02020603050405020304" pitchFamily="18" charset="0"/>
                <a:cs typeface="Times New Roman" panose="02020603050405020304" pitchFamily="18" charset="0"/>
              </a:rPr>
              <a:t>template_name</a:t>
            </a:r>
            <a:r>
              <a:rPr lang="en-US" sz="1400" dirty="0">
                <a:latin typeface="Times New Roman" panose="02020603050405020304" pitchFamily="18" charset="0"/>
                <a:cs typeface="Times New Roman" panose="02020603050405020304" pitchFamily="18" charset="0"/>
              </a:rPr>
              <a:t>=None, headers=None, </a:t>
            </a:r>
            <a:r>
              <a:rPr lang="en-US" sz="1400" dirty="0" err="1">
                <a:latin typeface="Times New Roman" panose="02020603050405020304" pitchFamily="18" charset="0"/>
                <a:cs typeface="Times New Roman" panose="02020603050405020304" pitchFamily="18" charset="0"/>
              </a:rPr>
              <a:t>content_type</a:t>
            </a:r>
            <a:r>
              <a:rPr lang="en-US" sz="1400" dirty="0">
                <a:latin typeface="Times New Roman" panose="02020603050405020304" pitchFamily="18" charset="0"/>
                <a:cs typeface="Times New Roman" panose="02020603050405020304" pitchFamily="18" charset="0"/>
              </a:rPr>
              <a:t>=None)</a:t>
            </a:r>
          </a:p>
          <a:p>
            <a:r>
              <a:rPr lang="en-US" sz="1400" dirty="0">
                <a:latin typeface="Times New Roman" panose="02020603050405020304" pitchFamily="18" charset="0"/>
                <a:cs typeface="Times New Roman" panose="02020603050405020304" pitchFamily="18" charset="0"/>
              </a:rPr>
              <a:t>data: The </a:t>
            </a:r>
            <a:r>
              <a:rPr lang="en-US" sz="1400" dirty="0" err="1">
                <a:latin typeface="Times New Roman" panose="02020603050405020304" pitchFamily="18" charset="0"/>
                <a:cs typeface="Times New Roman" panose="02020603050405020304" pitchFamily="18" charset="0"/>
              </a:rPr>
              <a:t>unrendered</a:t>
            </a:r>
            <a:r>
              <a:rPr lang="en-US" sz="1400" dirty="0">
                <a:latin typeface="Times New Roman" panose="02020603050405020304" pitchFamily="18" charset="0"/>
                <a:cs typeface="Times New Roman" panose="02020603050405020304" pitchFamily="18" charset="0"/>
              </a:rPr>
              <a:t>, serialized data for the response.</a:t>
            </a:r>
          </a:p>
          <a:p>
            <a:r>
              <a:rPr lang="en-US" sz="1400" dirty="0">
                <a:latin typeface="Times New Roman" panose="02020603050405020304" pitchFamily="18" charset="0"/>
                <a:cs typeface="Times New Roman" panose="02020603050405020304" pitchFamily="18" charset="0"/>
              </a:rPr>
              <a:t>status: A status code for the response. Defaults to 200.</a:t>
            </a:r>
          </a:p>
          <a:p>
            <a:r>
              <a:rPr lang="en-US" sz="1400" dirty="0" err="1">
                <a:latin typeface="Times New Roman" panose="02020603050405020304" pitchFamily="18" charset="0"/>
                <a:cs typeface="Times New Roman" panose="02020603050405020304" pitchFamily="18" charset="0"/>
              </a:rPr>
              <a:t>template_name</a:t>
            </a:r>
            <a:r>
              <a:rPr lang="en-US" sz="1400" dirty="0">
                <a:latin typeface="Times New Roman" panose="02020603050405020304" pitchFamily="18" charset="0"/>
                <a:cs typeface="Times New Roman" panose="02020603050405020304" pitchFamily="18" charset="0"/>
              </a:rPr>
              <a:t>: A template name to use only if </a:t>
            </a:r>
            <a:r>
              <a:rPr lang="en-US" sz="1400" dirty="0" err="1">
                <a:latin typeface="Times New Roman" panose="02020603050405020304" pitchFamily="18" charset="0"/>
                <a:cs typeface="Times New Roman" panose="02020603050405020304" pitchFamily="18" charset="0"/>
              </a:rPr>
              <a:t>HTMLRenderer</a:t>
            </a:r>
            <a:r>
              <a:rPr lang="en-US" sz="1400" dirty="0">
                <a:latin typeface="Times New Roman" panose="02020603050405020304" pitchFamily="18" charset="0"/>
                <a:cs typeface="Times New Roman" panose="02020603050405020304" pitchFamily="18" charset="0"/>
              </a:rPr>
              <a:t> or some other custom template renderer is the accepted renderer for the response. </a:t>
            </a:r>
          </a:p>
          <a:p>
            <a:r>
              <a:rPr lang="en-US" sz="1400" dirty="0">
                <a:latin typeface="Times New Roman" panose="02020603050405020304" pitchFamily="18" charset="0"/>
                <a:cs typeface="Times New Roman" panose="02020603050405020304" pitchFamily="18" charset="0"/>
              </a:rPr>
              <a:t>headers: A dictionary of HTTP headers to use in the response.</a:t>
            </a:r>
          </a:p>
          <a:p>
            <a:r>
              <a:rPr lang="en-US" sz="1400" dirty="0" err="1">
                <a:latin typeface="Times New Roman" panose="02020603050405020304" pitchFamily="18" charset="0"/>
                <a:cs typeface="Times New Roman" panose="02020603050405020304" pitchFamily="18" charset="0"/>
              </a:rPr>
              <a:t>content_type</a:t>
            </a:r>
            <a:r>
              <a:rPr lang="en-US" sz="1400" dirty="0">
                <a:latin typeface="Times New Roman" panose="02020603050405020304" pitchFamily="18" charset="0"/>
                <a:cs typeface="Times New Roman" panose="02020603050405020304" pitchFamily="18" charset="0"/>
              </a:rPr>
              <a:t>: The content type of the response. Typically, this will be set automatically by the renderer as determined by content negotiation, but there may be some cases where you need to specify the content type explicitly.</a:t>
            </a:r>
          </a:p>
        </p:txBody>
      </p:sp>
    </p:spTree>
    <p:extLst>
      <p:ext uri="{BB962C8B-B14F-4D97-AF65-F5344CB8AC3E}">
        <p14:creationId xmlns:p14="http://schemas.microsoft.com/office/powerpoint/2010/main" val="27761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457200" y="25354"/>
            <a:ext cx="8229600" cy="857250"/>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DRF Status</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893704"/>
            <a:ext cx="8229600" cy="4040245"/>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REST framework includes a set of named constants that you can use to make your code more obvious and readable.</a:t>
            </a:r>
          </a:p>
          <a:p>
            <a:pPr marL="0" indent="0">
              <a:buNone/>
            </a:pPr>
            <a:r>
              <a:rPr lang="en-US" sz="1600" dirty="0">
                <a:latin typeface="Times New Roman" panose="02020603050405020304" pitchFamily="18" charset="0"/>
                <a:cs typeface="Times New Roman" panose="02020603050405020304" pitchFamily="18" charset="0"/>
              </a:rPr>
              <a:t>The full set of HTTP status codes included in the status module.</a:t>
            </a:r>
          </a:p>
          <a:p>
            <a:pPr marL="0" indent="0">
              <a:buNone/>
            </a:pPr>
            <a:r>
              <a:rPr lang="en-US" sz="1600" dirty="0">
                <a:latin typeface="Times New Roman" panose="02020603050405020304" pitchFamily="18" charset="0"/>
                <a:cs typeface="Times New Roman" panose="02020603050405020304" pitchFamily="18" charset="0"/>
              </a:rPr>
              <a:t>Example:- </a:t>
            </a:r>
          </a:p>
          <a:p>
            <a:pPr marL="0" indent="0">
              <a:buNone/>
            </a:pPr>
            <a:r>
              <a:rPr lang="en-US" sz="1600" dirty="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rest_framework</a:t>
            </a:r>
            <a:r>
              <a:rPr lang="en-US" sz="1600" dirty="0">
                <a:latin typeface="Times New Roman" panose="02020603050405020304" pitchFamily="18" charset="0"/>
                <a:cs typeface="Times New Roman" panose="02020603050405020304" pitchFamily="18" charset="0"/>
              </a:rPr>
              <a:t> import status</a:t>
            </a:r>
          </a:p>
          <a:p>
            <a:pPr marL="0" indent="0">
              <a:buNone/>
            </a:pPr>
            <a:r>
              <a:rPr lang="en-US" sz="1600" dirty="0">
                <a:latin typeface="Times New Roman" panose="02020603050405020304" pitchFamily="18" charset="0"/>
                <a:cs typeface="Times New Roman" panose="02020603050405020304" pitchFamily="18" charset="0"/>
              </a:rPr>
              <a:t>def </a:t>
            </a:r>
            <a:r>
              <a:rPr lang="en-US" sz="1600" dirty="0" err="1">
                <a:latin typeface="Times New Roman" panose="02020603050405020304" pitchFamily="18" charset="0"/>
                <a:cs typeface="Times New Roman" panose="02020603050405020304" pitchFamily="18" charset="0"/>
              </a:rPr>
              <a:t>student_create</a:t>
            </a:r>
            <a:r>
              <a:rPr lang="en-US" sz="1600" dirty="0">
                <a:latin typeface="Times New Roman" panose="02020603050405020304" pitchFamily="18" charset="0"/>
                <a:cs typeface="Times New Roman" panose="02020603050405020304" pitchFamily="18" charset="0"/>
              </a:rPr>
              <a:t>(request):</a:t>
            </a:r>
          </a:p>
          <a:p>
            <a:pPr marL="0" indent="0">
              <a:buNone/>
            </a:pPr>
            <a:r>
              <a:rPr lang="en-US" sz="1600" dirty="0">
                <a:latin typeface="Times New Roman" panose="02020603050405020304" pitchFamily="18" charset="0"/>
                <a:cs typeface="Times New Roman" panose="02020603050405020304" pitchFamily="18" charset="0"/>
              </a:rPr>
              <a:t>	res = {'msg': 'Data Created’}</a:t>
            </a:r>
          </a:p>
          <a:p>
            <a:pPr marL="0" indent="0">
              <a:buNone/>
            </a:pPr>
            <a:r>
              <a:rPr lang="en-US" sz="1600" dirty="0">
                <a:latin typeface="Times New Roman" panose="02020603050405020304" pitchFamily="18" charset="0"/>
                <a:cs typeface="Times New Roman" panose="02020603050405020304" pitchFamily="18" charset="0"/>
              </a:rPr>
              <a:t>	return Response(res, status=status.HTTP_201_CREATED)</a:t>
            </a:r>
          </a:p>
        </p:txBody>
      </p:sp>
    </p:spTree>
    <p:extLst>
      <p:ext uri="{BB962C8B-B14F-4D97-AF65-F5344CB8AC3E}">
        <p14:creationId xmlns:p14="http://schemas.microsoft.com/office/powerpoint/2010/main" val="1877754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457200" y="25354"/>
            <a:ext cx="8229600" cy="857250"/>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Status Code – 1xx</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893704"/>
            <a:ext cx="8229600" cy="4040245"/>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Informational - 1xx</a:t>
            </a:r>
          </a:p>
          <a:p>
            <a:pPr marL="0" indent="0">
              <a:buNone/>
            </a:pPr>
            <a:r>
              <a:rPr lang="en-US" sz="1600" dirty="0">
                <a:latin typeface="Times New Roman" panose="02020603050405020304" pitchFamily="18" charset="0"/>
                <a:cs typeface="Times New Roman" panose="02020603050405020304" pitchFamily="18" charset="0"/>
              </a:rPr>
              <a:t>This class of status code indicates a provisional response. There are no 1xx status codes used in REST framework by default.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HTTP_100_CONTINUE</a:t>
            </a:r>
          </a:p>
          <a:p>
            <a:pPr marL="0" indent="0">
              <a:buNone/>
            </a:pPr>
            <a:r>
              <a:rPr lang="en-US" sz="1600" dirty="0">
                <a:latin typeface="Times New Roman" panose="02020603050405020304" pitchFamily="18" charset="0"/>
                <a:cs typeface="Times New Roman" panose="02020603050405020304" pitchFamily="18" charset="0"/>
              </a:rPr>
              <a:t>HTTP_101_SWITCHING_PROTOCOLS</a:t>
            </a:r>
          </a:p>
        </p:txBody>
      </p:sp>
    </p:spTree>
    <p:extLst>
      <p:ext uri="{BB962C8B-B14F-4D97-AF65-F5344CB8AC3E}">
        <p14:creationId xmlns:p14="http://schemas.microsoft.com/office/powerpoint/2010/main" val="147310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1328</TotalTime>
  <Words>1495</Words>
  <Application>Microsoft Office PowerPoint</Application>
  <PresentationFormat>On-screen Show (16:9)</PresentationFormat>
  <Paragraphs>146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Function Based api_view</vt:lpstr>
      <vt:lpstr>api_view</vt:lpstr>
      <vt:lpstr>api_view</vt:lpstr>
      <vt:lpstr>Methods</vt:lpstr>
      <vt:lpstr>Request</vt:lpstr>
      <vt:lpstr>Request</vt:lpstr>
      <vt:lpstr>Response ( )</vt:lpstr>
      <vt:lpstr>DRF Status</vt:lpstr>
      <vt:lpstr>Status Code – 1xx</vt:lpstr>
      <vt:lpstr>Status Code – 2xx</vt:lpstr>
      <vt:lpstr>Status Code – 3xx</vt:lpstr>
      <vt:lpstr>Status Code – 4xx</vt:lpstr>
      <vt:lpstr>Status Code – 4xx</vt:lpstr>
      <vt:lpstr>Status Code – 4xx</vt:lpstr>
      <vt:lpstr>Status Code – 5xx</vt:lpstr>
      <vt:lpstr>Status Code – 5xx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React JS</dc:title>
  <dc:creator>RK</dc:creator>
  <cp:lastModifiedBy>RK</cp:lastModifiedBy>
  <cp:revision>239</cp:revision>
  <dcterms:created xsi:type="dcterms:W3CDTF">2006-08-16T00:00:00Z</dcterms:created>
  <dcterms:modified xsi:type="dcterms:W3CDTF">2020-10-11T14:37:26Z</dcterms:modified>
</cp:coreProperties>
</file>