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8" r:id="rId5"/>
    <p:sldId id="260" r:id="rId6"/>
    <p:sldId id="261" r:id="rId7"/>
    <p:sldId id="267" r:id="rId8"/>
    <p:sldId id="262" r:id="rId9"/>
    <p:sldId id="265" r:id="rId10"/>
    <p:sldId id="270" r:id="rId11"/>
    <p:sldId id="271" r:id="rId12"/>
    <p:sldId id="264" r:id="rId13"/>
    <p:sldId id="266" r:id="rId14"/>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8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2850" b="0" i="0" u="sng">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3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0" i="0" u="sng">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3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0" i="0" u="sng">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0" i="0" u="sng">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8654" y="1087529"/>
            <a:ext cx="9436095" cy="705020"/>
          </a:xfrm>
          <a:prstGeom prst="rect">
            <a:avLst/>
          </a:prstGeom>
        </p:spPr>
        <p:txBody>
          <a:bodyPr wrap="square" lIns="0" tIns="0" rIns="0" bIns="0">
            <a:spAutoFit/>
          </a:bodyPr>
          <a:lstStyle>
            <a:lvl1pPr>
              <a:defRPr sz="2850" b="0" i="0" u="sng">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501388" y="1881601"/>
            <a:ext cx="4959350" cy="3244215"/>
          </a:xfrm>
          <a:prstGeom prst="rect">
            <a:avLst/>
          </a:prstGeom>
        </p:spPr>
        <p:txBody>
          <a:bodyPr wrap="square" lIns="0" tIns="0" rIns="0" bIns="0">
            <a:spAutoFit/>
          </a:bodyPr>
          <a:lstStyle>
            <a:lvl1pPr>
              <a:defRPr sz="13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12/19/2023</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20555" y="1057655"/>
            <a:ext cx="1038225" cy="1610995"/>
            <a:chOff x="9020555" y="1057655"/>
            <a:chExt cx="1038225" cy="1610995"/>
          </a:xfrm>
        </p:grpSpPr>
        <p:sp>
          <p:nvSpPr>
            <p:cNvPr id="3" name="object 3"/>
            <p:cNvSpPr/>
            <p:nvPr/>
          </p:nvSpPr>
          <p:spPr>
            <a:xfrm>
              <a:off x="9137903" y="1057655"/>
              <a:ext cx="920750" cy="1610995"/>
            </a:xfrm>
            <a:custGeom>
              <a:avLst/>
              <a:gdLst/>
              <a:ahLst/>
              <a:cxnLst/>
              <a:rect l="l" t="t" r="r" b="b"/>
              <a:pathLst>
                <a:path w="920750" h="1610995">
                  <a:moveTo>
                    <a:pt x="920496" y="1610868"/>
                  </a:moveTo>
                  <a:lnTo>
                    <a:pt x="0" y="0"/>
                  </a:lnTo>
                  <a:lnTo>
                    <a:pt x="920496" y="0"/>
                  </a:lnTo>
                  <a:lnTo>
                    <a:pt x="920496" y="1610868"/>
                  </a:lnTo>
                  <a:close/>
                </a:path>
              </a:pathLst>
            </a:custGeom>
            <a:solidFill>
              <a:srgbClr val="0CAFB6"/>
            </a:solidFill>
          </p:spPr>
          <p:txBody>
            <a:bodyPr wrap="square" lIns="0" tIns="0" rIns="0" bIns="0" rtlCol="0"/>
            <a:lstStyle/>
            <a:p>
              <a:endParaRPr/>
            </a:p>
          </p:txBody>
        </p:sp>
        <p:sp>
          <p:nvSpPr>
            <p:cNvPr id="4" name="object 4"/>
            <p:cNvSpPr/>
            <p:nvPr/>
          </p:nvSpPr>
          <p:spPr>
            <a:xfrm>
              <a:off x="9020555" y="1840991"/>
              <a:ext cx="946785" cy="828040"/>
            </a:xfrm>
            <a:custGeom>
              <a:avLst/>
              <a:gdLst/>
              <a:ahLst/>
              <a:cxnLst/>
              <a:rect l="l" t="t" r="r" b="b"/>
              <a:pathLst>
                <a:path w="946784" h="828039">
                  <a:moveTo>
                    <a:pt x="946404" y="827532"/>
                  </a:moveTo>
                  <a:lnTo>
                    <a:pt x="0" y="827532"/>
                  </a:lnTo>
                  <a:lnTo>
                    <a:pt x="472440" y="0"/>
                  </a:lnTo>
                  <a:lnTo>
                    <a:pt x="946404" y="827532"/>
                  </a:lnTo>
                  <a:close/>
                </a:path>
              </a:pathLst>
            </a:custGeom>
            <a:solidFill>
              <a:srgbClr val="FFA169"/>
            </a:solidFill>
          </p:spPr>
          <p:txBody>
            <a:bodyPr wrap="square" lIns="0" tIns="0" rIns="0" bIns="0" rtlCol="0"/>
            <a:lstStyle/>
            <a:p>
              <a:endParaRPr/>
            </a:p>
          </p:txBody>
        </p:sp>
      </p:grpSp>
      <p:sp>
        <p:nvSpPr>
          <p:cNvPr id="5" name="object 5"/>
          <p:cNvSpPr txBox="1"/>
          <p:nvPr/>
        </p:nvSpPr>
        <p:spPr>
          <a:xfrm>
            <a:off x="2166540" y="3676880"/>
            <a:ext cx="5484495" cy="360680"/>
          </a:xfrm>
          <a:prstGeom prst="rect">
            <a:avLst/>
          </a:prstGeom>
        </p:spPr>
        <p:txBody>
          <a:bodyPr vert="horz" wrap="square" lIns="0" tIns="12065" rIns="0" bIns="0" rtlCol="0">
            <a:spAutoFit/>
          </a:bodyPr>
          <a:lstStyle/>
          <a:p>
            <a:pPr marL="12700">
              <a:lnSpc>
                <a:spcPct val="100000"/>
              </a:lnSpc>
              <a:spcBef>
                <a:spcPts val="95"/>
              </a:spcBef>
              <a:tabLst>
                <a:tab pos="2607945" algn="l"/>
                <a:tab pos="2886710" algn="l"/>
              </a:tabLst>
            </a:pPr>
            <a:r>
              <a:rPr sz="2200" b="1" dirty="0">
                <a:latin typeface="Times New Roman"/>
                <a:cs typeface="Times New Roman"/>
              </a:rPr>
              <a:t>Faculty</a:t>
            </a:r>
            <a:r>
              <a:rPr sz="2200" b="1" spc="-75" dirty="0">
                <a:latin typeface="Times New Roman"/>
                <a:cs typeface="Times New Roman"/>
              </a:rPr>
              <a:t> </a:t>
            </a:r>
            <a:r>
              <a:rPr sz="2200" b="1" spc="-10" dirty="0">
                <a:latin typeface="Times New Roman"/>
                <a:cs typeface="Times New Roman"/>
              </a:rPr>
              <a:t>Coordinator</a:t>
            </a:r>
            <a:r>
              <a:rPr sz="2200" b="1" dirty="0">
                <a:latin typeface="Times New Roman"/>
                <a:cs typeface="Times New Roman"/>
              </a:rPr>
              <a:t>	</a:t>
            </a:r>
            <a:r>
              <a:rPr sz="2200" spc="-50" dirty="0">
                <a:latin typeface="Times New Roman"/>
                <a:cs typeface="Times New Roman"/>
              </a:rPr>
              <a:t>–</a:t>
            </a:r>
            <a:r>
              <a:rPr sz="2200" dirty="0">
                <a:latin typeface="Times New Roman"/>
                <a:cs typeface="Times New Roman"/>
              </a:rPr>
              <a:t>	Mrs.</a:t>
            </a:r>
            <a:r>
              <a:rPr sz="2200" spc="-10" dirty="0">
                <a:latin typeface="Times New Roman"/>
                <a:cs typeface="Times New Roman"/>
              </a:rPr>
              <a:t> </a:t>
            </a:r>
            <a:r>
              <a:rPr sz="2200" dirty="0">
                <a:latin typeface="Times New Roman"/>
                <a:cs typeface="Times New Roman"/>
              </a:rPr>
              <a:t>Subha</a:t>
            </a:r>
            <a:r>
              <a:rPr sz="2200" spc="-60" dirty="0">
                <a:latin typeface="Times New Roman"/>
                <a:cs typeface="Times New Roman"/>
              </a:rPr>
              <a:t> </a:t>
            </a:r>
            <a:r>
              <a:rPr sz="2200" spc="-10" dirty="0">
                <a:latin typeface="Times New Roman"/>
                <a:cs typeface="Times New Roman"/>
              </a:rPr>
              <a:t>Meenakshi</a:t>
            </a:r>
            <a:endParaRPr sz="2200">
              <a:latin typeface="Times New Roman"/>
              <a:cs typeface="Times New Roman"/>
            </a:endParaRPr>
          </a:p>
        </p:txBody>
      </p:sp>
      <p:sp>
        <p:nvSpPr>
          <p:cNvPr id="6" name="object 6"/>
          <p:cNvSpPr txBox="1">
            <a:spLocks noGrp="1"/>
          </p:cNvSpPr>
          <p:nvPr>
            <p:ph type="title"/>
          </p:nvPr>
        </p:nvSpPr>
        <p:spPr>
          <a:xfrm>
            <a:off x="3634930" y="2611804"/>
            <a:ext cx="2131695" cy="292388"/>
          </a:xfrm>
          <a:prstGeom prst="rect">
            <a:avLst/>
          </a:prstGeom>
        </p:spPr>
        <p:txBody>
          <a:bodyPr vert="horz" wrap="square" lIns="0" tIns="15240" rIns="0" bIns="0" rtlCol="0">
            <a:spAutoFit/>
          </a:bodyPr>
          <a:lstStyle/>
          <a:p>
            <a:pPr marL="12700">
              <a:lnSpc>
                <a:spcPct val="100000"/>
              </a:lnSpc>
              <a:spcBef>
                <a:spcPts val="120"/>
              </a:spcBef>
              <a:tabLst>
                <a:tab pos="1483995" algn="l"/>
                <a:tab pos="1836420" algn="l"/>
              </a:tabLst>
            </a:pPr>
            <a:r>
              <a:rPr sz="1800" u="none" dirty="0">
                <a:latin typeface="Times New Roman"/>
                <a:cs typeface="Times New Roman"/>
              </a:rPr>
              <a:t>Batch</a:t>
            </a:r>
            <a:r>
              <a:rPr sz="1800" u="none" spc="15" dirty="0">
                <a:latin typeface="Times New Roman"/>
                <a:cs typeface="Times New Roman"/>
              </a:rPr>
              <a:t> </a:t>
            </a:r>
            <a:r>
              <a:rPr sz="1800" u="none" spc="-25" dirty="0">
                <a:latin typeface="Times New Roman"/>
                <a:cs typeface="Times New Roman"/>
              </a:rPr>
              <a:t>No</a:t>
            </a:r>
            <a:r>
              <a:rPr sz="1800" u="none" dirty="0">
                <a:latin typeface="Times New Roman"/>
                <a:cs typeface="Times New Roman"/>
              </a:rPr>
              <a:t>	</a:t>
            </a:r>
            <a:r>
              <a:rPr sz="1800" u="none" spc="-50" dirty="0">
                <a:latin typeface="Times New Roman"/>
                <a:cs typeface="Times New Roman"/>
              </a:rPr>
              <a:t>–</a:t>
            </a:r>
            <a:r>
              <a:rPr sz="1800" u="none" dirty="0">
                <a:latin typeface="Times New Roman"/>
                <a:cs typeface="Times New Roman"/>
              </a:rPr>
              <a:t>	</a:t>
            </a:r>
            <a:r>
              <a:rPr lang="en-IN" sz="1800" u="none" spc="-25" dirty="0"/>
              <a:t>17</a:t>
            </a:r>
            <a:endParaRPr sz="1800" dirty="0">
              <a:latin typeface="Times New Roman"/>
              <a:cs typeface="Times New Roman"/>
            </a:endParaRPr>
          </a:p>
        </p:txBody>
      </p:sp>
      <p:sp>
        <p:nvSpPr>
          <p:cNvPr id="7" name="object 7"/>
          <p:cNvSpPr txBox="1"/>
          <p:nvPr/>
        </p:nvSpPr>
        <p:spPr>
          <a:xfrm>
            <a:off x="1291827" y="3027178"/>
            <a:ext cx="7233920" cy="444994"/>
          </a:xfrm>
          <a:prstGeom prst="rect">
            <a:avLst/>
          </a:prstGeom>
        </p:spPr>
        <p:txBody>
          <a:bodyPr vert="horz" wrap="square" lIns="0" tIns="13970" rIns="0" bIns="0" rtlCol="0">
            <a:spAutoFit/>
          </a:bodyPr>
          <a:lstStyle/>
          <a:p>
            <a:pPr marL="12700">
              <a:lnSpc>
                <a:spcPct val="100000"/>
              </a:lnSpc>
              <a:spcBef>
                <a:spcPts val="110"/>
              </a:spcBef>
            </a:pPr>
            <a:r>
              <a:rPr lang="en-IN" sz="2800" b="1" dirty="0">
                <a:latin typeface="Times New Roman"/>
                <a:cs typeface="Times New Roman"/>
              </a:rPr>
              <a:t>PREDICTING  STOCK PRICE DIRECTION</a:t>
            </a:r>
            <a:endParaRPr sz="2800" dirty="0">
              <a:latin typeface="Times New Roman"/>
              <a:cs typeface="Times New Roman"/>
            </a:endParaRPr>
          </a:p>
        </p:txBody>
      </p:sp>
      <p:grpSp>
        <p:nvGrpSpPr>
          <p:cNvPr id="8" name="object 8"/>
          <p:cNvGrpSpPr/>
          <p:nvPr/>
        </p:nvGrpSpPr>
        <p:grpSpPr>
          <a:xfrm>
            <a:off x="0" y="5082539"/>
            <a:ext cx="1039494" cy="1633855"/>
            <a:chOff x="0" y="5082539"/>
            <a:chExt cx="1039494" cy="1633855"/>
          </a:xfrm>
        </p:grpSpPr>
        <p:sp>
          <p:nvSpPr>
            <p:cNvPr id="9" name="object 9"/>
            <p:cNvSpPr/>
            <p:nvPr/>
          </p:nvSpPr>
          <p:spPr>
            <a:xfrm>
              <a:off x="0" y="5105399"/>
              <a:ext cx="920750" cy="1610995"/>
            </a:xfrm>
            <a:custGeom>
              <a:avLst/>
              <a:gdLst/>
              <a:ahLst/>
              <a:cxnLst/>
              <a:rect l="l" t="t" r="r" b="b"/>
              <a:pathLst>
                <a:path w="920750" h="1610995">
                  <a:moveTo>
                    <a:pt x="920496" y="1610868"/>
                  </a:moveTo>
                  <a:lnTo>
                    <a:pt x="0" y="1610868"/>
                  </a:lnTo>
                  <a:lnTo>
                    <a:pt x="0" y="0"/>
                  </a:lnTo>
                  <a:lnTo>
                    <a:pt x="920496" y="1610868"/>
                  </a:lnTo>
                  <a:close/>
                </a:path>
              </a:pathLst>
            </a:custGeom>
            <a:solidFill>
              <a:srgbClr val="0CAFB6"/>
            </a:solidFill>
          </p:spPr>
          <p:txBody>
            <a:bodyPr wrap="square" lIns="0" tIns="0" rIns="0" bIns="0" rtlCol="0"/>
            <a:lstStyle/>
            <a:p>
              <a:endParaRPr/>
            </a:p>
          </p:txBody>
        </p:sp>
        <p:sp>
          <p:nvSpPr>
            <p:cNvPr id="10" name="object 10"/>
            <p:cNvSpPr/>
            <p:nvPr/>
          </p:nvSpPr>
          <p:spPr>
            <a:xfrm>
              <a:off x="92964" y="5082539"/>
              <a:ext cx="946785" cy="828040"/>
            </a:xfrm>
            <a:custGeom>
              <a:avLst/>
              <a:gdLst/>
              <a:ahLst/>
              <a:cxnLst/>
              <a:rect l="l" t="t" r="r" b="b"/>
              <a:pathLst>
                <a:path w="946785" h="828039">
                  <a:moveTo>
                    <a:pt x="473964" y="827532"/>
                  </a:moveTo>
                  <a:lnTo>
                    <a:pt x="0" y="0"/>
                  </a:lnTo>
                  <a:lnTo>
                    <a:pt x="946404" y="0"/>
                  </a:lnTo>
                  <a:lnTo>
                    <a:pt x="473964" y="827532"/>
                  </a:lnTo>
                  <a:close/>
                </a:path>
              </a:pathLst>
            </a:custGeom>
            <a:solidFill>
              <a:srgbClr val="FFA169"/>
            </a:solidFill>
          </p:spPr>
          <p:txBody>
            <a:bodyPr wrap="square" lIns="0" tIns="0" rIns="0" bIns="0" rtlCol="0"/>
            <a:lstStyle/>
            <a:p>
              <a:endParaRPr/>
            </a:p>
          </p:txBody>
        </p:sp>
      </p:grpSp>
      <p:graphicFrame>
        <p:nvGraphicFramePr>
          <p:cNvPr id="11" name="object 11"/>
          <p:cNvGraphicFramePr>
            <a:graphicFrameLocks noGrp="1"/>
          </p:cNvGraphicFramePr>
          <p:nvPr>
            <p:extLst>
              <p:ext uri="{D42A27DB-BD31-4B8C-83A1-F6EECF244321}">
                <p14:modId xmlns:p14="http://schemas.microsoft.com/office/powerpoint/2010/main" val="2443967911"/>
              </p:ext>
            </p:extLst>
          </p:nvPr>
        </p:nvGraphicFramePr>
        <p:xfrm>
          <a:off x="2147518" y="4140597"/>
          <a:ext cx="4034155" cy="823595"/>
        </p:xfrm>
        <a:graphic>
          <a:graphicData uri="http://schemas.openxmlformats.org/drawingml/2006/table">
            <a:tbl>
              <a:tblPr firstRow="1" bandRow="1">
                <a:tableStyleId>{2D5ABB26-0587-4C30-8999-92F81FD0307C}</a:tableStyleId>
              </a:tblPr>
              <a:tblGrid>
                <a:gridCol w="1798955">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1813560">
                  <a:extLst>
                    <a:ext uri="{9D8B030D-6E8A-4147-A177-3AD203B41FA5}">
                      <a16:colId xmlns:a16="http://schemas.microsoft.com/office/drawing/2014/main" val="20002"/>
                    </a:ext>
                  </a:extLst>
                </a:gridCol>
              </a:tblGrid>
              <a:tr h="275590">
                <a:tc>
                  <a:txBody>
                    <a:bodyPr/>
                    <a:lstStyle/>
                    <a:p>
                      <a:pPr marL="31750">
                        <a:lnSpc>
                          <a:spcPts val="2070"/>
                        </a:lnSpc>
                      </a:pPr>
                      <a:r>
                        <a:rPr sz="1950" b="1" spc="-10" dirty="0">
                          <a:latin typeface="Times New Roman"/>
                          <a:cs typeface="Times New Roman"/>
                        </a:rPr>
                        <a:t>Team</a:t>
                      </a:r>
                      <a:r>
                        <a:rPr sz="1950" b="1" spc="-100" dirty="0">
                          <a:latin typeface="Times New Roman"/>
                          <a:cs typeface="Times New Roman"/>
                        </a:rPr>
                        <a:t> </a:t>
                      </a:r>
                      <a:r>
                        <a:rPr sz="1950" b="1" spc="-10" dirty="0">
                          <a:latin typeface="Times New Roman"/>
                          <a:cs typeface="Times New Roman"/>
                        </a:rPr>
                        <a:t>Members</a:t>
                      </a:r>
                      <a:endParaRPr sz="1950">
                        <a:latin typeface="Times New Roman"/>
                        <a:cs typeface="Times New Roman"/>
                      </a:endParaRPr>
                    </a:p>
                  </a:txBody>
                  <a:tcPr marL="0" marR="0" marT="0" marB="0"/>
                </a:tc>
                <a:tc>
                  <a:txBody>
                    <a:bodyPr/>
                    <a:lstStyle/>
                    <a:p>
                      <a:pPr marL="94615">
                        <a:lnSpc>
                          <a:spcPts val="2070"/>
                        </a:lnSpc>
                      </a:pPr>
                      <a:r>
                        <a:rPr sz="1950" spc="-25" dirty="0">
                          <a:latin typeface="Times New Roman"/>
                          <a:cs typeface="Times New Roman"/>
                        </a:rPr>
                        <a:t>:-</a:t>
                      </a:r>
                      <a:endParaRPr sz="195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0"/>
                  </a:ext>
                </a:extLst>
              </a:tr>
              <a:tr h="272415">
                <a:tc>
                  <a:txBody>
                    <a:bodyPr/>
                    <a:lstStyle/>
                    <a:p>
                      <a:pPr marL="220345">
                        <a:lnSpc>
                          <a:spcPts val="2050"/>
                        </a:lnSpc>
                      </a:pPr>
                      <a:r>
                        <a:rPr lang="en-IN" sz="1950" dirty="0">
                          <a:latin typeface="Times New Roman"/>
                          <a:cs typeface="Times New Roman"/>
                        </a:rPr>
                        <a:t>Hussain Afroz</a:t>
                      </a:r>
                      <a:endParaRPr sz="1950" dirty="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marR="33655" algn="r">
                        <a:lnSpc>
                          <a:spcPts val="2050"/>
                        </a:lnSpc>
                        <a:tabLst>
                          <a:tab pos="271145" algn="l"/>
                        </a:tabLst>
                      </a:pPr>
                      <a:r>
                        <a:rPr sz="1950" spc="-50" dirty="0">
                          <a:latin typeface="Times New Roman"/>
                          <a:cs typeface="Times New Roman"/>
                        </a:rPr>
                        <a:t>-</a:t>
                      </a:r>
                      <a:r>
                        <a:rPr sz="1950" dirty="0">
                          <a:latin typeface="Times New Roman"/>
                          <a:cs typeface="Times New Roman"/>
                        </a:rPr>
                        <a:t>	</a:t>
                      </a:r>
                      <a:r>
                        <a:rPr sz="1950" spc="-10" dirty="0">
                          <a:latin typeface="Times New Roman"/>
                          <a:cs typeface="Times New Roman"/>
                        </a:rPr>
                        <a:t>1BI20AI0</a:t>
                      </a:r>
                      <a:r>
                        <a:rPr lang="en-IN" sz="1950" spc="-10" dirty="0">
                          <a:latin typeface="Times New Roman"/>
                          <a:cs typeface="Times New Roman"/>
                        </a:rPr>
                        <a:t>20</a:t>
                      </a:r>
                      <a:endParaRPr sz="1950" dirty="0">
                        <a:latin typeface="Times New Roman"/>
                        <a:cs typeface="Times New Roman"/>
                      </a:endParaRPr>
                    </a:p>
                  </a:txBody>
                  <a:tcPr marL="0" marR="0" marT="0" marB="0"/>
                </a:tc>
                <a:extLst>
                  <a:ext uri="{0D108BD9-81ED-4DB2-BD59-A6C34878D82A}">
                    <a16:rowId xmlns:a16="http://schemas.microsoft.com/office/drawing/2014/main" val="10001"/>
                  </a:ext>
                </a:extLst>
              </a:tr>
              <a:tr h="275590">
                <a:tc>
                  <a:txBody>
                    <a:bodyPr/>
                    <a:lstStyle/>
                    <a:p>
                      <a:pPr marL="220345">
                        <a:lnSpc>
                          <a:spcPts val="2070"/>
                        </a:lnSpc>
                      </a:pPr>
                      <a:r>
                        <a:rPr lang="en-IN" sz="1950" dirty="0">
                          <a:latin typeface="Times New Roman"/>
                          <a:cs typeface="Times New Roman"/>
                        </a:rPr>
                        <a:t>Zain Ahmed</a:t>
                      </a:r>
                      <a:endParaRPr sz="1950" dirty="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tc>
                <a:tc>
                  <a:txBody>
                    <a:bodyPr/>
                    <a:lstStyle/>
                    <a:p>
                      <a:pPr marR="24130" algn="r">
                        <a:lnSpc>
                          <a:spcPts val="2070"/>
                        </a:lnSpc>
                        <a:tabLst>
                          <a:tab pos="334010" algn="l"/>
                        </a:tabLst>
                      </a:pPr>
                      <a:r>
                        <a:rPr sz="1950" spc="-50" dirty="0">
                          <a:latin typeface="Times New Roman"/>
                          <a:cs typeface="Times New Roman"/>
                        </a:rPr>
                        <a:t>-</a:t>
                      </a:r>
                      <a:r>
                        <a:rPr sz="1950" dirty="0">
                          <a:latin typeface="Times New Roman"/>
                          <a:cs typeface="Times New Roman"/>
                        </a:rPr>
                        <a:t>	</a:t>
                      </a:r>
                      <a:r>
                        <a:rPr sz="1950" spc="-10" dirty="0">
                          <a:latin typeface="Times New Roman"/>
                          <a:cs typeface="Times New Roman"/>
                        </a:rPr>
                        <a:t>1BI20AI0</a:t>
                      </a:r>
                      <a:r>
                        <a:rPr lang="en-IN" sz="1950" spc="-10" dirty="0">
                          <a:latin typeface="Times New Roman"/>
                          <a:cs typeface="Times New Roman"/>
                        </a:rPr>
                        <a:t>60</a:t>
                      </a:r>
                      <a:endParaRPr sz="1950" dirty="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13" name="TextBox 12">
            <a:extLst>
              <a:ext uri="{FF2B5EF4-FFF2-40B4-BE49-F238E27FC236}">
                <a16:creationId xmlns:a16="http://schemas.microsoft.com/office/drawing/2014/main" id="{94C56687-0A16-446B-A0E7-FB98A36425F4}"/>
              </a:ext>
            </a:extLst>
          </p:cNvPr>
          <p:cNvSpPr txBox="1"/>
          <p:nvPr/>
        </p:nvSpPr>
        <p:spPr>
          <a:xfrm>
            <a:off x="381000" y="228328"/>
            <a:ext cx="8639554" cy="3266985"/>
          </a:xfrm>
          <a:prstGeom prst="rect">
            <a:avLst/>
          </a:prstGeom>
          <a:noFill/>
        </p:spPr>
        <p:txBody>
          <a:bodyPr wrap="square">
            <a:spAutoFit/>
          </a:bodyPr>
          <a:lstStyle/>
          <a:p>
            <a:pPr algn="ctr">
              <a:lnSpc>
                <a:spcPct val="150000"/>
              </a:lnSpc>
            </a:pPr>
            <a:r>
              <a:rPr lang="en-US" sz="2000" dirty="0">
                <a:solidFill>
                  <a:srgbClr val="000000"/>
                </a:solidFill>
                <a:latin typeface="Times New Roman Bold"/>
              </a:rPr>
              <a:t>Bangalore Institute of Technology</a:t>
            </a:r>
          </a:p>
          <a:p>
            <a:pPr algn="ctr">
              <a:lnSpc>
                <a:spcPct val="150000"/>
              </a:lnSpc>
            </a:pPr>
            <a:r>
              <a:rPr lang="en-US" sz="2000" dirty="0">
                <a:solidFill>
                  <a:srgbClr val="000000"/>
                </a:solidFill>
                <a:latin typeface="Times New Roman Bold"/>
              </a:rPr>
              <a:t> Department of Artificial Intelligence &amp; Machine Learning</a:t>
            </a:r>
          </a:p>
          <a:p>
            <a:pPr algn="ctr">
              <a:lnSpc>
                <a:spcPct val="150000"/>
              </a:lnSpc>
            </a:pPr>
            <a:r>
              <a:rPr lang="en-US" sz="2000" dirty="0">
                <a:solidFill>
                  <a:srgbClr val="000000"/>
                </a:solidFill>
                <a:latin typeface="Times New Roman Bold"/>
              </a:rPr>
              <a:t>K.R. Road, </a:t>
            </a:r>
            <a:r>
              <a:rPr lang="en-US" sz="2000" dirty="0" err="1">
                <a:solidFill>
                  <a:srgbClr val="000000"/>
                </a:solidFill>
                <a:latin typeface="Times New Roman Bold"/>
              </a:rPr>
              <a:t>V.V.Pura</a:t>
            </a:r>
            <a:r>
              <a:rPr lang="en-US" sz="2000" dirty="0">
                <a:solidFill>
                  <a:srgbClr val="000000"/>
                </a:solidFill>
                <a:latin typeface="Times New Roman Bold"/>
              </a:rPr>
              <a:t>, Bengaluru-560004</a:t>
            </a:r>
          </a:p>
          <a:p>
            <a:pPr algn="ctr">
              <a:lnSpc>
                <a:spcPct val="150000"/>
              </a:lnSpc>
            </a:pPr>
            <a:endParaRPr lang="en-US" sz="2000" dirty="0">
              <a:solidFill>
                <a:srgbClr val="000000"/>
              </a:solidFill>
              <a:latin typeface="Times New Roman Bold"/>
            </a:endParaRPr>
          </a:p>
          <a:p>
            <a:pPr algn="ctr">
              <a:lnSpc>
                <a:spcPct val="150000"/>
              </a:lnSpc>
            </a:pPr>
            <a:r>
              <a:rPr lang="en-US" sz="2000" b="1" dirty="0">
                <a:solidFill>
                  <a:srgbClr val="000000"/>
                </a:solidFill>
                <a:latin typeface="Times New Roman"/>
              </a:rPr>
              <a:t>Advanced Machine Learning(18AI72) </a:t>
            </a:r>
          </a:p>
          <a:p>
            <a:pPr algn="ctr">
              <a:lnSpc>
                <a:spcPct val="150000"/>
              </a:lnSpc>
            </a:pPr>
            <a:endParaRPr lang="en-US" sz="2000" dirty="0">
              <a:solidFill>
                <a:srgbClr val="000000"/>
              </a:solidFill>
              <a:latin typeface="Times New Roman Bold"/>
            </a:endParaRPr>
          </a:p>
          <a:p>
            <a:pPr algn="ctr">
              <a:lnSpc>
                <a:spcPct val="150000"/>
              </a:lnSpc>
            </a:pP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327D-ED93-4378-A19F-8ED14AF76DB8}"/>
              </a:ext>
            </a:extLst>
          </p:cNvPr>
          <p:cNvSpPr>
            <a:spLocks noGrp="1"/>
          </p:cNvSpPr>
          <p:nvPr>
            <p:ph type="ctrTitle"/>
          </p:nvPr>
        </p:nvSpPr>
        <p:spPr>
          <a:xfrm>
            <a:off x="754380" y="414169"/>
            <a:ext cx="8549640" cy="492443"/>
          </a:xfrm>
        </p:spPr>
        <p:txBody>
          <a:bodyPr/>
          <a:lstStyle/>
          <a:p>
            <a:r>
              <a:rPr lang="en-IN" sz="3200" u="none" spc="95" dirty="0">
                <a:solidFill>
                  <a:srgbClr val="DB793D"/>
                </a:solidFill>
                <a:latin typeface="Verdana"/>
              </a:rPr>
              <a:t>Module</a:t>
            </a:r>
            <a:r>
              <a:rPr lang="en-IN" sz="3200" u="none" spc="-265" dirty="0">
                <a:solidFill>
                  <a:srgbClr val="DB793D"/>
                </a:solidFill>
                <a:latin typeface="Verdana"/>
                <a:cs typeface="Verdana"/>
              </a:rPr>
              <a:t> </a:t>
            </a:r>
            <a:r>
              <a:rPr lang="en-IN" sz="3200" u="none" spc="-10" dirty="0">
                <a:solidFill>
                  <a:srgbClr val="DB793D"/>
                </a:solidFill>
                <a:latin typeface="Verdana"/>
                <a:cs typeface="Verdana"/>
              </a:rPr>
              <a:t>Description</a:t>
            </a:r>
            <a:endParaRPr lang="en-IN" dirty="0"/>
          </a:p>
        </p:txBody>
      </p:sp>
      <p:sp>
        <p:nvSpPr>
          <p:cNvPr id="3" name="Subtitle 2">
            <a:extLst>
              <a:ext uri="{FF2B5EF4-FFF2-40B4-BE49-F238E27FC236}">
                <a16:creationId xmlns:a16="http://schemas.microsoft.com/office/drawing/2014/main" id="{E98C3AF8-7073-4D5E-9A8F-2EA6B3553C67}"/>
              </a:ext>
            </a:extLst>
          </p:cNvPr>
          <p:cNvSpPr>
            <a:spLocks noGrp="1"/>
          </p:cNvSpPr>
          <p:nvPr>
            <p:ph type="subTitle" idx="4"/>
          </p:nvPr>
        </p:nvSpPr>
        <p:spPr>
          <a:xfrm>
            <a:off x="754380" y="1295400"/>
            <a:ext cx="8549640" cy="5847755"/>
          </a:xfrm>
        </p:spPr>
        <p:txBody>
          <a:bodyPr/>
          <a:lstStyle/>
          <a:p>
            <a:r>
              <a:rPr lang="en-US" sz="2000" b="1" dirty="0"/>
              <a:t>Data Ingestion Module:</a:t>
            </a:r>
            <a:endParaRPr lang="en-US" sz="2000" dirty="0"/>
          </a:p>
          <a:p>
            <a:pPr marL="0" indent="0">
              <a:buNone/>
            </a:pPr>
            <a:r>
              <a:rPr lang="en-US" sz="2000" dirty="0"/>
              <a:t>     -Responsibility: Retrieve data from diverse sources (databases, APIs) and load     it into the system for further processing.</a:t>
            </a:r>
          </a:p>
          <a:p>
            <a:pPr marL="0" indent="0">
              <a:buNone/>
            </a:pPr>
            <a:endParaRPr lang="en-US" sz="2000" dirty="0"/>
          </a:p>
          <a:p>
            <a:r>
              <a:rPr lang="en-US" sz="2000" b="1" dirty="0"/>
              <a:t>Data Preprocessing Module:</a:t>
            </a:r>
            <a:endParaRPr lang="en-US" sz="2000" dirty="0"/>
          </a:p>
          <a:p>
            <a:pPr marL="0" indent="0">
              <a:buNone/>
            </a:pPr>
            <a:r>
              <a:rPr lang="en-US" sz="2000" dirty="0"/>
              <a:t>      -Responsibility: Clean, transform, and normalize incoming data. Handle missing values, encode categorical variables, and prepare the data for feature selection and model training.</a:t>
            </a:r>
          </a:p>
          <a:p>
            <a:pPr marL="0" indent="0">
              <a:buNone/>
            </a:pPr>
            <a:endParaRPr lang="en-US" sz="2000" dirty="0"/>
          </a:p>
          <a:p>
            <a:r>
              <a:rPr lang="en-US" sz="2000" b="1" dirty="0"/>
              <a:t>Feature Selection Module:</a:t>
            </a:r>
          </a:p>
          <a:p>
            <a:pPr marL="0" indent="0">
              <a:buNone/>
            </a:pPr>
            <a:r>
              <a:rPr lang="en-US" sz="2000" dirty="0"/>
              <a:t>      -Responsibility: Enable users or the system to select relevant features for classification. Extract chosen features from the preprocessed dataset to enhance model performance.</a:t>
            </a:r>
          </a:p>
          <a:p>
            <a:pPr marL="0" indent="0">
              <a:buNone/>
            </a:pPr>
            <a:endParaRPr lang="en-US" sz="2000" dirty="0"/>
          </a:p>
          <a:p>
            <a:r>
              <a:rPr lang="en-US" sz="2000" b="1" dirty="0"/>
              <a:t>Random Forest Classifier Module:</a:t>
            </a:r>
          </a:p>
          <a:p>
            <a:pPr marL="0" indent="0">
              <a:buNone/>
            </a:pPr>
            <a:r>
              <a:rPr lang="en-US" sz="2000" dirty="0"/>
              <a:t>      -Responsibility: Implement the Random Forest Classifier algorithm for predictive modeling and classification tasks based on the selected features.</a:t>
            </a:r>
          </a:p>
          <a:p>
            <a:pPr marL="0" indent="0">
              <a:buNone/>
            </a:pPr>
            <a:endParaRPr lang="en-IN" sz="2000" dirty="0"/>
          </a:p>
          <a:p>
            <a:endParaRPr lang="en-IN" sz="2000" dirty="0"/>
          </a:p>
        </p:txBody>
      </p:sp>
    </p:spTree>
    <p:extLst>
      <p:ext uri="{BB962C8B-B14F-4D97-AF65-F5344CB8AC3E}">
        <p14:creationId xmlns:p14="http://schemas.microsoft.com/office/powerpoint/2010/main" val="326720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327D-ED93-4378-A19F-8ED14AF76DB8}"/>
              </a:ext>
            </a:extLst>
          </p:cNvPr>
          <p:cNvSpPr>
            <a:spLocks noGrp="1"/>
          </p:cNvSpPr>
          <p:nvPr>
            <p:ph type="ctrTitle"/>
          </p:nvPr>
        </p:nvSpPr>
        <p:spPr>
          <a:xfrm>
            <a:off x="754380" y="414169"/>
            <a:ext cx="8549640" cy="492443"/>
          </a:xfrm>
        </p:spPr>
        <p:txBody>
          <a:bodyPr/>
          <a:lstStyle/>
          <a:p>
            <a:r>
              <a:rPr lang="en-IN" sz="3200" u="none" spc="95" dirty="0">
                <a:solidFill>
                  <a:srgbClr val="DB793D"/>
                </a:solidFill>
                <a:latin typeface="Verdana"/>
              </a:rPr>
              <a:t>Module</a:t>
            </a:r>
            <a:r>
              <a:rPr lang="en-IN" sz="3200" u="none" spc="-265" dirty="0">
                <a:solidFill>
                  <a:srgbClr val="DB793D"/>
                </a:solidFill>
                <a:latin typeface="Verdana"/>
                <a:cs typeface="Verdana"/>
              </a:rPr>
              <a:t> </a:t>
            </a:r>
            <a:r>
              <a:rPr lang="en-IN" sz="3200" u="none" spc="-10" dirty="0">
                <a:solidFill>
                  <a:srgbClr val="DB793D"/>
                </a:solidFill>
                <a:latin typeface="Verdana"/>
                <a:cs typeface="Verdana"/>
              </a:rPr>
              <a:t>Description</a:t>
            </a:r>
            <a:endParaRPr lang="en-IN" dirty="0"/>
          </a:p>
        </p:txBody>
      </p:sp>
      <p:sp>
        <p:nvSpPr>
          <p:cNvPr id="3" name="Subtitle 2">
            <a:extLst>
              <a:ext uri="{FF2B5EF4-FFF2-40B4-BE49-F238E27FC236}">
                <a16:creationId xmlns:a16="http://schemas.microsoft.com/office/drawing/2014/main" id="{E98C3AF8-7073-4D5E-9A8F-2EA6B3553C67}"/>
              </a:ext>
            </a:extLst>
          </p:cNvPr>
          <p:cNvSpPr>
            <a:spLocks noGrp="1"/>
          </p:cNvSpPr>
          <p:nvPr>
            <p:ph type="subTitle" idx="4"/>
          </p:nvPr>
        </p:nvSpPr>
        <p:spPr>
          <a:xfrm>
            <a:off x="754380" y="1295400"/>
            <a:ext cx="8549640" cy="5232202"/>
          </a:xfrm>
        </p:spPr>
        <p:txBody>
          <a:bodyPr/>
          <a:lstStyle/>
          <a:p>
            <a:r>
              <a:rPr lang="en-US" sz="2000" b="1" dirty="0"/>
              <a:t>Model Evaluation Module:</a:t>
            </a:r>
          </a:p>
          <a:p>
            <a:pPr marL="0" indent="0">
              <a:buNone/>
            </a:pPr>
            <a:r>
              <a:rPr lang="en-US" sz="2000" dirty="0"/>
              <a:t>      -Responsibility: Assess the performance of the trained Random Forest Classifier using metrics like accuracy, precision, recall, F1-score, and ROC-AUC.</a:t>
            </a:r>
          </a:p>
          <a:p>
            <a:pPr marL="0" indent="0">
              <a:buNone/>
            </a:pPr>
            <a:endParaRPr lang="en-US" sz="2000" dirty="0"/>
          </a:p>
          <a:p>
            <a:r>
              <a:rPr lang="en-US" sz="2000" b="1" dirty="0"/>
              <a:t>Hyperparameter Tuning Module:</a:t>
            </a:r>
          </a:p>
          <a:p>
            <a:pPr marL="0" indent="0">
              <a:buNone/>
            </a:pPr>
            <a:r>
              <a:rPr lang="en-US" sz="2000" dirty="0"/>
              <a:t>      -Responsibility: Fine-tune the Random Forest Classifier's hyperparameters (such as the number of trees, max depth) to optimize its predictive power.</a:t>
            </a:r>
          </a:p>
          <a:p>
            <a:pPr marL="0" indent="0">
              <a:buNone/>
            </a:pPr>
            <a:endParaRPr lang="en-US" sz="2000" dirty="0"/>
          </a:p>
          <a:p>
            <a:r>
              <a:rPr lang="en-US" sz="2000" b="1" dirty="0"/>
              <a:t>Result Analysis Module:</a:t>
            </a:r>
          </a:p>
          <a:p>
            <a:pPr marL="0" indent="0">
              <a:buNone/>
            </a:pPr>
            <a:r>
              <a:rPr lang="en-US" sz="2000" dirty="0"/>
              <a:t>      -Responsibility: Analyze the outcomes of the Random Forest Classifier's predictions. Evaluate the importance of features in classification and interpret model decisions.</a:t>
            </a:r>
          </a:p>
          <a:p>
            <a:pPr marL="0" indent="0">
              <a:buNone/>
            </a:pPr>
            <a:endParaRPr lang="en-US" sz="2000" dirty="0"/>
          </a:p>
          <a:p>
            <a:r>
              <a:rPr lang="en-US" sz="2000" b="1" dirty="0">
                <a:latin typeface="Times New Roman" panose="02020603050405020304" pitchFamily="18" charset="0"/>
                <a:cs typeface="Times New Roman" panose="02020603050405020304" pitchFamily="18" charset="0"/>
              </a:rPr>
              <a:t>Iterative Improvement Module: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-Responsibility: Establish a feedback loop for continuous enhancement. Incorporate user feedback, adapt to evolving data patterns, and update the classifier or strategies iteratively for improved performance</a:t>
            </a:r>
            <a:endParaRPr lang="en-US" sz="2000" dirty="0"/>
          </a:p>
        </p:txBody>
      </p:sp>
    </p:spTree>
    <p:extLst>
      <p:ext uri="{BB962C8B-B14F-4D97-AF65-F5344CB8AC3E}">
        <p14:creationId xmlns:p14="http://schemas.microsoft.com/office/powerpoint/2010/main" val="81736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654" y="1087529"/>
            <a:ext cx="4305935" cy="612775"/>
          </a:xfrm>
          <a:prstGeom prst="rect">
            <a:avLst/>
          </a:prstGeom>
        </p:spPr>
        <p:txBody>
          <a:bodyPr vert="horz" wrap="square" lIns="0" tIns="12700" rIns="0" bIns="0" rtlCol="0">
            <a:spAutoFit/>
          </a:bodyPr>
          <a:lstStyle/>
          <a:p>
            <a:pPr marL="12700">
              <a:lnSpc>
                <a:spcPct val="100000"/>
              </a:lnSpc>
              <a:spcBef>
                <a:spcPts val="100"/>
              </a:spcBef>
            </a:pPr>
            <a:r>
              <a:rPr sz="3850" dirty="0"/>
              <a:t>System</a:t>
            </a:r>
            <a:r>
              <a:rPr sz="3850" spc="-70" dirty="0"/>
              <a:t> </a:t>
            </a:r>
            <a:r>
              <a:rPr sz="3850" spc="-10" dirty="0"/>
              <a:t>Requirements</a:t>
            </a:r>
            <a:endParaRPr sz="3850"/>
          </a:p>
        </p:txBody>
      </p:sp>
      <p:sp>
        <p:nvSpPr>
          <p:cNvPr id="3" name="object 3"/>
          <p:cNvSpPr txBox="1"/>
          <p:nvPr/>
        </p:nvSpPr>
        <p:spPr>
          <a:xfrm>
            <a:off x="95492" y="1616256"/>
            <a:ext cx="4295775" cy="2289175"/>
          </a:xfrm>
          <a:prstGeom prst="rect">
            <a:avLst/>
          </a:prstGeom>
        </p:spPr>
        <p:txBody>
          <a:bodyPr vert="horz" wrap="square" lIns="0" tIns="109220" rIns="0" bIns="0" rtlCol="0">
            <a:spAutoFit/>
          </a:bodyPr>
          <a:lstStyle/>
          <a:p>
            <a:pPr marL="251460">
              <a:lnSpc>
                <a:spcPct val="100000"/>
              </a:lnSpc>
              <a:spcBef>
                <a:spcPts val="860"/>
              </a:spcBef>
            </a:pPr>
            <a:r>
              <a:rPr sz="2850" u="sng" dirty="0">
                <a:uFill>
                  <a:solidFill>
                    <a:srgbClr val="000000"/>
                  </a:solidFill>
                </a:uFill>
                <a:latin typeface="Times New Roman"/>
                <a:cs typeface="Times New Roman"/>
              </a:rPr>
              <a:t>Hardware</a:t>
            </a:r>
            <a:r>
              <a:rPr sz="2850" u="sng" spc="-5" dirty="0">
                <a:uFill>
                  <a:solidFill>
                    <a:srgbClr val="000000"/>
                  </a:solidFill>
                </a:uFill>
                <a:latin typeface="Times New Roman"/>
                <a:cs typeface="Times New Roman"/>
              </a:rPr>
              <a:t> </a:t>
            </a:r>
            <a:r>
              <a:rPr sz="2850" u="sng" spc="-10" dirty="0">
                <a:uFill>
                  <a:solidFill>
                    <a:srgbClr val="000000"/>
                  </a:solidFill>
                </a:uFill>
                <a:latin typeface="Times New Roman"/>
                <a:cs typeface="Times New Roman"/>
              </a:rPr>
              <a:t>Requirements:</a:t>
            </a:r>
            <a:endParaRPr sz="2850">
              <a:latin typeface="Times New Roman"/>
              <a:cs typeface="Times New Roman"/>
            </a:endParaRPr>
          </a:p>
          <a:p>
            <a:pPr marL="598805">
              <a:lnSpc>
                <a:spcPct val="100000"/>
              </a:lnSpc>
              <a:spcBef>
                <a:spcPts val="520"/>
              </a:spcBef>
            </a:pPr>
            <a:r>
              <a:rPr sz="1850" spc="-10" dirty="0">
                <a:latin typeface="Times New Roman"/>
                <a:cs typeface="Times New Roman"/>
              </a:rPr>
              <a:t>-</a:t>
            </a:r>
            <a:r>
              <a:rPr sz="1850" dirty="0">
                <a:latin typeface="Times New Roman"/>
                <a:cs typeface="Times New Roman"/>
              </a:rPr>
              <a:t>CPU</a:t>
            </a:r>
            <a:r>
              <a:rPr sz="1850" spc="20" dirty="0">
                <a:latin typeface="Times New Roman"/>
                <a:cs typeface="Times New Roman"/>
              </a:rPr>
              <a:t> </a:t>
            </a:r>
            <a:r>
              <a:rPr sz="1850" dirty="0">
                <a:latin typeface="Times New Roman"/>
                <a:cs typeface="Times New Roman"/>
              </a:rPr>
              <a:t>:</a:t>
            </a:r>
            <a:r>
              <a:rPr sz="1850" spc="10" dirty="0">
                <a:latin typeface="Times New Roman"/>
                <a:cs typeface="Times New Roman"/>
              </a:rPr>
              <a:t> </a:t>
            </a:r>
            <a:r>
              <a:rPr sz="1850" dirty="0">
                <a:latin typeface="Times New Roman"/>
                <a:cs typeface="Times New Roman"/>
              </a:rPr>
              <a:t>Processor</a:t>
            </a:r>
            <a:r>
              <a:rPr sz="1850" spc="15" dirty="0">
                <a:latin typeface="Times New Roman"/>
                <a:cs typeface="Times New Roman"/>
              </a:rPr>
              <a:t> </a:t>
            </a:r>
            <a:r>
              <a:rPr sz="1850" dirty="0">
                <a:latin typeface="Times New Roman"/>
                <a:cs typeface="Times New Roman"/>
              </a:rPr>
              <a:t>i5</a:t>
            </a:r>
            <a:r>
              <a:rPr sz="1850" spc="25" dirty="0">
                <a:latin typeface="Times New Roman"/>
                <a:cs typeface="Times New Roman"/>
              </a:rPr>
              <a:t> </a:t>
            </a:r>
            <a:r>
              <a:rPr sz="1850" dirty="0">
                <a:latin typeface="Times New Roman"/>
                <a:cs typeface="Times New Roman"/>
              </a:rPr>
              <a:t>or</a:t>
            </a:r>
            <a:r>
              <a:rPr sz="1850" spc="15" dirty="0">
                <a:latin typeface="Times New Roman"/>
                <a:cs typeface="Times New Roman"/>
              </a:rPr>
              <a:t> </a:t>
            </a:r>
            <a:r>
              <a:rPr sz="1850" dirty="0">
                <a:latin typeface="Times New Roman"/>
                <a:cs typeface="Times New Roman"/>
              </a:rPr>
              <a:t>more,</a:t>
            </a:r>
            <a:r>
              <a:rPr sz="1850" spc="45" dirty="0">
                <a:latin typeface="Times New Roman"/>
                <a:cs typeface="Times New Roman"/>
              </a:rPr>
              <a:t> </a:t>
            </a:r>
            <a:r>
              <a:rPr sz="1850" spc="-25" dirty="0">
                <a:latin typeface="Times New Roman"/>
                <a:cs typeface="Times New Roman"/>
              </a:rPr>
              <a:t>GPU</a:t>
            </a:r>
            <a:endParaRPr sz="1850">
              <a:latin typeface="Times New Roman"/>
              <a:cs typeface="Times New Roman"/>
            </a:endParaRPr>
          </a:p>
          <a:p>
            <a:pPr marL="598805">
              <a:lnSpc>
                <a:spcPct val="100000"/>
              </a:lnSpc>
              <a:spcBef>
                <a:spcPts val="420"/>
              </a:spcBef>
            </a:pPr>
            <a:r>
              <a:rPr sz="1850" spc="-10" dirty="0">
                <a:latin typeface="Times New Roman"/>
                <a:cs typeface="Times New Roman"/>
              </a:rPr>
              <a:t>-</a:t>
            </a:r>
            <a:r>
              <a:rPr sz="1850" dirty="0">
                <a:latin typeface="Times New Roman"/>
                <a:cs typeface="Times New Roman"/>
              </a:rPr>
              <a:t>RAM</a:t>
            </a:r>
            <a:r>
              <a:rPr sz="1850" spc="15" dirty="0">
                <a:latin typeface="Times New Roman"/>
                <a:cs typeface="Times New Roman"/>
              </a:rPr>
              <a:t> </a:t>
            </a:r>
            <a:r>
              <a:rPr sz="1850" dirty="0">
                <a:latin typeface="Times New Roman"/>
                <a:cs typeface="Times New Roman"/>
              </a:rPr>
              <a:t>: </a:t>
            </a:r>
            <a:r>
              <a:rPr sz="1850" spc="-25" dirty="0">
                <a:latin typeface="Times New Roman"/>
                <a:cs typeface="Times New Roman"/>
              </a:rPr>
              <a:t>8GB</a:t>
            </a:r>
            <a:endParaRPr sz="1850">
              <a:latin typeface="Times New Roman"/>
              <a:cs typeface="Times New Roman"/>
            </a:endParaRPr>
          </a:p>
          <a:p>
            <a:pPr marL="598805">
              <a:lnSpc>
                <a:spcPts val="2170"/>
              </a:lnSpc>
              <a:spcBef>
                <a:spcPts val="420"/>
              </a:spcBef>
            </a:pPr>
            <a:r>
              <a:rPr sz="1850" spc="-10" dirty="0">
                <a:latin typeface="Times New Roman"/>
                <a:cs typeface="Times New Roman"/>
              </a:rPr>
              <a:t>-</a:t>
            </a:r>
            <a:r>
              <a:rPr sz="1850" dirty="0">
                <a:latin typeface="Times New Roman"/>
                <a:cs typeface="Times New Roman"/>
              </a:rPr>
              <a:t>Operating</a:t>
            </a:r>
            <a:r>
              <a:rPr sz="1850" spc="50" dirty="0">
                <a:latin typeface="Times New Roman"/>
                <a:cs typeface="Times New Roman"/>
              </a:rPr>
              <a:t> </a:t>
            </a:r>
            <a:r>
              <a:rPr sz="1850" spc="-10" dirty="0">
                <a:latin typeface="Times New Roman"/>
                <a:cs typeface="Times New Roman"/>
              </a:rPr>
              <a:t>System</a:t>
            </a:r>
            <a:endParaRPr sz="1850">
              <a:latin typeface="Times New Roman"/>
              <a:cs typeface="Times New Roman"/>
            </a:endParaRPr>
          </a:p>
          <a:p>
            <a:pPr marL="239395">
              <a:lnSpc>
                <a:spcPts val="3130"/>
              </a:lnSpc>
            </a:pPr>
            <a:r>
              <a:rPr sz="2650" u="sng" dirty="0">
                <a:uFill>
                  <a:solidFill>
                    <a:srgbClr val="000000"/>
                  </a:solidFill>
                </a:uFill>
                <a:latin typeface="Times New Roman"/>
                <a:cs typeface="Times New Roman"/>
              </a:rPr>
              <a:t>Non</a:t>
            </a:r>
            <a:r>
              <a:rPr sz="2650" u="sng" spc="-95" dirty="0">
                <a:uFill>
                  <a:solidFill>
                    <a:srgbClr val="000000"/>
                  </a:solidFill>
                </a:uFill>
                <a:latin typeface="Times New Roman"/>
                <a:cs typeface="Times New Roman"/>
              </a:rPr>
              <a:t> </a:t>
            </a:r>
            <a:r>
              <a:rPr sz="2650" u="sng" dirty="0">
                <a:uFill>
                  <a:solidFill>
                    <a:srgbClr val="000000"/>
                  </a:solidFill>
                </a:uFill>
                <a:latin typeface="Times New Roman"/>
                <a:cs typeface="Times New Roman"/>
              </a:rPr>
              <a:t>Functional</a:t>
            </a:r>
            <a:r>
              <a:rPr sz="2650" u="sng" spc="-90" dirty="0">
                <a:uFill>
                  <a:solidFill>
                    <a:srgbClr val="000000"/>
                  </a:solidFill>
                </a:uFill>
                <a:latin typeface="Times New Roman"/>
                <a:cs typeface="Times New Roman"/>
              </a:rPr>
              <a:t> </a:t>
            </a:r>
            <a:r>
              <a:rPr sz="2650" u="sng" spc="-10" dirty="0">
                <a:uFill>
                  <a:solidFill>
                    <a:srgbClr val="000000"/>
                  </a:solidFill>
                </a:uFill>
                <a:latin typeface="Times New Roman"/>
                <a:cs typeface="Times New Roman"/>
              </a:rPr>
              <a:t>Requirements</a:t>
            </a:r>
            <a:endParaRPr sz="2650">
              <a:latin typeface="Times New Roman"/>
              <a:cs typeface="Times New Roman"/>
            </a:endParaRPr>
          </a:p>
          <a:p>
            <a:pPr marL="12700">
              <a:lnSpc>
                <a:spcPct val="100000"/>
              </a:lnSpc>
              <a:spcBef>
                <a:spcPts val="320"/>
              </a:spcBef>
            </a:pPr>
            <a:r>
              <a:rPr sz="1850" u="sng" spc="-10" dirty="0">
                <a:uFill>
                  <a:solidFill>
                    <a:srgbClr val="000000"/>
                  </a:solidFill>
                </a:uFill>
                <a:latin typeface="Times New Roman"/>
                <a:cs typeface="Times New Roman"/>
              </a:rPr>
              <a:t>Performance:</a:t>
            </a:r>
            <a:endParaRPr sz="1850">
              <a:latin typeface="Times New Roman"/>
              <a:cs typeface="Times New Roman"/>
            </a:endParaRPr>
          </a:p>
        </p:txBody>
      </p:sp>
      <p:sp>
        <p:nvSpPr>
          <p:cNvPr id="4" name="object 4"/>
          <p:cNvSpPr txBox="1"/>
          <p:nvPr/>
        </p:nvSpPr>
        <p:spPr>
          <a:xfrm>
            <a:off x="5123184" y="1641819"/>
            <a:ext cx="3543300" cy="1548765"/>
          </a:xfrm>
          <a:prstGeom prst="rect">
            <a:avLst/>
          </a:prstGeom>
        </p:spPr>
        <p:txBody>
          <a:bodyPr vert="horz" wrap="square" lIns="0" tIns="93345" rIns="0" bIns="0" rtlCol="0">
            <a:spAutoFit/>
          </a:bodyPr>
          <a:lstStyle/>
          <a:p>
            <a:pPr marL="12700">
              <a:lnSpc>
                <a:spcPct val="100000"/>
              </a:lnSpc>
              <a:spcBef>
                <a:spcPts val="735"/>
              </a:spcBef>
            </a:pPr>
            <a:r>
              <a:rPr sz="2850" u="sng" dirty="0">
                <a:uFill>
                  <a:solidFill>
                    <a:srgbClr val="000000"/>
                  </a:solidFill>
                </a:uFill>
                <a:latin typeface="Times New Roman"/>
                <a:cs typeface="Times New Roman"/>
              </a:rPr>
              <a:t>Software</a:t>
            </a:r>
            <a:r>
              <a:rPr sz="2850" u="sng" spc="15" dirty="0">
                <a:uFill>
                  <a:solidFill>
                    <a:srgbClr val="000000"/>
                  </a:solidFill>
                </a:uFill>
                <a:latin typeface="Times New Roman"/>
                <a:cs typeface="Times New Roman"/>
              </a:rPr>
              <a:t> </a:t>
            </a:r>
            <a:r>
              <a:rPr sz="2850" u="sng" spc="-10" dirty="0">
                <a:uFill>
                  <a:solidFill>
                    <a:srgbClr val="000000"/>
                  </a:solidFill>
                </a:uFill>
                <a:latin typeface="Times New Roman"/>
                <a:cs typeface="Times New Roman"/>
              </a:rPr>
              <a:t>Requirements:</a:t>
            </a:r>
            <a:endParaRPr sz="2850" dirty="0">
              <a:latin typeface="Times New Roman"/>
              <a:cs typeface="Times New Roman"/>
            </a:endParaRPr>
          </a:p>
          <a:p>
            <a:pPr marL="240665">
              <a:lnSpc>
                <a:spcPct val="100000"/>
              </a:lnSpc>
              <a:spcBef>
                <a:spcPts val="434"/>
              </a:spcBef>
            </a:pPr>
            <a:r>
              <a:rPr sz="1850" spc="-10" dirty="0">
                <a:latin typeface="Times New Roman"/>
                <a:cs typeface="Times New Roman"/>
              </a:rPr>
              <a:t>-</a:t>
            </a:r>
            <a:r>
              <a:rPr sz="1850" dirty="0">
                <a:latin typeface="Times New Roman"/>
                <a:cs typeface="Times New Roman"/>
              </a:rPr>
              <a:t>Jupyter</a:t>
            </a:r>
            <a:r>
              <a:rPr sz="1850" spc="50" dirty="0">
                <a:latin typeface="Times New Roman"/>
                <a:cs typeface="Times New Roman"/>
              </a:rPr>
              <a:t> </a:t>
            </a:r>
            <a:r>
              <a:rPr sz="1850" spc="-10" dirty="0">
                <a:latin typeface="Times New Roman"/>
                <a:cs typeface="Times New Roman"/>
              </a:rPr>
              <a:t>Notebook</a:t>
            </a:r>
            <a:endParaRPr sz="1850" dirty="0">
              <a:latin typeface="Times New Roman"/>
              <a:cs typeface="Times New Roman"/>
            </a:endParaRPr>
          </a:p>
          <a:p>
            <a:pPr marL="240665">
              <a:lnSpc>
                <a:spcPct val="100000"/>
              </a:lnSpc>
              <a:spcBef>
                <a:spcPts val="420"/>
              </a:spcBef>
            </a:pPr>
            <a:r>
              <a:rPr sz="1850" spc="-10" dirty="0">
                <a:latin typeface="Times New Roman"/>
                <a:cs typeface="Times New Roman"/>
              </a:rPr>
              <a:t>-</a:t>
            </a:r>
            <a:r>
              <a:rPr lang="en-IN" sz="1850" spc="-10" dirty="0">
                <a:latin typeface="Times New Roman"/>
                <a:cs typeface="Times New Roman"/>
              </a:rPr>
              <a:t>ML </a:t>
            </a:r>
            <a:r>
              <a:rPr sz="1850" dirty="0">
                <a:latin typeface="Times New Roman"/>
                <a:cs typeface="Times New Roman"/>
              </a:rPr>
              <a:t>Libraries</a:t>
            </a:r>
          </a:p>
          <a:p>
            <a:pPr marL="240665">
              <a:lnSpc>
                <a:spcPct val="100000"/>
              </a:lnSpc>
              <a:spcBef>
                <a:spcPts val="420"/>
              </a:spcBef>
            </a:pPr>
            <a:r>
              <a:rPr sz="1850" spc="-10" dirty="0">
                <a:latin typeface="Times New Roman"/>
                <a:cs typeface="Times New Roman"/>
              </a:rPr>
              <a:t>-</a:t>
            </a:r>
            <a:r>
              <a:rPr sz="1850" dirty="0">
                <a:latin typeface="Times New Roman"/>
                <a:cs typeface="Times New Roman"/>
              </a:rPr>
              <a:t>Python</a:t>
            </a:r>
            <a:r>
              <a:rPr sz="1850" spc="65" dirty="0">
                <a:latin typeface="Times New Roman"/>
                <a:cs typeface="Times New Roman"/>
              </a:rPr>
              <a:t> </a:t>
            </a:r>
            <a:r>
              <a:rPr sz="1850" spc="-25" dirty="0">
                <a:latin typeface="Times New Roman"/>
                <a:cs typeface="Times New Roman"/>
              </a:rPr>
              <a:t>3.8</a:t>
            </a:r>
            <a:endParaRPr sz="1850" dirty="0">
              <a:latin typeface="Times New Roman"/>
              <a:cs typeface="Times New Roman"/>
            </a:endParaRPr>
          </a:p>
        </p:txBody>
      </p:sp>
      <p:sp>
        <p:nvSpPr>
          <p:cNvPr id="5" name="object 5"/>
          <p:cNvSpPr txBox="1"/>
          <p:nvPr/>
        </p:nvSpPr>
        <p:spPr>
          <a:xfrm>
            <a:off x="95492" y="3879969"/>
            <a:ext cx="9780270" cy="2707640"/>
          </a:xfrm>
          <a:prstGeom prst="rect">
            <a:avLst/>
          </a:prstGeom>
        </p:spPr>
        <p:txBody>
          <a:bodyPr vert="horz" wrap="square" lIns="0" tIns="12065" rIns="0" bIns="0" rtlCol="0">
            <a:spAutoFit/>
          </a:bodyPr>
          <a:lstStyle/>
          <a:p>
            <a:pPr marL="12700" marR="5080">
              <a:lnSpc>
                <a:spcPct val="118900"/>
              </a:lnSpc>
              <a:spcBef>
                <a:spcPts val="95"/>
              </a:spcBef>
            </a:pPr>
            <a:r>
              <a:rPr sz="1850" dirty="0">
                <a:latin typeface="Times New Roman"/>
                <a:cs typeface="Times New Roman"/>
              </a:rPr>
              <a:t>The</a:t>
            </a:r>
            <a:r>
              <a:rPr sz="1850" spc="15" dirty="0">
                <a:latin typeface="Times New Roman"/>
                <a:cs typeface="Times New Roman"/>
              </a:rPr>
              <a:t> </a:t>
            </a:r>
            <a:r>
              <a:rPr sz="1850" dirty="0">
                <a:latin typeface="Times New Roman"/>
                <a:cs typeface="Times New Roman"/>
              </a:rPr>
              <a:t>system</a:t>
            </a:r>
            <a:r>
              <a:rPr sz="1850" spc="25" dirty="0">
                <a:latin typeface="Times New Roman"/>
                <a:cs typeface="Times New Roman"/>
              </a:rPr>
              <a:t> </a:t>
            </a:r>
            <a:r>
              <a:rPr sz="1850" dirty="0">
                <a:latin typeface="Times New Roman"/>
                <a:cs typeface="Times New Roman"/>
              </a:rPr>
              <a:t>should</a:t>
            </a:r>
            <a:r>
              <a:rPr sz="1850" spc="30" dirty="0">
                <a:latin typeface="Times New Roman"/>
                <a:cs typeface="Times New Roman"/>
              </a:rPr>
              <a:t> </a:t>
            </a:r>
            <a:r>
              <a:rPr sz="1850" dirty="0">
                <a:latin typeface="Times New Roman"/>
                <a:cs typeface="Times New Roman"/>
              </a:rPr>
              <a:t>exhibit</a:t>
            </a:r>
            <a:r>
              <a:rPr sz="1850" spc="45" dirty="0">
                <a:latin typeface="Times New Roman"/>
                <a:cs typeface="Times New Roman"/>
              </a:rPr>
              <a:t> </a:t>
            </a:r>
            <a:r>
              <a:rPr sz="1850" dirty="0">
                <a:latin typeface="Times New Roman"/>
                <a:cs typeface="Times New Roman"/>
              </a:rPr>
              <a:t>high</a:t>
            </a:r>
            <a:r>
              <a:rPr sz="1850" spc="30" dirty="0">
                <a:latin typeface="Times New Roman"/>
                <a:cs typeface="Times New Roman"/>
              </a:rPr>
              <a:t> </a:t>
            </a:r>
            <a:r>
              <a:rPr sz="1850" dirty="0">
                <a:latin typeface="Times New Roman"/>
                <a:cs typeface="Times New Roman"/>
              </a:rPr>
              <a:t>performance</a:t>
            </a:r>
            <a:r>
              <a:rPr sz="1850" spc="35" dirty="0">
                <a:latin typeface="Times New Roman"/>
                <a:cs typeface="Times New Roman"/>
              </a:rPr>
              <a:t> </a:t>
            </a:r>
            <a:r>
              <a:rPr sz="1850" dirty="0">
                <a:latin typeface="Times New Roman"/>
                <a:cs typeface="Times New Roman"/>
              </a:rPr>
              <a:t>in</a:t>
            </a:r>
            <a:r>
              <a:rPr sz="1850" spc="25" dirty="0">
                <a:latin typeface="Times New Roman"/>
                <a:cs typeface="Times New Roman"/>
              </a:rPr>
              <a:t> </a:t>
            </a:r>
            <a:r>
              <a:rPr sz="1850" dirty="0">
                <a:latin typeface="Times New Roman"/>
                <a:cs typeface="Times New Roman"/>
              </a:rPr>
              <a:t>terms</a:t>
            </a:r>
            <a:r>
              <a:rPr sz="1850" spc="50" dirty="0">
                <a:latin typeface="Times New Roman"/>
                <a:cs typeface="Times New Roman"/>
              </a:rPr>
              <a:t> </a:t>
            </a:r>
            <a:r>
              <a:rPr sz="1850" dirty="0">
                <a:latin typeface="Times New Roman"/>
                <a:cs typeface="Times New Roman"/>
              </a:rPr>
              <a:t>of</a:t>
            </a:r>
            <a:r>
              <a:rPr sz="1850" spc="15" dirty="0">
                <a:latin typeface="Times New Roman"/>
                <a:cs typeface="Times New Roman"/>
              </a:rPr>
              <a:t> </a:t>
            </a:r>
            <a:r>
              <a:rPr sz="1850" dirty="0">
                <a:latin typeface="Times New Roman"/>
                <a:cs typeface="Times New Roman"/>
              </a:rPr>
              <a:t>model</a:t>
            </a:r>
            <a:r>
              <a:rPr sz="1850" spc="30" dirty="0">
                <a:latin typeface="Times New Roman"/>
                <a:cs typeface="Times New Roman"/>
              </a:rPr>
              <a:t> </a:t>
            </a:r>
            <a:r>
              <a:rPr sz="1850" dirty="0">
                <a:latin typeface="Times New Roman"/>
                <a:cs typeface="Times New Roman"/>
              </a:rPr>
              <a:t>training</a:t>
            </a:r>
            <a:r>
              <a:rPr sz="1850" spc="40" dirty="0">
                <a:latin typeface="Times New Roman"/>
                <a:cs typeface="Times New Roman"/>
              </a:rPr>
              <a:t> </a:t>
            </a:r>
            <a:r>
              <a:rPr sz="1850" dirty="0">
                <a:latin typeface="Times New Roman"/>
                <a:cs typeface="Times New Roman"/>
              </a:rPr>
              <a:t>and</a:t>
            </a:r>
            <a:r>
              <a:rPr sz="1850" spc="30" dirty="0">
                <a:latin typeface="Times New Roman"/>
                <a:cs typeface="Times New Roman"/>
              </a:rPr>
              <a:t> </a:t>
            </a:r>
            <a:r>
              <a:rPr sz="1850" dirty="0">
                <a:latin typeface="Times New Roman"/>
                <a:cs typeface="Times New Roman"/>
              </a:rPr>
              <a:t>prediction</a:t>
            </a:r>
            <a:r>
              <a:rPr sz="1850" spc="40" dirty="0">
                <a:latin typeface="Times New Roman"/>
                <a:cs typeface="Times New Roman"/>
              </a:rPr>
              <a:t> </a:t>
            </a:r>
            <a:r>
              <a:rPr sz="1850" dirty="0">
                <a:latin typeface="Times New Roman"/>
                <a:cs typeface="Times New Roman"/>
              </a:rPr>
              <a:t>speed,</a:t>
            </a:r>
            <a:r>
              <a:rPr sz="1850" spc="30" dirty="0">
                <a:latin typeface="Times New Roman"/>
                <a:cs typeface="Times New Roman"/>
              </a:rPr>
              <a:t> </a:t>
            </a:r>
            <a:r>
              <a:rPr sz="1850" spc="-10" dirty="0">
                <a:latin typeface="Times New Roman"/>
                <a:cs typeface="Times New Roman"/>
              </a:rPr>
              <a:t>ensuring </a:t>
            </a:r>
            <a:r>
              <a:rPr sz="1850" dirty="0">
                <a:latin typeface="Times New Roman"/>
                <a:cs typeface="Times New Roman"/>
              </a:rPr>
              <a:t>timely</a:t>
            </a:r>
            <a:r>
              <a:rPr sz="1850" spc="50" dirty="0">
                <a:latin typeface="Times New Roman"/>
                <a:cs typeface="Times New Roman"/>
              </a:rPr>
              <a:t> </a:t>
            </a:r>
            <a:r>
              <a:rPr sz="1850" dirty="0">
                <a:latin typeface="Times New Roman"/>
                <a:cs typeface="Times New Roman"/>
              </a:rPr>
              <a:t>processing</a:t>
            </a:r>
            <a:r>
              <a:rPr sz="1850" spc="35" dirty="0">
                <a:latin typeface="Times New Roman"/>
                <a:cs typeface="Times New Roman"/>
              </a:rPr>
              <a:t> </a:t>
            </a:r>
            <a:r>
              <a:rPr sz="1850" dirty="0">
                <a:latin typeface="Times New Roman"/>
                <a:cs typeface="Times New Roman"/>
              </a:rPr>
              <a:t>of</a:t>
            </a:r>
            <a:r>
              <a:rPr sz="1850" spc="5" dirty="0">
                <a:latin typeface="Times New Roman"/>
                <a:cs typeface="Times New Roman"/>
              </a:rPr>
              <a:t> </a:t>
            </a:r>
            <a:r>
              <a:rPr sz="1850" spc="-20" dirty="0">
                <a:latin typeface="Times New Roman"/>
                <a:cs typeface="Times New Roman"/>
              </a:rPr>
              <a:t>data.</a:t>
            </a:r>
            <a:endParaRPr sz="1850">
              <a:latin typeface="Times New Roman"/>
              <a:cs typeface="Times New Roman"/>
            </a:endParaRPr>
          </a:p>
          <a:p>
            <a:pPr marL="12700">
              <a:lnSpc>
                <a:spcPct val="100000"/>
              </a:lnSpc>
              <a:spcBef>
                <a:spcPts val="420"/>
              </a:spcBef>
            </a:pPr>
            <a:r>
              <a:rPr sz="1850" u="sng" spc="-10" dirty="0">
                <a:uFill>
                  <a:solidFill>
                    <a:srgbClr val="000000"/>
                  </a:solidFill>
                </a:uFill>
                <a:latin typeface="Times New Roman"/>
                <a:cs typeface="Times New Roman"/>
              </a:rPr>
              <a:t>Scalability</a:t>
            </a:r>
            <a:r>
              <a:rPr sz="1850" spc="-10" dirty="0">
                <a:latin typeface="Times New Roman"/>
                <a:cs typeface="Times New Roman"/>
              </a:rPr>
              <a:t>:</a:t>
            </a:r>
            <a:endParaRPr sz="1850">
              <a:latin typeface="Times New Roman"/>
              <a:cs typeface="Times New Roman"/>
            </a:endParaRPr>
          </a:p>
          <a:p>
            <a:pPr marL="12700" marR="373380">
              <a:lnSpc>
                <a:spcPct val="118900"/>
              </a:lnSpc>
            </a:pPr>
            <a:r>
              <a:rPr sz="1850" dirty="0">
                <a:latin typeface="Times New Roman"/>
                <a:cs typeface="Times New Roman"/>
              </a:rPr>
              <a:t>The</a:t>
            </a:r>
            <a:r>
              <a:rPr sz="1850" spc="5" dirty="0">
                <a:latin typeface="Times New Roman"/>
                <a:cs typeface="Times New Roman"/>
              </a:rPr>
              <a:t> </a:t>
            </a:r>
            <a:r>
              <a:rPr sz="1850" dirty="0">
                <a:latin typeface="Times New Roman"/>
                <a:cs typeface="Times New Roman"/>
              </a:rPr>
              <a:t>system</a:t>
            </a:r>
            <a:r>
              <a:rPr sz="1850" spc="15" dirty="0">
                <a:latin typeface="Times New Roman"/>
                <a:cs typeface="Times New Roman"/>
              </a:rPr>
              <a:t> </a:t>
            </a:r>
            <a:r>
              <a:rPr sz="1850" dirty="0">
                <a:latin typeface="Times New Roman"/>
                <a:cs typeface="Times New Roman"/>
              </a:rPr>
              <a:t>should</a:t>
            </a:r>
            <a:r>
              <a:rPr sz="1850" spc="15" dirty="0">
                <a:latin typeface="Times New Roman"/>
                <a:cs typeface="Times New Roman"/>
              </a:rPr>
              <a:t> </a:t>
            </a:r>
            <a:r>
              <a:rPr sz="1850" dirty="0">
                <a:latin typeface="Times New Roman"/>
                <a:cs typeface="Times New Roman"/>
              </a:rPr>
              <a:t>be</a:t>
            </a:r>
            <a:r>
              <a:rPr sz="1850" spc="5" dirty="0">
                <a:latin typeface="Times New Roman"/>
                <a:cs typeface="Times New Roman"/>
              </a:rPr>
              <a:t> </a:t>
            </a:r>
            <a:r>
              <a:rPr sz="1850" dirty="0">
                <a:latin typeface="Times New Roman"/>
                <a:cs typeface="Times New Roman"/>
              </a:rPr>
              <a:t>scalable</a:t>
            </a:r>
            <a:r>
              <a:rPr sz="1850" spc="45" dirty="0">
                <a:latin typeface="Times New Roman"/>
                <a:cs typeface="Times New Roman"/>
              </a:rPr>
              <a:t> </a:t>
            </a:r>
            <a:r>
              <a:rPr sz="1850" dirty="0">
                <a:latin typeface="Times New Roman"/>
                <a:cs typeface="Times New Roman"/>
              </a:rPr>
              <a:t>to</a:t>
            </a:r>
            <a:r>
              <a:rPr sz="1850" spc="15" dirty="0">
                <a:latin typeface="Times New Roman"/>
                <a:cs typeface="Times New Roman"/>
              </a:rPr>
              <a:t> </a:t>
            </a:r>
            <a:r>
              <a:rPr sz="1850" dirty="0">
                <a:latin typeface="Times New Roman"/>
                <a:cs typeface="Times New Roman"/>
              </a:rPr>
              <a:t>handle</a:t>
            </a:r>
            <a:r>
              <a:rPr sz="1850" spc="30" dirty="0">
                <a:latin typeface="Times New Roman"/>
                <a:cs typeface="Times New Roman"/>
              </a:rPr>
              <a:t> </a:t>
            </a:r>
            <a:r>
              <a:rPr sz="1850" dirty="0">
                <a:latin typeface="Times New Roman"/>
                <a:cs typeface="Times New Roman"/>
              </a:rPr>
              <a:t>an</a:t>
            </a:r>
            <a:r>
              <a:rPr sz="1850" spc="30" dirty="0">
                <a:latin typeface="Times New Roman"/>
                <a:cs typeface="Times New Roman"/>
              </a:rPr>
              <a:t> </a:t>
            </a:r>
            <a:r>
              <a:rPr sz="1850" dirty="0">
                <a:latin typeface="Times New Roman"/>
                <a:cs typeface="Times New Roman"/>
              </a:rPr>
              <a:t>increase</a:t>
            </a:r>
            <a:r>
              <a:rPr sz="1850" spc="25" dirty="0">
                <a:latin typeface="Times New Roman"/>
                <a:cs typeface="Times New Roman"/>
              </a:rPr>
              <a:t> </a:t>
            </a:r>
            <a:r>
              <a:rPr sz="1850" dirty="0">
                <a:latin typeface="Times New Roman"/>
                <a:cs typeface="Times New Roman"/>
              </a:rPr>
              <a:t>in</a:t>
            </a:r>
            <a:r>
              <a:rPr sz="1850" spc="30" dirty="0">
                <a:latin typeface="Times New Roman"/>
                <a:cs typeface="Times New Roman"/>
              </a:rPr>
              <a:t> </a:t>
            </a:r>
            <a:r>
              <a:rPr sz="1850" dirty="0">
                <a:latin typeface="Times New Roman"/>
                <a:cs typeface="Times New Roman"/>
              </a:rPr>
              <a:t>the</a:t>
            </a:r>
            <a:r>
              <a:rPr sz="1850" spc="5" dirty="0">
                <a:latin typeface="Times New Roman"/>
                <a:cs typeface="Times New Roman"/>
              </a:rPr>
              <a:t> </a:t>
            </a:r>
            <a:r>
              <a:rPr sz="1850" dirty="0">
                <a:latin typeface="Times New Roman"/>
                <a:cs typeface="Times New Roman"/>
              </a:rPr>
              <a:t>size</a:t>
            </a:r>
            <a:r>
              <a:rPr sz="1850" spc="25" dirty="0">
                <a:latin typeface="Times New Roman"/>
                <a:cs typeface="Times New Roman"/>
              </a:rPr>
              <a:t> </a:t>
            </a:r>
            <a:r>
              <a:rPr sz="1850" dirty="0">
                <a:latin typeface="Times New Roman"/>
                <a:cs typeface="Times New Roman"/>
              </a:rPr>
              <a:t>of</a:t>
            </a:r>
            <a:r>
              <a:rPr sz="1850" spc="10" dirty="0">
                <a:latin typeface="Times New Roman"/>
                <a:cs typeface="Times New Roman"/>
              </a:rPr>
              <a:t> </a:t>
            </a:r>
            <a:r>
              <a:rPr sz="1850" dirty="0">
                <a:latin typeface="Times New Roman"/>
                <a:cs typeface="Times New Roman"/>
              </a:rPr>
              <a:t>the</a:t>
            </a:r>
            <a:r>
              <a:rPr sz="1850" spc="25" dirty="0">
                <a:latin typeface="Times New Roman"/>
                <a:cs typeface="Times New Roman"/>
              </a:rPr>
              <a:t> </a:t>
            </a:r>
            <a:r>
              <a:rPr sz="1850" dirty="0">
                <a:latin typeface="Times New Roman"/>
                <a:cs typeface="Times New Roman"/>
              </a:rPr>
              <a:t>dataset</a:t>
            </a:r>
            <a:r>
              <a:rPr sz="1850" spc="35" dirty="0">
                <a:latin typeface="Times New Roman"/>
                <a:cs typeface="Times New Roman"/>
              </a:rPr>
              <a:t> </a:t>
            </a:r>
            <a:r>
              <a:rPr sz="1850" dirty="0">
                <a:latin typeface="Times New Roman"/>
                <a:cs typeface="Times New Roman"/>
              </a:rPr>
              <a:t>or</a:t>
            </a:r>
            <a:r>
              <a:rPr sz="1850" spc="5" dirty="0">
                <a:latin typeface="Times New Roman"/>
                <a:cs typeface="Times New Roman"/>
              </a:rPr>
              <a:t> </a:t>
            </a:r>
            <a:r>
              <a:rPr sz="1850" dirty="0">
                <a:latin typeface="Times New Roman"/>
                <a:cs typeface="Times New Roman"/>
              </a:rPr>
              <a:t>additional</a:t>
            </a:r>
            <a:r>
              <a:rPr sz="1850" spc="15" dirty="0">
                <a:latin typeface="Times New Roman"/>
                <a:cs typeface="Times New Roman"/>
              </a:rPr>
              <a:t> </a:t>
            </a:r>
            <a:r>
              <a:rPr sz="1850" spc="-10" dirty="0">
                <a:latin typeface="Times New Roman"/>
                <a:cs typeface="Times New Roman"/>
              </a:rPr>
              <a:t>features </a:t>
            </a:r>
            <a:r>
              <a:rPr sz="1850" dirty="0">
                <a:latin typeface="Times New Roman"/>
                <a:cs typeface="Times New Roman"/>
              </a:rPr>
              <a:t>without</a:t>
            </a:r>
            <a:r>
              <a:rPr sz="1850" spc="25" dirty="0">
                <a:latin typeface="Times New Roman"/>
                <a:cs typeface="Times New Roman"/>
              </a:rPr>
              <a:t> </a:t>
            </a:r>
            <a:r>
              <a:rPr sz="1850" dirty="0">
                <a:latin typeface="Times New Roman"/>
                <a:cs typeface="Times New Roman"/>
              </a:rPr>
              <a:t>a</a:t>
            </a:r>
            <a:r>
              <a:rPr sz="1850" spc="10" dirty="0">
                <a:latin typeface="Times New Roman"/>
                <a:cs typeface="Times New Roman"/>
              </a:rPr>
              <a:t> </a:t>
            </a:r>
            <a:r>
              <a:rPr sz="1850" dirty="0">
                <a:latin typeface="Times New Roman"/>
                <a:cs typeface="Times New Roman"/>
              </a:rPr>
              <a:t>significant</a:t>
            </a:r>
            <a:r>
              <a:rPr sz="1850" spc="25" dirty="0">
                <a:latin typeface="Times New Roman"/>
                <a:cs typeface="Times New Roman"/>
              </a:rPr>
              <a:t> </a:t>
            </a:r>
            <a:r>
              <a:rPr sz="1850" dirty="0">
                <a:latin typeface="Times New Roman"/>
                <a:cs typeface="Times New Roman"/>
              </a:rPr>
              <a:t>decrease</a:t>
            </a:r>
            <a:r>
              <a:rPr sz="1850" spc="40" dirty="0">
                <a:latin typeface="Times New Roman"/>
                <a:cs typeface="Times New Roman"/>
              </a:rPr>
              <a:t> </a:t>
            </a:r>
            <a:r>
              <a:rPr sz="1850" dirty="0">
                <a:latin typeface="Times New Roman"/>
                <a:cs typeface="Times New Roman"/>
              </a:rPr>
              <a:t>in</a:t>
            </a:r>
            <a:r>
              <a:rPr sz="1850" spc="25" dirty="0">
                <a:latin typeface="Times New Roman"/>
                <a:cs typeface="Times New Roman"/>
              </a:rPr>
              <a:t> </a:t>
            </a:r>
            <a:r>
              <a:rPr sz="1850" spc="-10" dirty="0">
                <a:latin typeface="Times New Roman"/>
                <a:cs typeface="Times New Roman"/>
              </a:rPr>
              <a:t>performance.</a:t>
            </a:r>
            <a:endParaRPr sz="1850">
              <a:latin typeface="Times New Roman"/>
              <a:cs typeface="Times New Roman"/>
            </a:endParaRPr>
          </a:p>
          <a:p>
            <a:pPr marL="12700">
              <a:lnSpc>
                <a:spcPct val="100000"/>
              </a:lnSpc>
              <a:spcBef>
                <a:spcPts val="420"/>
              </a:spcBef>
            </a:pPr>
            <a:r>
              <a:rPr sz="1850" u="sng" dirty="0">
                <a:uFill>
                  <a:solidFill>
                    <a:srgbClr val="000000"/>
                  </a:solidFill>
                </a:uFill>
                <a:latin typeface="Times New Roman"/>
                <a:cs typeface="Times New Roman"/>
              </a:rPr>
              <a:t>Reliability</a:t>
            </a:r>
            <a:r>
              <a:rPr sz="1850" u="sng" spc="35" dirty="0">
                <a:uFill>
                  <a:solidFill>
                    <a:srgbClr val="000000"/>
                  </a:solidFill>
                </a:uFill>
                <a:latin typeface="Times New Roman"/>
                <a:cs typeface="Times New Roman"/>
              </a:rPr>
              <a:t> </a:t>
            </a:r>
            <a:r>
              <a:rPr sz="1850" u="sng" dirty="0">
                <a:uFill>
                  <a:solidFill>
                    <a:srgbClr val="000000"/>
                  </a:solidFill>
                </a:uFill>
                <a:latin typeface="Times New Roman"/>
                <a:cs typeface="Times New Roman"/>
              </a:rPr>
              <a:t>and</a:t>
            </a:r>
            <a:r>
              <a:rPr sz="1850" u="sng" spc="-75" dirty="0">
                <a:uFill>
                  <a:solidFill>
                    <a:srgbClr val="000000"/>
                  </a:solidFill>
                </a:uFill>
                <a:latin typeface="Times New Roman"/>
                <a:cs typeface="Times New Roman"/>
              </a:rPr>
              <a:t> </a:t>
            </a:r>
            <a:r>
              <a:rPr sz="1850" u="sng" spc="-10" dirty="0">
                <a:uFill>
                  <a:solidFill>
                    <a:srgbClr val="000000"/>
                  </a:solidFill>
                </a:uFill>
                <a:latin typeface="Times New Roman"/>
                <a:cs typeface="Times New Roman"/>
              </a:rPr>
              <a:t>Availability:</a:t>
            </a:r>
            <a:endParaRPr sz="1850">
              <a:latin typeface="Times New Roman"/>
              <a:cs typeface="Times New Roman"/>
            </a:endParaRPr>
          </a:p>
          <a:p>
            <a:pPr marL="12700" marR="309245">
              <a:lnSpc>
                <a:spcPct val="118900"/>
              </a:lnSpc>
            </a:pPr>
            <a:r>
              <a:rPr sz="1850" dirty="0">
                <a:latin typeface="Times New Roman"/>
                <a:cs typeface="Times New Roman"/>
              </a:rPr>
              <a:t>The</a:t>
            </a:r>
            <a:r>
              <a:rPr sz="1850" spc="10" dirty="0">
                <a:latin typeface="Times New Roman"/>
                <a:cs typeface="Times New Roman"/>
              </a:rPr>
              <a:t> </a:t>
            </a:r>
            <a:r>
              <a:rPr sz="1850" dirty="0">
                <a:latin typeface="Times New Roman"/>
                <a:cs typeface="Times New Roman"/>
              </a:rPr>
              <a:t>system</a:t>
            </a:r>
            <a:r>
              <a:rPr sz="1850" spc="20" dirty="0">
                <a:latin typeface="Times New Roman"/>
                <a:cs typeface="Times New Roman"/>
              </a:rPr>
              <a:t> </a:t>
            </a:r>
            <a:r>
              <a:rPr sz="1850" dirty="0">
                <a:latin typeface="Times New Roman"/>
                <a:cs typeface="Times New Roman"/>
              </a:rPr>
              <a:t>should</a:t>
            </a:r>
            <a:r>
              <a:rPr sz="1850" spc="20" dirty="0">
                <a:latin typeface="Times New Roman"/>
                <a:cs typeface="Times New Roman"/>
              </a:rPr>
              <a:t> </a:t>
            </a:r>
            <a:r>
              <a:rPr sz="1850" dirty="0">
                <a:latin typeface="Times New Roman"/>
                <a:cs typeface="Times New Roman"/>
              </a:rPr>
              <a:t>operate</a:t>
            </a:r>
            <a:r>
              <a:rPr sz="1850" spc="35" dirty="0">
                <a:latin typeface="Times New Roman"/>
                <a:cs typeface="Times New Roman"/>
              </a:rPr>
              <a:t> </a:t>
            </a:r>
            <a:r>
              <a:rPr sz="1850" dirty="0">
                <a:latin typeface="Times New Roman"/>
                <a:cs typeface="Times New Roman"/>
              </a:rPr>
              <a:t>reliably,</a:t>
            </a:r>
            <a:r>
              <a:rPr sz="1850" spc="55" dirty="0">
                <a:latin typeface="Times New Roman"/>
                <a:cs typeface="Times New Roman"/>
              </a:rPr>
              <a:t> </a:t>
            </a:r>
            <a:r>
              <a:rPr sz="1850" dirty="0">
                <a:latin typeface="Times New Roman"/>
                <a:cs typeface="Times New Roman"/>
              </a:rPr>
              <a:t>minimizing</a:t>
            </a:r>
            <a:r>
              <a:rPr sz="1850" spc="60" dirty="0">
                <a:latin typeface="Times New Roman"/>
                <a:cs typeface="Times New Roman"/>
              </a:rPr>
              <a:t> </a:t>
            </a:r>
            <a:r>
              <a:rPr sz="1850" dirty="0">
                <a:latin typeface="Times New Roman"/>
                <a:cs typeface="Times New Roman"/>
              </a:rPr>
              <a:t>downtime</a:t>
            </a:r>
            <a:r>
              <a:rPr sz="1850" spc="30" dirty="0">
                <a:latin typeface="Times New Roman"/>
                <a:cs typeface="Times New Roman"/>
              </a:rPr>
              <a:t> </a:t>
            </a:r>
            <a:r>
              <a:rPr sz="1850" dirty="0">
                <a:latin typeface="Times New Roman"/>
                <a:cs typeface="Times New Roman"/>
              </a:rPr>
              <a:t>or</a:t>
            </a:r>
            <a:r>
              <a:rPr sz="1850" spc="10" dirty="0">
                <a:latin typeface="Times New Roman"/>
                <a:cs typeface="Times New Roman"/>
              </a:rPr>
              <a:t> </a:t>
            </a:r>
            <a:r>
              <a:rPr sz="1850" dirty="0">
                <a:latin typeface="Times New Roman"/>
                <a:cs typeface="Times New Roman"/>
              </a:rPr>
              <a:t>disruptions</a:t>
            </a:r>
            <a:r>
              <a:rPr sz="1850" spc="25" dirty="0">
                <a:latin typeface="Times New Roman"/>
                <a:cs typeface="Times New Roman"/>
              </a:rPr>
              <a:t> </a:t>
            </a:r>
            <a:r>
              <a:rPr sz="1850" dirty="0">
                <a:latin typeface="Times New Roman"/>
                <a:cs typeface="Times New Roman"/>
              </a:rPr>
              <a:t>during</a:t>
            </a:r>
            <a:r>
              <a:rPr sz="1850" spc="20" dirty="0">
                <a:latin typeface="Times New Roman"/>
                <a:cs typeface="Times New Roman"/>
              </a:rPr>
              <a:t> </a:t>
            </a:r>
            <a:r>
              <a:rPr sz="1850" dirty="0">
                <a:latin typeface="Times New Roman"/>
                <a:cs typeface="Times New Roman"/>
              </a:rPr>
              <a:t>model</a:t>
            </a:r>
            <a:r>
              <a:rPr sz="1850" spc="45" dirty="0">
                <a:latin typeface="Times New Roman"/>
                <a:cs typeface="Times New Roman"/>
              </a:rPr>
              <a:t> </a:t>
            </a:r>
            <a:r>
              <a:rPr sz="1850" dirty="0">
                <a:latin typeface="Times New Roman"/>
                <a:cs typeface="Times New Roman"/>
              </a:rPr>
              <a:t>training</a:t>
            </a:r>
            <a:r>
              <a:rPr sz="1850" spc="35" dirty="0">
                <a:latin typeface="Times New Roman"/>
                <a:cs typeface="Times New Roman"/>
              </a:rPr>
              <a:t> </a:t>
            </a:r>
            <a:r>
              <a:rPr sz="1850" spc="-25" dirty="0">
                <a:latin typeface="Times New Roman"/>
                <a:cs typeface="Times New Roman"/>
              </a:rPr>
              <a:t>and </a:t>
            </a:r>
            <a:r>
              <a:rPr sz="1850" dirty="0">
                <a:latin typeface="Times New Roman"/>
                <a:cs typeface="Times New Roman"/>
              </a:rPr>
              <a:t>prediction</a:t>
            </a:r>
            <a:r>
              <a:rPr sz="1850" spc="55" dirty="0">
                <a:latin typeface="Times New Roman"/>
                <a:cs typeface="Times New Roman"/>
              </a:rPr>
              <a:t> </a:t>
            </a:r>
            <a:r>
              <a:rPr sz="1850" spc="-10" dirty="0">
                <a:latin typeface="Times New Roman"/>
                <a:cs typeface="Times New Roman"/>
              </a:rPr>
              <a:t>tasks.</a:t>
            </a:r>
            <a:endParaRPr sz="18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8646" y="3126622"/>
            <a:ext cx="4140835" cy="956310"/>
          </a:xfrm>
          <a:prstGeom prst="rect">
            <a:avLst/>
          </a:prstGeom>
        </p:spPr>
        <p:txBody>
          <a:bodyPr vert="horz" wrap="square" lIns="0" tIns="13335" rIns="0" bIns="0" rtlCol="0">
            <a:spAutoFit/>
          </a:bodyPr>
          <a:lstStyle/>
          <a:p>
            <a:pPr marL="12700">
              <a:lnSpc>
                <a:spcPct val="100000"/>
              </a:lnSpc>
              <a:spcBef>
                <a:spcPts val="105"/>
              </a:spcBef>
            </a:pPr>
            <a:r>
              <a:rPr sz="6100" u="none" spc="655" dirty="0">
                <a:latin typeface="Calibri"/>
                <a:cs typeface="Calibri"/>
              </a:rPr>
              <a:t>Thank</a:t>
            </a:r>
            <a:r>
              <a:rPr sz="6100" u="none" spc="245" dirty="0">
                <a:latin typeface="Calibri"/>
                <a:cs typeface="Calibri"/>
              </a:rPr>
              <a:t> </a:t>
            </a:r>
            <a:r>
              <a:rPr sz="6100" u="none" spc="935" dirty="0">
                <a:latin typeface="Calibri"/>
                <a:cs typeface="Calibri"/>
              </a:rPr>
              <a:t>You</a:t>
            </a:r>
            <a:endParaRPr sz="6100">
              <a:latin typeface="Calibri"/>
              <a:cs typeface="Calibri"/>
            </a:endParaRPr>
          </a:p>
        </p:txBody>
      </p:sp>
      <p:grpSp>
        <p:nvGrpSpPr>
          <p:cNvPr id="3" name="object 3"/>
          <p:cNvGrpSpPr/>
          <p:nvPr/>
        </p:nvGrpSpPr>
        <p:grpSpPr>
          <a:xfrm>
            <a:off x="8072628" y="1075181"/>
            <a:ext cx="1990089" cy="1643380"/>
            <a:chOff x="8072628" y="1075181"/>
            <a:chExt cx="1990089" cy="1643380"/>
          </a:xfrm>
        </p:grpSpPr>
        <p:sp>
          <p:nvSpPr>
            <p:cNvPr id="4" name="object 4"/>
            <p:cNvSpPr/>
            <p:nvPr/>
          </p:nvSpPr>
          <p:spPr>
            <a:xfrm>
              <a:off x="8324087" y="1078991"/>
              <a:ext cx="1734820" cy="1635760"/>
            </a:xfrm>
            <a:custGeom>
              <a:avLst/>
              <a:gdLst/>
              <a:ahLst/>
              <a:cxnLst/>
              <a:rect l="l" t="t" r="r" b="b"/>
              <a:pathLst>
                <a:path w="1734820" h="1635760">
                  <a:moveTo>
                    <a:pt x="867156" y="1635251"/>
                  </a:moveTo>
                  <a:lnTo>
                    <a:pt x="432816" y="818387"/>
                  </a:lnTo>
                  <a:lnTo>
                    <a:pt x="0" y="0"/>
                  </a:lnTo>
                  <a:lnTo>
                    <a:pt x="867156" y="0"/>
                  </a:lnTo>
                  <a:lnTo>
                    <a:pt x="1734312" y="0"/>
                  </a:lnTo>
                  <a:lnTo>
                    <a:pt x="1301496" y="818387"/>
                  </a:lnTo>
                  <a:lnTo>
                    <a:pt x="867156" y="1635251"/>
                  </a:lnTo>
                  <a:close/>
                </a:path>
              </a:pathLst>
            </a:custGeom>
            <a:solidFill>
              <a:srgbClr val="FFA169"/>
            </a:solidFill>
          </p:spPr>
          <p:txBody>
            <a:bodyPr wrap="square" lIns="0" tIns="0" rIns="0" bIns="0" rtlCol="0"/>
            <a:lstStyle/>
            <a:p>
              <a:endParaRPr/>
            </a:p>
          </p:txBody>
        </p:sp>
        <p:sp>
          <p:nvSpPr>
            <p:cNvPr id="5" name="object 5"/>
            <p:cNvSpPr/>
            <p:nvPr/>
          </p:nvSpPr>
          <p:spPr>
            <a:xfrm>
              <a:off x="8324087" y="1078991"/>
              <a:ext cx="1734820" cy="1635760"/>
            </a:xfrm>
            <a:custGeom>
              <a:avLst/>
              <a:gdLst/>
              <a:ahLst/>
              <a:cxnLst/>
              <a:rect l="l" t="t" r="r" b="b"/>
              <a:pathLst>
                <a:path w="1734820" h="1635760">
                  <a:moveTo>
                    <a:pt x="867156" y="0"/>
                  </a:moveTo>
                  <a:lnTo>
                    <a:pt x="0" y="0"/>
                  </a:lnTo>
                  <a:lnTo>
                    <a:pt x="432816" y="818387"/>
                  </a:lnTo>
                  <a:lnTo>
                    <a:pt x="867156" y="1635251"/>
                  </a:lnTo>
                  <a:lnTo>
                    <a:pt x="1301496" y="818387"/>
                  </a:lnTo>
                  <a:lnTo>
                    <a:pt x="1734312" y="0"/>
                  </a:lnTo>
                  <a:lnTo>
                    <a:pt x="867156" y="0"/>
                  </a:lnTo>
                  <a:close/>
                </a:path>
              </a:pathLst>
            </a:custGeom>
            <a:ln w="7620">
              <a:solidFill>
                <a:srgbClr val="000000"/>
              </a:solidFill>
            </a:ln>
          </p:spPr>
          <p:txBody>
            <a:bodyPr wrap="square" lIns="0" tIns="0" rIns="0" bIns="0" rtlCol="0"/>
            <a:lstStyle/>
            <a:p>
              <a:endParaRPr/>
            </a:p>
          </p:txBody>
        </p:sp>
        <p:sp>
          <p:nvSpPr>
            <p:cNvPr id="6" name="object 6"/>
            <p:cNvSpPr/>
            <p:nvPr/>
          </p:nvSpPr>
          <p:spPr>
            <a:xfrm>
              <a:off x="8072628" y="1808987"/>
              <a:ext cx="1035050" cy="905510"/>
            </a:xfrm>
            <a:custGeom>
              <a:avLst/>
              <a:gdLst/>
              <a:ahLst/>
              <a:cxnLst/>
              <a:rect l="l" t="t" r="r" b="b"/>
              <a:pathLst>
                <a:path w="1035050" h="905510">
                  <a:moveTo>
                    <a:pt x="1034795" y="905255"/>
                  </a:moveTo>
                  <a:lnTo>
                    <a:pt x="0" y="905255"/>
                  </a:lnTo>
                  <a:lnTo>
                    <a:pt x="516635" y="0"/>
                  </a:lnTo>
                  <a:lnTo>
                    <a:pt x="1034795" y="905255"/>
                  </a:lnTo>
                  <a:close/>
                </a:path>
              </a:pathLst>
            </a:custGeom>
            <a:solidFill>
              <a:srgbClr val="0CAFB6"/>
            </a:solidFill>
          </p:spPr>
          <p:txBody>
            <a:bodyPr wrap="square" lIns="0" tIns="0" rIns="0" bIns="0" rtlCol="0"/>
            <a:lstStyle/>
            <a:p>
              <a:endParaRPr/>
            </a:p>
          </p:txBody>
        </p:sp>
      </p:grpSp>
      <p:grpSp>
        <p:nvGrpSpPr>
          <p:cNvPr id="7" name="object 7"/>
          <p:cNvGrpSpPr/>
          <p:nvPr/>
        </p:nvGrpSpPr>
        <p:grpSpPr>
          <a:xfrm>
            <a:off x="0" y="5370576"/>
            <a:ext cx="1419225" cy="1346200"/>
            <a:chOff x="0" y="5370576"/>
            <a:chExt cx="1419225" cy="1346200"/>
          </a:xfrm>
        </p:grpSpPr>
        <p:sp>
          <p:nvSpPr>
            <p:cNvPr id="8" name="object 8"/>
            <p:cNvSpPr/>
            <p:nvPr/>
          </p:nvSpPr>
          <p:spPr>
            <a:xfrm>
              <a:off x="726948" y="5370576"/>
              <a:ext cx="692150" cy="607060"/>
            </a:xfrm>
            <a:custGeom>
              <a:avLst/>
              <a:gdLst/>
              <a:ahLst/>
              <a:cxnLst/>
              <a:rect l="l" t="t" r="r" b="b"/>
              <a:pathLst>
                <a:path w="692150" h="607060">
                  <a:moveTo>
                    <a:pt x="345947" y="606551"/>
                  </a:moveTo>
                  <a:lnTo>
                    <a:pt x="0" y="0"/>
                  </a:lnTo>
                  <a:lnTo>
                    <a:pt x="691896" y="0"/>
                  </a:lnTo>
                  <a:lnTo>
                    <a:pt x="345947" y="606551"/>
                  </a:lnTo>
                  <a:close/>
                </a:path>
              </a:pathLst>
            </a:custGeom>
            <a:solidFill>
              <a:srgbClr val="FFA169"/>
            </a:solidFill>
          </p:spPr>
          <p:txBody>
            <a:bodyPr wrap="square" lIns="0" tIns="0" rIns="0" bIns="0" rtlCol="0"/>
            <a:lstStyle/>
            <a:p>
              <a:endParaRPr/>
            </a:p>
          </p:txBody>
        </p:sp>
        <p:sp>
          <p:nvSpPr>
            <p:cNvPr id="9" name="object 9"/>
            <p:cNvSpPr/>
            <p:nvPr/>
          </p:nvSpPr>
          <p:spPr>
            <a:xfrm>
              <a:off x="0" y="5370576"/>
              <a:ext cx="1272540" cy="1346200"/>
            </a:xfrm>
            <a:custGeom>
              <a:avLst/>
              <a:gdLst/>
              <a:ahLst/>
              <a:cxnLst/>
              <a:rect l="l" t="t" r="r" b="b"/>
              <a:pathLst>
                <a:path w="1272540" h="1346200">
                  <a:moveTo>
                    <a:pt x="1272540" y="1345691"/>
                  </a:moveTo>
                  <a:lnTo>
                    <a:pt x="0" y="1345691"/>
                  </a:lnTo>
                  <a:lnTo>
                    <a:pt x="635508" y="0"/>
                  </a:lnTo>
                  <a:lnTo>
                    <a:pt x="1272540" y="1345691"/>
                  </a:lnTo>
                  <a:close/>
                </a:path>
              </a:pathLst>
            </a:custGeom>
            <a:solidFill>
              <a:srgbClr val="0CAFB6"/>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8431" y="1170431"/>
            <a:ext cx="905255" cy="906779"/>
          </a:xfrm>
          <a:prstGeom prst="rect">
            <a:avLst/>
          </a:prstGeom>
        </p:spPr>
      </p:pic>
      <p:sp>
        <p:nvSpPr>
          <p:cNvPr id="3" name="object 3"/>
          <p:cNvSpPr/>
          <p:nvPr/>
        </p:nvSpPr>
        <p:spPr>
          <a:xfrm>
            <a:off x="0" y="5772911"/>
            <a:ext cx="826135" cy="943610"/>
          </a:xfrm>
          <a:custGeom>
            <a:avLst/>
            <a:gdLst/>
            <a:ahLst/>
            <a:cxnLst/>
            <a:rect l="l" t="t" r="r" b="b"/>
            <a:pathLst>
              <a:path w="826135" h="943609">
                <a:moveTo>
                  <a:pt x="0" y="943355"/>
                </a:moveTo>
                <a:lnTo>
                  <a:pt x="0" y="0"/>
                </a:lnTo>
                <a:lnTo>
                  <a:pt x="826008" y="470916"/>
                </a:lnTo>
                <a:lnTo>
                  <a:pt x="0" y="943355"/>
                </a:lnTo>
                <a:close/>
              </a:path>
            </a:pathLst>
          </a:custGeom>
          <a:solidFill>
            <a:srgbClr val="FFA16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50030" rIns="0" bIns="0" rtlCol="0">
            <a:spAutoFit/>
          </a:bodyPr>
          <a:lstStyle/>
          <a:p>
            <a:pPr marL="1184275">
              <a:lnSpc>
                <a:spcPct val="100000"/>
              </a:lnSpc>
              <a:spcBef>
                <a:spcPts val="125"/>
              </a:spcBef>
            </a:pPr>
            <a:r>
              <a:rPr sz="3550" u="none" spc="225" dirty="0">
                <a:solidFill>
                  <a:srgbClr val="DB793D"/>
                </a:solidFill>
                <a:latin typeface="Calibri"/>
                <a:cs typeface="Calibri"/>
              </a:rPr>
              <a:t>Introduction</a:t>
            </a:r>
            <a:endParaRPr sz="3550" dirty="0">
              <a:latin typeface="Calibri"/>
              <a:cs typeface="Calibri"/>
            </a:endParaRPr>
          </a:p>
        </p:txBody>
      </p:sp>
      <p:sp>
        <p:nvSpPr>
          <p:cNvPr id="5" name="object 5"/>
          <p:cNvSpPr txBox="1"/>
          <p:nvPr/>
        </p:nvSpPr>
        <p:spPr>
          <a:xfrm>
            <a:off x="1147100" y="2094389"/>
            <a:ext cx="7767955" cy="3899081"/>
          </a:xfrm>
          <a:prstGeom prst="rect">
            <a:avLst/>
          </a:prstGeom>
        </p:spPr>
        <p:txBody>
          <a:bodyPr vert="horz" wrap="square" lIns="0" tIns="12700" rIns="0" bIns="0" rtlCol="0">
            <a:spAutoFit/>
          </a:bodyPr>
          <a:lstStyle/>
          <a:p>
            <a:r>
              <a:rPr lang="en-US" sz="1650" dirty="0">
                <a:latin typeface="Times New Roman"/>
                <a:cs typeface="Times New Roman"/>
              </a:rPr>
              <a:t> </a:t>
            </a:r>
            <a:r>
              <a:rPr lang="en-US" sz="1800" dirty="0">
                <a:latin typeface="Times New Roman" panose="02020603050405020304" pitchFamily="18" charset="0"/>
                <a:cs typeface="Times New Roman" panose="02020603050405020304" pitchFamily="18" charset="0"/>
              </a:rPr>
              <a:t>In the realm of financial markets, accurate predictions of stock price movements play a pivotal role in guiding investment strategies. This project employs advanced predictive modeling techniques to forecast stock prices based on historical data, market trends, and pertinent economic indicators.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By analyzing historical stock movements and integrating diverse market factors, this predictive model aims to anticipate potential future price trends. Such insights serve as valuable tools for investors, enabling them to gauge potential market directions, manage risks, and make informed decisions about buying or selling stocks.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predictive approach offers investors a comprehensive view of potential price movements, aiding in strategic planning and decision-making within the ever-evolving landscape of financial markets.</a:t>
            </a:r>
            <a:endParaRPr lang="en-IN" sz="1800" dirty="0">
              <a:latin typeface="Times New Roman" panose="02020603050405020304" pitchFamily="18" charset="0"/>
              <a:cs typeface="Times New Roman" panose="02020603050405020304" pitchFamily="18" charset="0"/>
            </a:endParaRPr>
          </a:p>
          <a:p>
            <a:pPr marL="12700" marR="5715" algn="just">
              <a:lnSpc>
                <a:spcPct val="116700"/>
              </a:lnSpc>
              <a:spcBef>
                <a:spcPts val="100"/>
              </a:spcBef>
            </a:pPr>
            <a:endParaRPr lang="en-US" sz="1650" dirty="0">
              <a:latin typeface="Times New Roman"/>
              <a:cs typeface="Times New Roman"/>
            </a:endParaRPr>
          </a:p>
        </p:txBody>
      </p:sp>
      <p:sp>
        <p:nvSpPr>
          <p:cNvPr id="6" name="object 6"/>
          <p:cNvSpPr/>
          <p:nvPr/>
        </p:nvSpPr>
        <p:spPr>
          <a:xfrm>
            <a:off x="8574023" y="1060704"/>
            <a:ext cx="1484630" cy="1697989"/>
          </a:xfrm>
          <a:custGeom>
            <a:avLst/>
            <a:gdLst/>
            <a:ahLst/>
            <a:cxnLst/>
            <a:rect l="l" t="t" r="r" b="b"/>
            <a:pathLst>
              <a:path w="1484629" h="1697989">
                <a:moveTo>
                  <a:pt x="1484376" y="1697736"/>
                </a:moveTo>
                <a:lnTo>
                  <a:pt x="0" y="848867"/>
                </a:lnTo>
                <a:lnTo>
                  <a:pt x="1484376" y="0"/>
                </a:lnTo>
                <a:lnTo>
                  <a:pt x="1484376" y="1697736"/>
                </a:lnTo>
                <a:close/>
              </a:path>
            </a:pathLst>
          </a:custGeom>
          <a:solidFill>
            <a:srgbClr val="0CAFB6"/>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4264" y="553465"/>
            <a:ext cx="2614930" cy="394970"/>
          </a:xfrm>
          <a:prstGeom prst="rect">
            <a:avLst/>
          </a:prstGeom>
        </p:spPr>
        <p:txBody>
          <a:bodyPr vert="horz" wrap="square" lIns="0" tIns="15875" rIns="0" bIns="0" rtlCol="0">
            <a:spAutoFit/>
          </a:bodyPr>
          <a:lstStyle/>
          <a:p>
            <a:pPr marL="12700">
              <a:lnSpc>
                <a:spcPct val="100000"/>
              </a:lnSpc>
              <a:spcBef>
                <a:spcPts val="125"/>
              </a:spcBef>
            </a:pPr>
            <a:r>
              <a:rPr sz="2400" u="none" spc="-40" dirty="0">
                <a:solidFill>
                  <a:srgbClr val="DB793D"/>
                </a:solidFill>
                <a:latin typeface="Verdana"/>
                <a:cs typeface="Verdana"/>
              </a:rPr>
              <a:t>Literature</a:t>
            </a:r>
            <a:r>
              <a:rPr sz="2400" u="none" spc="-130" dirty="0">
                <a:solidFill>
                  <a:srgbClr val="DB793D"/>
                </a:solidFill>
                <a:latin typeface="Verdana"/>
                <a:cs typeface="Verdana"/>
              </a:rPr>
              <a:t> </a:t>
            </a:r>
            <a:r>
              <a:rPr sz="2400" u="none" spc="-25" dirty="0">
                <a:solidFill>
                  <a:srgbClr val="DB793D"/>
                </a:solidFill>
                <a:latin typeface="Verdana"/>
                <a:cs typeface="Verdana"/>
              </a:rPr>
              <a:t>Survey</a:t>
            </a:r>
            <a:endParaRPr sz="2400">
              <a:latin typeface="Verdana"/>
              <a:cs typeface="Verdana"/>
            </a:endParaRPr>
          </a:p>
        </p:txBody>
      </p:sp>
      <p:pic>
        <p:nvPicPr>
          <p:cNvPr id="3" name="object 3"/>
          <p:cNvPicPr/>
          <p:nvPr/>
        </p:nvPicPr>
        <p:blipFill>
          <a:blip r:embed="rId2" cstate="print"/>
          <a:stretch>
            <a:fillRect/>
          </a:stretch>
        </p:blipFill>
        <p:spPr>
          <a:xfrm>
            <a:off x="0" y="1705355"/>
            <a:ext cx="10058400" cy="5010912"/>
          </a:xfrm>
          <a:prstGeom prst="rect">
            <a:avLst/>
          </a:prstGeom>
        </p:spPr>
      </p:pic>
      <p:graphicFrame>
        <p:nvGraphicFramePr>
          <p:cNvPr id="4" name="object 4"/>
          <p:cNvGraphicFramePr>
            <a:graphicFrameLocks noGrp="1"/>
          </p:cNvGraphicFramePr>
          <p:nvPr>
            <p:extLst>
              <p:ext uri="{D42A27DB-BD31-4B8C-83A1-F6EECF244321}">
                <p14:modId xmlns:p14="http://schemas.microsoft.com/office/powerpoint/2010/main" val="2633040602"/>
              </p:ext>
            </p:extLst>
          </p:nvPr>
        </p:nvGraphicFramePr>
        <p:xfrm>
          <a:off x="0" y="1705355"/>
          <a:ext cx="9903458" cy="5963793"/>
        </p:xfrm>
        <a:graphic>
          <a:graphicData uri="http://schemas.openxmlformats.org/drawingml/2006/table">
            <a:tbl>
              <a:tblPr firstRow="1" bandRow="1">
                <a:tableStyleId>{2D5ABB26-0587-4C30-8999-92F81FD0307C}</a:tableStyleId>
              </a:tblPr>
              <a:tblGrid>
                <a:gridCol w="393065">
                  <a:extLst>
                    <a:ext uri="{9D8B030D-6E8A-4147-A177-3AD203B41FA5}">
                      <a16:colId xmlns:a16="http://schemas.microsoft.com/office/drawing/2014/main" val="20000"/>
                    </a:ext>
                  </a:extLst>
                </a:gridCol>
                <a:gridCol w="1341119">
                  <a:extLst>
                    <a:ext uri="{9D8B030D-6E8A-4147-A177-3AD203B41FA5}">
                      <a16:colId xmlns:a16="http://schemas.microsoft.com/office/drawing/2014/main" val="20001"/>
                    </a:ext>
                  </a:extLst>
                </a:gridCol>
                <a:gridCol w="2386329">
                  <a:extLst>
                    <a:ext uri="{9D8B030D-6E8A-4147-A177-3AD203B41FA5}">
                      <a16:colId xmlns:a16="http://schemas.microsoft.com/office/drawing/2014/main" val="20002"/>
                    </a:ext>
                  </a:extLst>
                </a:gridCol>
                <a:gridCol w="2625725">
                  <a:extLst>
                    <a:ext uri="{9D8B030D-6E8A-4147-A177-3AD203B41FA5}">
                      <a16:colId xmlns:a16="http://schemas.microsoft.com/office/drawing/2014/main" val="20003"/>
                    </a:ext>
                  </a:extLst>
                </a:gridCol>
                <a:gridCol w="1482725">
                  <a:extLst>
                    <a:ext uri="{9D8B030D-6E8A-4147-A177-3AD203B41FA5}">
                      <a16:colId xmlns:a16="http://schemas.microsoft.com/office/drawing/2014/main" val="20004"/>
                    </a:ext>
                  </a:extLst>
                </a:gridCol>
                <a:gridCol w="1674495">
                  <a:extLst>
                    <a:ext uri="{9D8B030D-6E8A-4147-A177-3AD203B41FA5}">
                      <a16:colId xmlns:a16="http://schemas.microsoft.com/office/drawing/2014/main" val="20005"/>
                    </a:ext>
                  </a:extLst>
                </a:gridCol>
              </a:tblGrid>
              <a:tr h="1074420">
                <a:tc>
                  <a:txBody>
                    <a:bodyPr/>
                    <a:lstStyle/>
                    <a:p>
                      <a:pPr algn="ctr">
                        <a:lnSpc>
                          <a:spcPct val="100000"/>
                        </a:lnSpc>
                        <a:spcBef>
                          <a:spcPts val="180"/>
                        </a:spcBef>
                      </a:pPr>
                      <a:r>
                        <a:rPr sz="1400" b="1" spc="-20" dirty="0">
                          <a:solidFill>
                            <a:srgbClr val="FFFFFF"/>
                          </a:solidFill>
                          <a:latin typeface="Times New Roman"/>
                          <a:cs typeface="Times New Roman"/>
                        </a:rPr>
                        <a:t>S.no</a:t>
                      </a:r>
                      <a:endParaRPr sz="1400">
                        <a:latin typeface="Times New Roman"/>
                        <a:cs typeface="Times New Roman"/>
                      </a:endParaRPr>
                    </a:p>
                  </a:txBody>
                  <a:tcPr marL="0" marR="0" marT="22860" marB="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91770" marR="107950" indent="-78105">
                        <a:lnSpc>
                          <a:spcPct val="102699"/>
                        </a:lnSpc>
                        <a:spcBef>
                          <a:spcPts val="130"/>
                        </a:spcBef>
                      </a:pPr>
                      <a:r>
                        <a:rPr sz="1400" b="1" dirty="0">
                          <a:solidFill>
                            <a:srgbClr val="FFFFFF"/>
                          </a:solidFill>
                          <a:latin typeface="Times New Roman"/>
                          <a:cs typeface="Times New Roman"/>
                        </a:rPr>
                        <a:t>Author</a:t>
                      </a:r>
                      <a:r>
                        <a:rPr sz="1400" b="1" spc="90" dirty="0">
                          <a:solidFill>
                            <a:srgbClr val="FFFFFF"/>
                          </a:solidFill>
                          <a:latin typeface="Times New Roman"/>
                          <a:cs typeface="Times New Roman"/>
                        </a:rPr>
                        <a:t> </a:t>
                      </a:r>
                      <a:r>
                        <a:rPr sz="1400" b="1" spc="-20" dirty="0">
                          <a:solidFill>
                            <a:srgbClr val="FFFFFF"/>
                          </a:solidFill>
                          <a:latin typeface="Times New Roman"/>
                          <a:cs typeface="Times New Roman"/>
                        </a:rPr>
                        <a:t>name </a:t>
                      </a:r>
                      <a:r>
                        <a:rPr sz="1400" b="1" dirty="0">
                          <a:solidFill>
                            <a:srgbClr val="FFFFFF"/>
                          </a:solidFill>
                          <a:latin typeface="Times New Roman"/>
                          <a:cs typeface="Times New Roman"/>
                        </a:rPr>
                        <a:t>and</a:t>
                      </a:r>
                      <a:r>
                        <a:rPr sz="1400" b="1" spc="80" dirty="0">
                          <a:solidFill>
                            <a:srgbClr val="FFFFFF"/>
                          </a:solidFill>
                          <a:latin typeface="Times New Roman"/>
                          <a:cs typeface="Times New Roman"/>
                        </a:rPr>
                        <a:t> </a:t>
                      </a:r>
                      <a:r>
                        <a:rPr sz="1400" b="1" dirty="0">
                          <a:solidFill>
                            <a:srgbClr val="FFFFFF"/>
                          </a:solidFill>
                          <a:latin typeface="Times New Roman"/>
                          <a:cs typeface="Times New Roman"/>
                        </a:rPr>
                        <a:t>year</a:t>
                      </a:r>
                      <a:r>
                        <a:rPr sz="1400" b="1" spc="20" dirty="0">
                          <a:solidFill>
                            <a:srgbClr val="FFFFFF"/>
                          </a:solidFill>
                          <a:latin typeface="Times New Roman"/>
                          <a:cs typeface="Times New Roman"/>
                        </a:rPr>
                        <a:t> </a:t>
                      </a:r>
                      <a:r>
                        <a:rPr sz="1400" b="1" spc="-25" dirty="0">
                          <a:solidFill>
                            <a:srgbClr val="FFFFFF"/>
                          </a:solidFill>
                          <a:latin typeface="Times New Roman"/>
                          <a:cs typeface="Times New Roman"/>
                        </a:rPr>
                        <a:t>of </a:t>
                      </a:r>
                      <a:r>
                        <a:rPr sz="1400" b="1" spc="-10" dirty="0">
                          <a:solidFill>
                            <a:srgbClr val="FFFFFF"/>
                          </a:solidFill>
                          <a:latin typeface="Times New Roman"/>
                          <a:cs typeface="Times New Roman"/>
                        </a:rPr>
                        <a:t>Publication</a:t>
                      </a:r>
                      <a:endParaRPr sz="1400">
                        <a:latin typeface="Times New Roman"/>
                        <a:cs typeface="Times New Roman"/>
                      </a:endParaRPr>
                    </a:p>
                  </a:txBody>
                  <a:tcPr marL="0" marR="0" marT="165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49325" marR="207645" indent="-734695">
                        <a:lnSpc>
                          <a:spcPct val="102699"/>
                        </a:lnSpc>
                        <a:spcBef>
                          <a:spcPts val="130"/>
                        </a:spcBef>
                      </a:pPr>
                      <a:r>
                        <a:rPr sz="1400" b="1" dirty="0">
                          <a:solidFill>
                            <a:srgbClr val="FFFFFF"/>
                          </a:solidFill>
                          <a:latin typeface="Times New Roman"/>
                          <a:cs typeface="Times New Roman"/>
                        </a:rPr>
                        <a:t>Title</a:t>
                      </a:r>
                      <a:r>
                        <a:rPr sz="1400" b="1" spc="35" dirty="0">
                          <a:solidFill>
                            <a:srgbClr val="FFFFFF"/>
                          </a:solidFill>
                          <a:latin typeface="Times New Roman"/>
                          <a:cs typeface="Times New Roman"/>
                        </a:rPr>
                        <a:t> </a:t>
                      </a:r>
                      <a:r>
                        <a:rPr sz="1400" b="1" dirty="0">
                          <a:solidFill>
                            <a:srgbClr val="FFFFFF"/>
                          </a:solidFill>
                          <a:latin typeface="Times New Roman"/>
                          <a:cs typeface="Times New Roman"/>
                        </a:rPr>
                        <a:t>name</a:t>
                      </a:r>
                      <a:r>
                        <a:rPr sz="1400" b="1" spc="75" dirty="0">
                          <a:solidFill>
                            <a:srgbClr val="FFFFFF"/>
                          </a:solidFill>
                          <a:latin typeface="Times New Roman"/>
                          <a:cs typeface="Times New Roman"/>
                        </a:rPr>
                        <a:t> </a:t>
                      </a:r>
                      <a:r>
                        <a:rPr sz="1400" b="1" dirty="0">
                          <a:solidFill>
                            <a:srgbClr val="FFFFFF"/>
                          </a:solidFill>
                          <a:latin typeface="Times New Roman"/>
                          <a:cs typeface="Times New Roman"/>
                        </a:rPr>
                        <a:t>and</a:t>
                      </a:r>
                      <a:r>
                        <a:rPr sz="1400" b="1" spc="90" dirty="0">
                          <a:solidFill>
                            <a:srgbClr val="FFFFFF"/>
                          </a:solidFill>
                          <a:latin typeface="Times New Roman"/>
                          <a:cs typeface="Times New Roman"/>
                        </a:rPr>
                        <a:t> </a:t>
                      </a:r>
                      <a:r>
                        <a:rPr sz="1400" b="1" spc="-10" dirty="0">
                          <a:solidFill>
                            <a:srgbClr val="FFFFFF"/>
                          </a:solidFill>
                          <a:latin typeface="Times New Roman"/>
                          <a:cs typeface="Times New Roman"/>
                        </a:rPr>
                        <a:t>Journal </a:t>
                      </a:r>
                      <a:r>
                        <a:rPr sz="1400" b="1" spc="-20" dirty="0">
                          <a:solidFill>
                            <a:srgbClr val="FFFFFF"/>
                          </a:solidFill>
                          <a:latin typeface="Times New Roman"/>
                          <a:cs typeface="Times New Roman"/>
                        </a:rPr>
                        <a:t>Name</a:t>
                      </a:r>
                      <a:endParaRPr sz="1400" dirty="0">
                        <a:latin typeface="Times New Roman"/>
                        <a:cs typeface="Times New Roman"/>
                      </a:endParaRPr>
                    </a:p>
                  </a:txBody>
                  <a:tcPr marL="0" marR="0" marT="165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395605">
                        <a:lnSpc>
                          <a:spcPct val="100000"/>
                        </a:lnSpc>
                        <a:spcBef>
                          <a:spcPts val="180"/>
                        </a:spcBef>
                      </a:pPr>
                      <a:r>
                        <a:rPr sz="1400" b="1" dirty="0">
                          <a:solidFill>
                            <a:srgbClr val="FFFFFF"/>
                          </a:solidFill>
                          <a:latin typeface="Times New Roman"/>
                          <a:cs typeface="Times New Roman"/>
                        </a:rPr>
                        <a:t>Abstract</a:t>
                      </a:r>
                      <a:r>
                        <a:rPr sz="1400" b="1" spc="75" dirty="0">
                          <a:solidFill>
                            <a:srgbClr val="FFFFFF"/>
                          </a:solidFill>
                          <a:latin typeface="Times New Roman"/>
                          <a:cs typeface="Times New Roman"/>
                        </a:rPr>
                        <a:t> </a:t>
                      </a:r>
                      <a:r>
                        <a:rPr sz="1400" b="1" dirty="0">
                          <a:solidFill>
                            <a:srgbClr val="FFFFFF"/>
                          </a:solidFill>
                          <a:latin typeface="Times New Roman"/>
                          <a:cs typeface="Times New Roman"/>
                        </a:rPr>
                        <a:t>or</a:t>
                      </a:r>
                      <a:r>
                        <a:rPr sz="1400" b="1" spc="45" dirty="0">
                          <a:solidFill>
                            <a:srgbClr val="FFFFFF"/>
                          </a:solidFill>
                          <a:latin typeface="Times New Roman"/>
                          <a:cs typeface="Times New Roman"/>
                        </a:rPr>
                        <a:t> </a:t>
                      </a:r>
                      <a:r>
                        <a:rPr sz="1400" b="1" spc="-10" dirty="0">
                          <a:solidFill>
                            <a:srgbClr val="FFFFFF"/>
                          </a:solidFill>
                          <a:latin typeface="Times New Roman"/>
                          <a:cs typeface="Times New Roman"/>
                        </a:rPr>
                        <a:t>objectives</a:t>
                      </a:r>
                      <a:endParaRPr sz="1400" dirty="0">
                        <a:latin typeface="Times New Roman"/>
                        <a:cs typeface="Times New Roman"/>
                      </a:endParaRPr>
                    </a:p>
                  </a:txBody>
                  <a:tcPr marL="0" marR="0" marT="228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7785">
                        <a:lnSpc>
                          <a:spcPct val="100000"/>
                        </a:lnSpc>
                        <a:spcBef>
                          <a:spcPts val="180"/>
                        </a:spcBef>
                      </a:pPr>
                      <a:r>
                        <a:rPr sz="1400" b="1" dirty="0">
                          <a:solidFill>
                            <a:srgbClr val="FFFFFF"/>
                          </a:solidFill>
                          <a:latin typeface="Times New Roman"/>
                          <a:cs typeface="Times New Roman"/>
                        </a:rPr>
                        <a:t>Techniques</a:t>
                      </a:r>
                      <a:r>
                        <a:rPr sz="1400" b="1" spc="10" dirty="0">
                          <a:solidFill>
                            <a:srgbClr val="FFFFFF"/>
                          </a:solidFill>
                          <a:latin typeface="Times New Roman"/>
                          <a:cs typeface="Times New Roman"/>
                        </a:rPr>
                        <a:t> </a:t>
                      </a:r>
                      <a:r>
                        <a:rPr sz="1400" b="1" spc="-20" dirty="0">
                          <a:solidFill>
                            <a:srgbClr val="FFFFFF"/>
                          </a:solidFill>
                          <a:latin typeface="Times New Roman"/>
                          <a:cs typeface="Times New Roman"/>
                        </a:rPr>
                        <a:t>used</a:t>
                      </a:r>
                      <a:endParaRPr sz="1400">
                        <a:latin typeface="Times New Roman"/>
                        <a:cs typeface="Times New Roman"/>
                      </a:endParaRPr>
                    </a:p>
                  </a:txBody>
                  <a:tcPr marL="0" marR="0" marT="228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353060">
                        <a:lnSpc>
                          <a:spcPct val="100000"/>
                        </a:lnSpc>
                        <a:spcBef>
                          <a:spcPts val="180"/>
                        </a:spcBef>
                      </a:pPr>
                      <a:r>
                        <a:rPr sz="1400" b="1" spc="-10" dirty="0">
                          <a:solidFill>
                            <a:srgbClr val="FFFFFF"/>
                          </a:solidFill>
                          <a:latin typeface="Times New Roman"/>
                          <a:cs typeface="Times New Roman"/>
                        </a:rPr>
                        <a:t>Limitations</a:t>
                      </a:r>
                      <a:endParaRPr sz="1400">
                        <a:latin typeface="Times New Roman"/>
                        <a:cs typeface="Times New Roman"/>
                      </a:endParaRPr>
                    </a:p>
                  </a:txBody>
                  <a:tcPr marL="0" marR="0" marT="22860" marB="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1038860">
                <a:tc>
                  <a:txBody>
                    <a:bodyPr/>
                    <a:lstStyle/>
                    <a:p>
                      <a:pPr algn="ctr">
                        <a:lnSpc>
                          <a:spcPct val="100000"/>
                        </a:lnSpc>
                        <a:spcBef>
                          <a:spcPts val="145"/>
                        </a:spcBef>
                      </a:pPr>
                      <a:r>
                        <a:rPr sz="1400" spc="-50" dirty="0">
                          <a:latin typeface="Times New Roman"/>
                          <a:cs typeface="Times New Roman"/>
                        </a:rPr>
                        <a:t>1</a:t>
                      </a:r>
                      <a:endParaRPr sz="1400">
                        <a:latin typeface="Times New Roman"/>
                        <a:cs typeface="Times New Roman"/>
                      </a:endParaRPr>
                    </a:p>
                  </a:txBody>
                  <a:tcPr marL="0" marR="0" marT="18415" marB="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1275">
                        <a:lnSpc>
                          <a:spcPts val="1190"/>
                        </a:lnSpc>
                        <a:spcBef>
                          <a:spcPts val="160"/>
                        </a:spcBef>
                      </a:pPr>
                      <a:r>
                        <a:rPr lang="en-IN" sz="1400" dirty="0">
                          <a:latin typeface="Calibri"/>
                          <a:cs typeface="Calibri"/>
                        </a:rPr>
                        <a:t> </a:t>
                      </a:r>
                      <a:r>
                        <a:rPr lang="da-DK" sz="1400" dirty="0">
                          <a:latin typeface="Times New Roman" panose="02020603050405020304" pitchFamily="18" charset="0"/>
                          <a:cs typeface="Times New Roman" panose="02020603050405020304" pitchFamily="18" charset="0"/>
                        </a:rPr>
                        <a:t>Wang, Q</a:t>
                      </a:r>
                      <a:r>
                        <a:rPr lang="en-IN" sz="1400" dirty="0">
                          <a:latin typeface="Calibri"/>
                          <a:cs typeface="Calibri"/>
                        </a:rPr>
                        <a:t>.</a:t>
                      </a:r>
                      <a:endParaRPr sz="1400" dirty="0">
                        <a:latin typeface="Calibri"/>
                        <a:cs typeface="Calibri"/>
                      </a:endParaRPr>
                    </a:p>
                    <a:p>
                      <a:pPr>
                        <a:lnSpc>
                          <a:spcPct val="100000"/>
                        </a:lnSpc>
                      </a:pPr>
                      <a:endParaRPr sz="1400" dirty="0">
                        <a:latin typeface="Times New Roman"/>
                        <a:cs typeface="Times New Roman"/>
                      </a:endParaRPr>
                    </a:p>
                    <a:p>
                      <a:pPr marL="50165">
                        <a:lnSpc>
                          <a:spcPct val="100000"/>
                        </a:lnSpc>
                      </a:pPr>
                      <a:r>
                        <a:rPr sz="1400" spc="-20" dirty="0">
                          <a:latin typeface="Calibri"/>
                          <a:cs typeface="Calibri"/>
                        </a:rPr>
                        <a:t>201</a:t>
                      </a:r>
                      <a:r>
                        <a:rPr lang="en-IN" sz="1400" spc="-20" dirty="0">
                          <a:latin typeface="Calibri"/>
                          <a:cs typeface="Calibri"/>
                        </a:rPr>
                        <a:t>8</a:t>
                      </a:r>
                      <a:endParaRPr sz="1400" dirty="0">
                        <a:latin typeface="Calibri"/>
                        <a:cs typeface="Calibri"/>
                      </a:endParaRPr>
                    </a:p>
                  </a:txBody>
                  <a:tcPr marL="0" marR="0" marT="203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1910">
                        <a:lnSpc>
                          <a:spcPts val="1190"/>
                        </a:lnSpc>
                        <a:spcBef>
                          <a:spcPts val="160"/>
                        </a:spcBef>
                      </a:pPr>
                      <a:r>
                        <a:rPr lang="en-IN" sz="1400" dirty="0">
                          <a:latin typeface="Calibri"/>
                          <a:cs typeface="Calibri"/>
                        </a:rPr>
                        <a:t>Machine Learning Approaches for Stock Price Prediction </a:t>
                      </a:r>
                    </a:p>
                    <a:p>
                      <a:pPr marL="50165" marR="41910">
                        <a:lnSpc>
                          <a:spcPts val="1190"/>
                        </a:lnSpc>
                        <a:spcBef>
                          <a:spcPts val="160"/>
                        </a:spcBef>
                      </a:pPr>
                      <a:endParaRPr lang="en-IN" sz="1400" dirty="0">
                        <a:latin typeface="Calibri"/>
                        <a:cs typeface="Calibri"/>
                      </a:endParaRPr>
                    </a:p>
                    <a:p>
                      <a:r>
                        <a:rPr lang="en-US" sz="1400" dirty="0">
                          <a:latin typeface="Times New Roman" panose="02020603050405020304" pitchFamily="18" charset="0"/>
                          <a:cs typeface="Times New Roman" panose="02020603050405020304" pitchFamily="18" charset="0"/>
                        </a:rPr>
                        <a:t>Journal of Financial Analytics and Decision Making</a:t>
                      </a:r>
                    </a:p>
                    <a:p>
                      <a:r>
                        <a:rPr lang="da-DK" sz="1400" dirty="0">
                          <a:latin typeface="Times New Roman" panose="02020603050405020304" pitchFamily="18" charset="0"/>
                          <a:cs typeface="Times New Roman" panose="02020603050405020304" pitchFamily="18" charset="0"/>
                        </a:rPr>
                        <a:t>Wang, Q. et al. (2021)</a:t>
                      </a:r>
                      <a:endParaRPr sz="1400" dirty="0">
                        <a:latin typeface="Calibri"/>
                        <a:cs typeface="Calibri"/>
                      </a:endParaRPr>
                    </a:p>
                  </a:txBody>
                  <a:tcPr marL="0" marR="0" marT="203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005" algn="just">
                        <a:lnSpc>
                          <a:spcPct val="99200"/>
                        </a:lnSpc>
                        <a:spcBef>
                          <a:spcPts val="125"/>
                        </a:spcBef>
                      </a:pPr>
                      <a:r>
                        <a:rPr lang="en-US" sz="1400" dirty="0">
                          <a:latin typeface="+mn-lt"/>
                          <a:cs typeface="Calibri"/>
                        </a:rPr>
                        <a:t>This paper explores various machine learning techniques employed in predicting stock prices. The objective is to assess the effectiveness of different algorithms and their applicability to financial markets. The study aims to provide insights into the evolving landscape of stock price prediction, fostering a deeper understanding of predictive modeling in finance.</a:t>
                      </a:r>
                      <a:endParaRPr sz="1400" dirty="0">
                        <a:latin typeface="Calibri"/>
                        <a:cs typeface="Calibri"/>
                      </a:endParaRPr>
                    </a:p>
                  </a:txBody>
                  <a:tcPr marL="0" marR="0" marT="15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640" algn="just">
                        <a:lnSpc>
                          <a:spcPct val="99500"/>
                        </a:lnSpc>
                        <a:spcBef>
                          <a:spcPts val="120"/>
                        </a:spcBef>
                      </a:pPr>
                      <a:r>
                        <a:rPr sz="1400" dirty="0">
                          <a:latin typeface="Calibri"/>
                          <a:cs typeface="Calibri"/>
                        </a:rPr>
                        <a:t>Support</a:t>
                      </a:r>
                      <a:r>
                        <a:rPr sz="1400" spc="150" dirty="0">
                          <a:latin typeface="Calibri"/>
                          <a:cs typeface="Calibri"/>
                        </a:rPr>
                        <a:t> </a:t>
                      </a:r>
                      <a:r>
                        <a:rPr sz="1400" dirty="0">
                          <a:latin typeface="Calibri"/>
                          <a:cs typeface="Calibri"/>
                        </a:rPr>
                        <a:t>Vector</a:t>
                      </a:r>
                      <a:r>
                        <a:rPr sz="1400" spc="140" dirty="0">
                          <a:latin typeface="Calibri"/>
                          <a:cs typeface="Calibri"/>
                        </a:rPr>
                        <a:t> </a:t>
                      </a:r>
                      <a:r>
                        <a:rPr sz="1400" spc="-10" dirty="0">
                          <a:latin typeface="Calibri"/>
                          <a:cs typeface="Calibri"/>
                        </a:rPr>
                        <a:t>Machines, </a:t>
                      </a:r>
                      <a:r>
                        <a:rPr sz="1400" dirty="0">
                          <a:latin typeface="Calibri"/>
                          <a:cs typeface="Calibri"/>
                        </a:rPr>
                        <a:t>Neural</a:t>
                      </a:r>
                      <a:r>
                        <a:rPr sz="1400" spc="45" dirty="0">
                          <a:latin typeface="Calibri"/>
                          <a:cs typeface="Calibri"/>
                        </a:rPr>
                        <a:t> </a:t>
                      </a:r>
                      <a:r>
                        <a:rPr sz="1400" dirty="0">
                          <a:latin typeface="Calibri"/>
                          <a:cs typeface="Calibri"/>
                        </a:rPr>
                        <a:t>Networks,</a:t>
                      </a:r>
                      <a:r>
                        <a:rPr sz="1400" spc="60" dirty="0">
                          <a:latin typeface="Calibri"/>
                          <a:cs typeface="Calibri"/>
                        </a:rPr>
                        <a:t> </a:t>
                      </a:r>
                      <a:r>
                        <a:rPr sz="1400" spc="-10" dirty="0">
                          <a:latin typeface="Calibri"/>
                          <a:cs typeface="Calibri"/>
                        </a:rPr>
                        <a:t>Random Forests</a:t>
                      </a:r>
                      <a:endParaRPr sz="1400">
                        <a:latin typeface="Calibri"/>
                        <a:cs typeface="Calibri"/>
                      </a:endParaRPr>
                    </a:p>
                  </a:txBody>
                  <a:tcPr marL="0" marR="0" marT="152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005" algn="just">
                        <a:lnSpc>
                          <a:spcPct val="99500"/>
                        </a:lnSpc>
                        <a:spcBef>
                          <a:spcPts val="120"/>
                        </a:spcBef>
                      </a:pPr>
                      <a:r>
                        <a:rPr lang="en-US" sz="1400" dirty="0">
                          <a:latin typeface="Calibri"/>
                          <a:cs typeface="Calibri"/>
                        </a:rPr>
                        <a:t>Limited</a:t>
                      </a:r>
                      <a:r>
                        <a:rPr lang="en-US" sz="1400" spc="260" dirty="0">
                          <a:latin typeface="Calibri"/>
                          <a:cs typeface="Calibri"/>
                        </a:rPr>
                        <a:t>   </a:t>
                      </a:r>
                      <a:r>
                        <a:rPr lang="en-US" sz="1400" dirty="0">
                          <a:latin typeface="Calibri"/>
                          <a:cs typeface="Calibri"/>
                        </a:rPr>
                        <a:t>consideration</a:t>
                      </a:r>
                      <a:r>
                        <a:rPr lang="en-US" sz="1400" spc="254" dirty="0">
                          <a:latin typeface="Calibri"/>
                          <a:cs typeface="Calibri"/>
                        </a:rPr>
                        <a:t>   </a:t>
                      </a:r>
                      <a:r>
                        <a:rPr lang="en-US" sz="1400" spc="-25" dirty="0">
                          <a:latin typeface="Calibri"/>
                          <a:cs typeface="Calibri"/>
                        </a:rPr>
                        <a:t>of</a:t>
                      </a:r>
                      <a:r>
                        <a:rPr lang="en-US" sz="1400" dirty="0">
                          <a:latin typeface="Calibri"/>
                          <a:cs typeface="Calibri"/>
                        </a:rPr>
                        <a:t> external</a:t>
                      </a:r>
                      <a:r>
                        <a:rPr lang="en-US" sz="1400" spc="215" dirty="0">
                          <a:latin typeface="Calibri"/>
                          <a:cs typeface="Calibri"/>
                        </a:rPr>
                        <a:t>  </a:t>
                      </a:r>
                      <a:r>
                        <a:rPr lang="en-US" sz="1400" dirty="0">
                          <a:latin typeface="Calibri"/>
                          <a:cs typeface="Calibri"/>
                        </a:rPr>
                        <a:t>factors</a:t>
                      </a:r>
                      <a:r>
                        <a:rPr lang="en-US" sz="1400" spc="210" dirty="0">
                          <a:latin typeface="Calibri"/>
                          <a:cs typeface="Calibri"/>
                        </a:rPr>
                        <a:t>  </a:t>
                      </a:r>
                      <a:r>
                        <a:rPr lang="en-US" sz="1400" spc="-10" dirty="0">
                          <a:latin typeface="Calibri"/>
                          <a:cs typeface="Calibri"/>
                        </a:rPr>
                        <a:t>influencing cryptocurrency</a:t>
                      </a:r>
                      <a:r>
                        <a:rPr lang="en-US" sz="1400" dirty="0">
                          <a:latin typeface="Calibri"/>
                          <a:cs typeface="Calibri"/>
                        </a:rPr>
                        <a:t> </a:t>
                      </a:r>
                      <a:r>
                        <a:rPr lang="en-US" sz="1400" spc="-10" dirty="0">
                          <a:latin typeface="Calibri"/>
                          <a:cs typeface="Calibri"/>
                        </a:rPr>
                        <a:t>markets.</a:t>
                      </a:r>
                      <a:endParaRPr lang="en-US" sz="1400" dirty="0">
                        <a:latin typeface="Calibri"/>
                        <a:cs typeface="Calibri"/>
                      </a:endParaRPr>
                    </a:p>
                  </a:txBody>
                  <a:tcPr marL="0" marR="0" marT="15240" marB="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965835">
                <a:tc>
                  <a:txBody>
                    <a:bodyPr/>
                    <a:lstStyle/>
                    <a:p>
                      <a:pPr algn="ctr">
                        <a:lnSpc>
                          <a:spcPct val="100000"/>
                        </a:lnSpc>
                        <a:spcBef>
                          <a:spcPts val="145"/>
                        </a:spcBef>
                      </a:pPr>
                      <a:r>
                        <a:rPr sz="1400" spc="-50" dirty="0">
                          <a:latin typeface="Times New Roman"/>
                          <a:cs typeface="Times New Roman"/>
                        </a:rPr>
                        <a:t>2</a:t>
                      </a:r>
                      <a:endParaRPr sz="1400">
                        <a:latin typeface="Times New Roman"/>
                        <a:cs typeface="Times New Roman"/>
                      </a:endParaRPr>
                    </a:p>
                  </a:txBody>
                  <a:tcPr marL="0" marR="0" marT="18415" marB="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640">
                        <a:lnSpc>
                          <a:spcPts val="1190"/>
                        </a:lnSpc>
                        <a:spcBef>
                          <a:spcPts val="160"/>
                        </a:spcBef>
                      </a:pPr>
                      <a:r>
                        <a:rPr lang="en-IN" sz="1400" dirty="0" err="1">
                          <a:latin typeface="Times New Roman" panose="02020603050405020304" pitchFamily="18" charset="0"/>
                          <a:cs typeface="Times New Roman" panose="02020603050405020304" pitchFamily="18" charset="0"/>
                        </a:rPr>
                        <a:t>Htet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Htet</a:t>
                      </a:r>
                      <a:r>
                        <a:rPr lang="en-IN" sz="1400" dirty="0">
                          <a:latin typeface="Times New Roman" panose="02020603050405020304" pitchFamily="18" charset="0"/>
                          <a:cs typeface="Times New Roman" panose="02020603050405020304" pitchFamily="18" charset="0"/>
                        </a:rPr>
                        <a:t> Htun, Michael Biehl, and Nicolai </a:t>
                      </a:r>
                      <a:r>
                        <a:rPr lang="en-IN" sz="1400" dirty="0" err="1">
                          <a:latin typeface="Times New Roman" panose="02020603050405020304" pitchFamily="18" charset="0"/>
                          <a:cs typeface="Times New Roman" panose="02020603050405020304" pitchFamily="18" charset="0"/>
                        </a:rPr>
                        <a:t>Petkov</a:t>
                      </a:r>
                      <a:endParaRPr sz="1400" dirty="0">
                        <a:latin typeface="Calibri"/>
                        <a:cs typeface="Calibri"/>
                      </a:endParaRPr>
                    </a:p>
                    <a:p>
                      <a:pPr>
                        <a:lnSpc>
                          <a:spcPct val="100000"/>
                        </a:lnSpc>
                      </a:pPr>
                      <a:endParaRPr sz="1400" dirty="0">
                        <a:latin typeface="Times New Roman"/>
                        <a:cs typeface="Times New Roman"/>
                      </a:endParaRPr>
                    </a:p>
                    <a:p>
                      <a:pPr marL="50165">
                        <a:lnSpc>
                          <a:spcPct val="100000"/>
                        </a:lnSpc>
                      </a:pPr>
                      <a:r>
                        <a:rPr sz="1400" spc="-20" dirty="0">
                          <a:latin typeface="Calibri"/>
                          <a:cs typeface="Calibri"/>
                        </a:rPr>
                        <a:t>201</a:t>
                      </a:r>
                      <a:r>
                        <a:rPr lang="en-IN" sz="1400" spc="-20" dirty="0">
                          <a:latin typeface="Calibri"/>
                          <a:cs typeface="Calibri"/>
                        </a:rPr>
                        <a:t>9</a:t>
                      </a:r>
                      <a:endParaRPr sz="1400" dirty="0">
                        <a:latin typeface="Calibri"/>
                        <a:cs typeface="Calibri"/>
                      </a:endParaRPr>
                    </a:p>
                  </a:txBody>
                  <a:tcPr marL="0" marR="0" marT="203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1275">
                        <a:lnSpc>
                          <a:spcPts val="1190"/>
                        </a:lnSpc>
                        <a:spcBef>
                          <a:spcPts val="160"/>
                        </a:spcBef>
                      </a:pPr>
                      <a:r>
                        <a:rPr lang="en-US" sz="1400" b="0" i="1" dirty="0">
                          <a:solidFill>
                            <a:schemeClr val="tx1"/>
                          </a:solidFill>
                          <a:effectLst/>
                          <a:latin typeface="+mn-lt"/>
                          <a:ea typeface="+mn-ea"/>
                          <a:cs typeface="+mn-cs"/>
                        </a:rPr>
                        <a:t>Deep Learning Applications in Stock Market Forecasting</a:t>
                      </a:r>
                    </a:p>
                    <a:p>
                      <a:pPr marL="50165" marR="41275">
                        <a:lnSpc>
                          <a:spcPts val="1190"/>
                        </a:lnSpc>
                        <a:spcBef>
                          <a:spcPts val="160"/>
                        </a:spcBef>
                      </a:pPr>
                      <a:endParaRPr lang="en-US" sz="1400" b="0" i="1"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ea typeface="Times New Roman"/>
                          <a:cs typeface="Times New Roman" panose="02020603050405020304" pitchFamily="18" charset="0"/>
                          <a:sym typeface="Times New Roman"/>
                        </a:rPr>
                        <a:t>Financial Innovation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err="1">
                          <a:latin typeface="Times New Roman" panose="02020603050405020304" pitchFamily="18" charset="0"/>
                          <a:cs typeface="Times New Roman" panose="02020603050405020304" pitchFamily="18" charset="0"/>
                        </a:rPr>
                        <a:t>Htet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Htet</a:t>
                      </a:r>
                      <a:r>
                        <a:rPr lang="en-IN" sz="1400" dirty="0">
                          <a:latin typeface="Times New Roman" panose="02020603050405020304" pitchFamily="18" charset="0"/>
                          <a:cs typeface="Times New Roman" panose="02020603050405020304" pitchFamily="18" charset="0"/>
                        </a:rPr>
                        <a:t> Htun, Michael Biehl, and Nicolai </a:t>
                      </a:r>
                      <a:r>
                        <a:rPr lang="en-IN" sz="1400" dirty="0" err="1">
                          <a:latin typeface="Times New Roman" panose="02020603050405020304" pitchFamily="18" charset="0"/>
                          <a:cs typeface="Times New Roman" panose="02020603050405020304" pitchFamily="18" charset="0"/>
                        </a:rPr>
                        <a:t>Petkov</a:t>
                      </a:r>
                      <a:r>
                        <a:rPr lang="en-IN" sz="1400" dirty="0">
                          <a:latin typeface="Times New Roman" panose="02020603050405020304" pitchFamily="18" charset="0"/>
                          <a:cs typeface="Times New Roman" panose="02020603050405020304" pitchFamily="18" charset="0"/>
                        </a:rPr>
                        <a:t>, 2019</a:t>
                      </a:r>
                    </a:p>
                    <a:p>
                      <a:pPr marL="50165" marR="41275">
                        <a:lnSpc>
                          <a:spcPts val="1190"/>
                        </a:lnSpc>
                        <a:spcBef>
                          <a:spcPts val="160"/>
                        </a:spcBef>
                      </a:pPr>
                      <a:endParaRPr sz="1400" dirty="0">
                        <a:latin typeface="Calibri"/>
                        <a:cs typeface="Calibri"/>
                      </a:endParaRPr>
                    </a:p>
                  </a:txBody>
                  <a:tcPr marL="0" marR="0" marT="203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005" algn="just">
                        <a:lnSpc>
                          <a:spcPct val="99200"/>
                        </a:lnSpc>
                        <a:spcBef>
                          <a:spcPts val="125"/>
                        </a:spcBef>
                      </a:pPr>
                      <a:r>
                        <a:rPr lang="en-US" sz="1400" b="0" i="1" dirty="0">
                          <a:solidFill>
                            <a:schemeClr val="tx1"/>
                          </a:solidFill>
                          <a:effectLst/>
                          <a:latin typeface="+mn-lt"/>
                          <a:ea typeface="+mn-ea"/>
                          <a:cs typeface="+mn-cs"/>
                        </a:rPr>
                        <a:t>This paper focuses on the application of deep learning techniques in stock market forecasting. The objective is to evaluate the role of deep neural networks in capturing intricate patterns and trends within financial data. The study aims to provide a comprehensive overview of the current state of deep learning in financial markets.</a:t>
                      </a:r>
                      <a:endParaRPr sz="1400" dirty="0">
                        <a:latin typeface="Calibri"/>
                        <a:cs typeface="Calibri"/>
                      </a:endParaRPr>
                    </a:p>
                  </a:txBody>
                  <a:tcPr marL="0" marR="0" marT="15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640">
                        <a:lnSpc>
                          <a:spcPct val="99200"/>
                        </a:lnSpc>
                        <a:spcBef>
                          <a:spcPts val="125"/>
                        </a:spcBef>
                        <a:tabLst>
                          <a:tab pos="673735" algn="l"/>
                          <a:tab pos="1047750" algn="l"/>
                        </a:tabLst>
                      </a:pPr>
                      <a:r>
                        <a:rPr lang="en-US" sz="1400" b="0" i="1" dirty="0">
                          <a:solidFill>
                            <a:schemeClr val="tx1"/>
                          </a:solidFill>
                          <a:effectLst/>
                          <a:latin typeface="+mn-lt"/>
                          <a:ea typeface="+mn-ea"/>
                          <a:cs typeface="+mn-cs"/>
                        </a:rPr>
                        <a:t>Convolutional Neural Networks (CNNs), Long Short-Term Memory (LSTM) Networks, Autoencoders</a:t>
                      </a:r>
                      <a:endParaRPr sz="1400" dirty="0">
                        <a:latin typeface="Calibri"/>
                        <a:cs typeface="Calibri"/>
                      </a:endParaRPr>
                    </a:p>
                  </a:txBody>
                  <a:tcPr marL="0" marR="0" marT="15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1275">
                        <a:lnSpc>
                          <a:spcPct val="100000"/>
                        </a:lnSpc>
                        <a:spcBef>
                          <a:spcPts val="114"/>
                        </a:spcBef>
                      </a:pPr>
                      <a:r>
                        <a:rPr lang="en-US" sz="1400" b="0" i="1" dirty="0">
                          <a:solidFill>
                            <a:schemeClr val="tx1"/>
                          </a:solidFill>
                          <a:effectLst/>
                          <a:latin typeface="+mn-lt"/>
                          <a:ea typeface="+mn-ea"/>
                          <a:cs typeface="+mn-cs"/>
                        </a:rPr>
                        <a:t>High computational requirements, challenges in interpretability, potential data snooping issues.</a:t>
                      </a:r>
                      <a:endParaRPr sz="1400" dirty="0">
                        <a:latin typeface="Calibri"/>
                        <a:cs typeface="Calibri"/>
                      </a:endParaRPr>
                    </a:p>
                  </a:txBody>
                  <a:tcPr marL="0" marR="0" marT="14604" marB="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4264" y="553465"/>
            <a:ext cx="2614930" cy="394970"/>
          </a:xfrm>
          <a:prstGeom prst="rect">
            <a:avLst/>
          </a:prstGeom>
        </p:spPr>
        <p:txBody>
          <a:bodyPr vert="horz" wrap="square" lIns="0" tIns="15875" rIns="0" bIns="0" rtlCol="0">
            <a:spAutoFit/>
          </a:bodyPr>
          <a:lstStyle/>
          <a:p>
            <a:pPr marL="12700">
              <a:lnSpc>
                <a:spcPct val="100000"/>
              </a:lnSpc>
              <a:spcBef>
                <a:spcPts val="125"/>
              </a:spcBef>
            </a:pPr>
            <a:r>
              <a:rPr sz="2400" u="none" spc="-40" dirty="0">
                <a:solidFill>
                  <a:srgbClr val="DB793D"/>
                </a:solidFill>
                <a:latin typeface="Verdana"/>
                <a:cs typeface="Verdana"/>
              </a:rPr>
              <a:t>Literature</a:t>
            </a:r>
            <a:r>
              <a:rPr sz="2400" u="none" spc="-130" dirty="0">
                <a:solidFill>
                  <a:srgbClr val="DB793D"/>
                </a:solidFill>
                <a:latin typeface="Verdana"/>
                <a:cs typeface="Verdana"/>
              </a:rPr>
              <a:t> </a:t>
            </a:r>
            <a:r>
              <a:rPr sz="2400" u="none" spc="-25" dirty="0">
                <a:solidFill>
                  <a:srgbClr val="DB793D"/>
                </a:solidFill>
                <a:latin typeface="Verdana"/>
                <a:cs typeface="Verdana"/>
              </a:rPr>
              <a:t>Survey</a:t>
            </a:r>
            <a:endParaRPr sz="2400">
              <a:latin typeface="Verdana"/>
              <a:cs typeface="Verdana"/>
            </a:endParaRPr>
          </a:p>
        </p:txBody>
      </p:sp>
      <p:pic>
        <p:nvPicPr>
          <p:cNvPr id="3" name="object 3"/>
          <p:cNvPicPr/>
          <p:nvPr/>
        </p:nvPicPr>
        <p:blipFill>
          <a:blip r:embed="rId2" cstate="print"/>
          <a:stretch>
            <a:fillRect/>
          </a:stretch>
        </p:blipFill>
        <p:spPr>
          <a:xfrm>
            <a:off x="0" y="1705355"/>
            <a:ext cx="10058400" cy="5010912"/>
          </a:xfrm>
          <a:prstGeom prst="rect">
            <a:avLst/>
          </a:prstGeom>
        </p:spPr>
      </p:pic>
      <p:graphicFrame>
        <p:nvGraphicFramePr>
          <p:cNvPr id="4" name="object 4"/>
          <p:cNvGraphicFramePr>
            <a:graphicFrameLocks noGrp="1"/>
          </p:cNvGraphicFramePr>
          <p:nvPr>
            <p:extLst>
              <p:ext uri="{D42A27DB-BD31-4B8C-83A1-F6EECF244321}">
                <p14:modId xmlns:p14="http://schemas.microsoft.com/office/powerpoint/2010/main" val="4189589549"/>
              </p:ext>
            </p:extLst>
          </p:nvPr>
        </p:nvGraphicFramePr>
        <p:xfrm>
          <a:off x="0" y="1701545"/>
          <a:ext cx="9903458" cy="5540756"/>
        </p:xfrm>
        <a:graphic>
          <a:graphicData uri="http://schemas.openxmlformats.org/drawingml/2006/table">
            <a:tbl>
              <a:tblPr firstRow="1" bandRow="1">
                <a:tableStyleId>{2D5ABB26-0587-4C30-8999-92F81FD0307C}</a:tableStyleId>
              </a:tblPr>
              <a:tblGrid>
                <a:gridCol w="393065">
                  <a:extLst>
                    <a:ext uri="{9D8B030D-6E8A-4147-A177-3AD203B41FA5}">
                      <a16:colId xmlns:a16="http://schemas.microsoft.com/office/drawing/2014/main" val="20000"/>
                    </a:ext>
                  </a:extLst>
                </a:gridCol>
                <a:gridCol w="1341119">
                  <a:extLst>
                    <a:ext uri="{9D8B030D-6E8A-4147-A177-3AD203B41FA5}">
                      <a16:colId xmlns:a16="http://schemas.microsoft.com/office/drawing/2014/main" val="20001"/>
                    </a:ext>
                  </a:extLst>
                </a:gridCol>
                <a:gridCol w="2386329">
                  <a:extLst>
                    <a:ext uri="{9D8B030D-6E8A-4147-A177-3AD203B41FA5}">
                      <a16:colId xmlns:a16="http://schemas.microsoft.com/office/drawing/2014/main" val="20002"/>
                    </a:ext>
                  </a:extLst>
                </a:gridCol>
                <a:gridCol w="2625725">
                  <a:extLst>
                    <a:ext uri="{9D8B030D-6E8A-4147-A177-3AD203B41FA5}">
                      <a16:colId xmlns:a16="http://schemas.microsoft.com/office/drawing/2014/main" val="20003"/>
                    </a:ext>
                  </a:extLst>
                </a:gridCol>
                <a:gridCol w="1482725">
                  <a:extLst>
                    <a:ext uri="{9D8B030D-6E8A-4147-A177-3AD203B41FA5}">
                      <a16:colId xmlns:a16="http://schemas.microsoft.com/office/drawing/2014/main" val="20004"/>
                    </a:ext>
                  </a:extLst>
                </a:gridCol>
                <a:gridCol w="1674495">
                  <a:extLst>
                    <a:ext uri="{9D8B030D-6E8A-4147-A177-3AD203B41FA5}">
                      <a16:colId xmlns:a16="http://schemas.microsoft.com/office/drawing/2014/main" val="20005"/>
                    </a:ext>
                  </a:extLst>
                </a:gridCol>
              </a:tblGrid>
              <a:tr h="1074420">
                <a:tc>
                  <a:txBody>
                    <a:bodyPr/>
                    <a:lstStyle/>
                    <a:p>
                      <a:pPr algn="ctr">
                        <a:lnSpc>
                          <a:spcPct val="100000"/>
                        </a:lnSpc>
                        <a:spcBef>
                          <a:spcPts val="180"/>
                        </a:spcBef>
                      </a:pPr>
                      <a:r>
                        <a:rPr sz="1400" b="1" spc="-20" dirty="0">
                          <a:solidFill>
                            <a:srgbClr val="FFFFFF"/>
                          </a:solidFill>
                          <a:latin typeface="Times New Roman"/>
                          <a:cs typeface="Times New Roman"/>
                        </a:rPr>
                        <a:t>S.no</a:t>
                      </a:r>
                      <a:endParaRPr sz="1400" dirty="0">
                        <a:latin typeface="Times New Roman"/>
                        <a:cs typeface="Times New Roman"/>
                      </a:endParaRPr>
                    </a:p>
                  </a:txBody>
                  <a:tcPr marL="0" marR="0" marT="22860" marB="0">
                    <a:lnL w="6350">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191770" marR="107950" indent="-78105">
                        <a:lnSpc>
                          <a:spcPct val="102699"/>
                        </a:lnSpc>
                        <a:spcBef>
                          <a:spcPts val="130"/>
                        </a:spcBef>
                      </a:pPr>
                      <a:r>
                        <a:rPr sz="1400" b="1" dirty="0">
                          <a:solidFill>
                            <a:srgbClr val="FFFFFF"/>
                          </a:solidFill>
                          <a:latin typeface="Times New Roman"/>
                          <a:cs typeface="Times New Roman"/>
                        </a:rPr>
                        <a:t>Author</a:t>
                      </a:r>
                      <a:r>
                        <a:rPr sz="1400" b="1" spc="90" dirty="0">
                          <a:solidFill>
                            <a:srgbClr val="FFFFFF"/>
                          </a:solidFill>
                          <a:latin typeface="Times New Roman"/>
                          <a:cs typeface="Times New Roman"/>
                        </a:rPr>
                        <a:t> </a:t>
                      </a:r>
                      <a:r>
                        <a:rPr sz="1400" b="1" spc="-20" dirty="0">
                          <a:solidFill>
                            <a:srgbClr val="FFFFFF"/>
                          </a:solidFill>
                          <a:latin typeface="Times New Roman"/>
                          <a:cs typeface="Times New Roman"/>
                        </a:rPr>
                        <a:t>name </a:t>
                      </a:r>
                      <a:r>
                        <a:rPr sz="1400" b="1" dirty="0">
                          <a:solidFill>
                            <a:srgbClr val="FFFFFF"/>
                          </a:solidFill>
                          <a:latin typeface="Times New Roman"/>
                          <a:cs typeface="Times New Roman"/>
                        </a:rPr>
                        <a:t>and</a:t>
                      </a:r>
                      <a:r>
                        <a:rPr sz="1400" b="1" spc="80" dirty="0">
                          <a:solidFill>
                            <a:srgbClr val="FFFFFF"/>
                          </a:solidFill>
                          <a:latin typeface="Times New Roman"/>
                          <a:cs typeface="Times New Roman"/>
                        </a:rPr>
                        <a:t> </a:t>
                      </a:r>
                      <a:r>
                        <a:rPr sz="1400" b="1" dirty="0">
                          <a:solidFill>
                            <a:srgbClr val="FFFFFF"/>
                          </a:solidFill>
                          <a:latin typeface="Times New Roman"/>
                          <a:cs typeface="Times New Roman"/>
                        </a:rPr>
                        <a:t>year</a:t>
                      </a:r>
                      <a:r>
                        <a:rPr sz="1400" b="1" spc="20" dirty="0">
                          <a:solidFill>
                            <a:srgbClr val="FFFFFF"/>
                          </a:solidFill>
                          <a:latin typeface="Times New Roman"/>
                          <a:cs typeface="Times New Roman"/>
                        </a:rPr>
                        <a:t> </a:t>
                      </a:r>
                      <a:r>
                        <a:rPr sz="1400" b="1" spc="-25" dirty="0">
                          <a:solidFill>
                            <a:srgbClr val="FFFFFF"/>
                          </a:solidFill>
                          <a:latin typeface="Times New Roman"/>
                          <a:cs typeface="Times New Roman"/>
                        </a:rPr>
                        <a:t>of </a:t>
                      </a:r>
                      <a:r>
                        <a:rPr sz="1400" b="1" spc="-10" dirty="0">
                          <a:solidFill>
                            <a:srgbClr val="FFFFFF"/>
                          </a:solidFill>
                          <a:latin typeface="Times New Roman"/>
                          <a:cs typeface="Times New Roman"/>
                        </a:rPr>
                        <a:t>Publication</a:t>
                      </a:r>
                      <a:endParaRPr sz="1400">
                        <a:latin typeface="Times New Roman"/>
                        <a:cs typeface="Times New Roman"/>
                      </a:endParaRPr>
                    </a:p>
                  </a:txBody>
                  <a:tcPr marL="0" marR="0" marT="16510"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949325" marR="207645" indent="-734695">
                        <a:lnSpc>
                          <a:spcPct val="102699"/>
                        </a:lnSpc>
                        <a:spcBef>
                          <a:spcPts val="130"/>
                        </a:spcBef>
                      </a:pPr>
                      <a:r>
                        <a:rPr sz="1400" b="1" dirty="0">
                          <a:solidFill>
                            <a:srgbClr val="FFFFFF"/>
                          </a:solidFill>
                          <a:latin typeface="Times New Roman"/>
                          <a:cs typeface="Times New Roman"/>
                        </a:rPr>
                        <a:t>Title</a:t>
                      </a:r>
                      <a:r>
                        <a:rPr sz="1400" b="1" spc="35" dirty="0">
                          <a:solidFill>
                            <a:srgbClr val="FFFFFF"/>
                          </a:solidFill>
                          <a:latin typeface="Times New Roman"/>
                          <a:cs typeface="Times New Roman"/>
                        </a:rPr>
                        <a:t> </a:t>
                      </a:r>
                      <a:r>
                        <a:rPr sz="1400" b="1" dirty="0">
                          <a:solidFill>
                            <a:srgbClr val="FFFFFF"/>
                          </a:solidFill>
                          <a:latin typeface="Times New Roman"/>
                          <a:cs typeface="Times New Roman"/>
                        </a:rPr>
                        <a:t>name</a:t>
                      </a:r>
                      <a:r>
                        <a:rPr sz="1400" b="1" spc="75" dirty="0">
                          <a:solidFill>
                            <a:srgbClr val="FFFFFF"/>
                          </a:solidFill>
                          <a:latin typeface="Times New Roman"/>
                          <a:cs typeface="Times New Roman"/>
                        </a:rPr>
                        <a:t> </a:t>
                      </a:r>
                      <a:r>
                        <a:rPr sz="1400" b="1" dirty="0">
                          <a:solidFill>
                            <a:srgbClr val="FFFFFF"/>
                          </a:solidFill>
                          <a:latin typeface="Times New Roman"/>
                          <a:cs typeface="Times New Roman"/>
                        </a:rPr>
                        <a:t>and</a:t>
                      </a:r>
                      <a:r>
                        <a:rPr sz="1400" b="1" spc="90" dirty="0">
                          <a:solidFill>
                            <a:srgbClr val="FFFFFF"/>
                          </a:solidFill>
                          <a:latin typeface="Times New Roman"/>
                          <a:cs typeface="Times New Roman"/>
                        </a:rPr>
                        <a:t> </a:t>
                      </a:r>
                      <a:r>
                        <a:rPr sz="1400" b="1" spc="-10" dirty="0">
                          <a:solidFill>
                            <a:srgbClr val="FFFFFF"/>
                          </a:solidFill>
                          <a:latin typeface="Times New Roman"/>
                          <a:cs typeface="Times New Roman"/>
                        </a:rPr>
                        <a:t>Journal </a:t>
                      </a:r>
                      <a:r>
                        <a:rPr sz="1400" b="1" spc="-20" dirty="0">
                          <a:solidFill>
                            <a:srgbClr val="FFFFFF"/>
                          </a:solidFill>
                          <a:latin typeface="Times New Roman"/>
                          <a:cs typeface="Times New Roman"/>
                        </a:rPr>
                        <a:t>Name</a:t>
                      </a:r>
                      <a:endParaRPr sz="1400">
                        <a:latin typeface="Times New Roman"/>
                        <a:cs typeface="Times New Roman"/>
                      </a:endParaRPr>
                    </a:p>
                  </a:txBody>
                  <a:tcPr marL="0" marR="0" marT="16510"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395605">
                        <a:lnSpc>
                          <a:spcPct val="100000"/>
                        </a:lnSpc>
                        <a:spcBef>
                          <a:spcPts val="180"/>
                        </a:spcBef>
                      </a:pPr>
                      <a:r>
                        <a:rPr sz="1400" b="1" dirty="0">
                          <a:solidFill>
                            <a:srgbClr val="FFFFFF"/>
                          </a:solidFill>
                          <a:latin typeface="Times New Roman"/>
                          <a:cs typeface="Times New Roman"/>
                        </a:rPr>
                        <a:t>Abstract</a:t>
                      </a:r>
                      <a:r>
                        <a:rPr sz="1400" b="1" spc="75" dirty="0">
                          <a:solidFill>
                            <a:srgbClr val="FFFFFF"/>
                          </a:solidFill>
                          <a:latin typeface="Times New Roman"/>
                          <a:cs typeface="Times New Roman"/>
                        </a:rPr>
                        <a:t> </a:t>
                      </a:r>
                      <a:r>
                        <a:rPr sz="1400" b="1" dirty="0">
                          <a:solidFill>
                            <a:srgbClr val="FFFFFF"/>
                          </a:solidFill>
                          <a:latin typeface="Times New Roman"/>
                          <a:cs typeface="Times New Roman"/>
                        </a:rPr>
                        <a:t>or</a:t>
                      </a:r>
                      <a:r>
                        <a:rPr sz="1400" b="1" spc="45" dirty="0">
                          <a:solidFill>
                            <a:srgbClr val="FFFFFF"/>
                          </a:solidFill>
                          <a:latin typeface="Times New Roman"/>
                          <a:cs typeface="Times New Roman"/>
                        </a:rPr>
                        <a:t> </a:t>
                      </a:r>
                      <a:r>
                        <a:rPr sz="1400" b="1" spc="-10" dirty="0">
                          <a:solidFill>
                            <a:srgbClr val="FFFFFF"/>
                          </a:solidFill>
                          <a:latin typeface="Times New Roman"/>
                          <a:cs typeface="Times New Roman"/>
                        </a:rPr>
                        <a:t>objectives</a:t>
                      </a:r>
                      <a:endParaRPr sz="1400" dirty="0">
                        <a:latin typeface="Times New Roman"/>
                        <a:cs typeface="Times New Roman"/>
                      </a:endParaRPr>
                    </a:p>
                  </a:txBody>
                  <a:tcPr marL="0" marR="0" marT="22860"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57785">
                        <a:lnSpc>
                          <a:spcPct val="100000"/>
                        </a:lnSpc>
                        <a:spcBef>
                          <a:spcPts val="180"/>
                        </a:spcBef>
                      </a:pPr>
                      <a:r>
                        <a:rPr sz="1400" b="1" dirty="0">
                          <a:solidFill>
                            <a:srgbClr val="FFFFFF"/>
                          </a:solidFill>
                          <a:latin typeface="Times New Roman"/>
                          <a:cs typeface="Times New Roman"/>
                        </a:rPr>
                        <a:t>Techniques</a:t>
                      </a:r>
                      <a:r>
                        <a:rPr sz="1400" b="1" spc="10" dirty="0">
                          <a:solidFill>
                            <a:srgbClr val="FFFFFF"/>
                          </a:solidFill>
                          <a:latin typeface="Times New Roman"/>
                          <a:cs typeface="Times New Roman"/>
                        </a:rPr>
                        <a:t> </a:t>
                      </a:r>
                      <a:r>
                        <a:rPr sz="1400" b="1" spc="-20" dirty="0">
                          <a:solidFill>
                            <a:srgbClr val="FFFFFF"/>
                          </a:solidFill>
                          <a:latin typeface="Times New Roman"/>
                          <a:cs typeface="Times New Roman"/>
                        </a:rPr>
                        <a:t>used</a:t>
                      </a:r>
                      <a:endParaRPr sz="1400">
                        <a:latin typeface="Times New Roman"/>
                        <a:cs typeface="Times New Roman"/>
                      </a:endParaRPr>
                    </a:p>
                  </a:txBody>
                  <a:tcPr marL="0" marR="0" marT="22860"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353060">
                        <a:lnSpc>
                          <a:spcPct val="100000"/>
                        </a:lnSpc>
                        <a:spcBef>
                          <a:spcPts val="180"/>
                        </a:spcBef>
                      </a:pPr>
                      <a:r>
                        <a:rPr sz="1400" b="1" spc="-10" dirty="0">
                          <a:solidFill>
                            <a:srgbClr val="FFFFFF"/>
                          </a:solidFill>
                          <a:latin typeface="Times New Roman"/>
                          <a:cs typeface="Times New Roman"/>
                        </a:rPr>
                        <a:t>Limitations</a:t>
                      </a:r>
                      <a:endParaRPr sz="1400">
                        <a:latin typeface="Times New Roman"/>
                        <a:cs typeface="Times New Roman"/>
                      </a:endParaRPr>
                    </a:p>
                  </a:txBody>
                  <a:tcPr marL="0" marR="0" marT="22860" marB="0">
                    <a:lnL w="9525">
                      <a:solidFill>
                        <a:srgbClr val="000000"/>
                      </a:solidFill>
                      <a:prstDash val="solid"/>
                    </a:lnL>
                    <a:lnR w="6350">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38860">
                <a:tc>
                  <a:txBody>
                    <a:bodyPr/>
                    <a:lstStyle/>
                    <a:p>
                      <a:pPr algn="ctr">
                        <a:lnSpc>
                          <a:spcPct val="100000"/>
                        </a:lnSpc>
                        <a:spcBef>
                          <a:spcPts val="145"/>
                        </a:spcBef>
                      </a:pPr>
                      <a:r>
                        <a:rPr sz="1400" spc="-50" dirty="0">
                          <a:latin typeface="Times New Roman"/>
                          <a:cs typeface="Times New Roman"/>
                        </a:rPr>
                        <a:t>3</a:t>
                      </a:r>
                      <a:endParaRPr sz="1400" dirty="0">
                        <a:latin typeface="Times New Roman"/>
                        <a:cs typeface="Times New Roman"/>
                      </a:endParaRPr>
                    </a:p>
                  </a:txBody>
                  <a:tcPr marL="0" marR="0" marT="18415" marB="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1910">
                        <a:lnSpc>
                          <a:spcPts val="1190"/>
                        </a:lnSpc>
                        <a:spcBef>
                          <a:spcPts val="160"/>
                        </a:spcBef>
                        <a:tabLst>
                          <a:tab pos="802640" algn="l"/>
                          <a:tab pos="1204595" algn="l"/>
                        </a:tabLst>
                      </a:pPr>
                      <a:r>
                        <a:rPr sz="1400" spc="-10" dirty="0">
                          <a:latin typeface="Calibri"/>
                          <a:cs typeface="Calibri"/>
                        </a:rPr>
                        <a:t>Moazeni,</a:t>
                      </a:r>
                      <a:r>
                        <a:rPr sz="1400" dirty="0">
                          <a:latin typeface="Calibri"/>
                          <a:cs typeface="Calibri"/>
                        </a:rPr>
                        <a:t>	</a:t>
                      </a:r>
                      <a:r>
                        <a:rPr sz="1400" spc="-25" dirty="0">
                          <a:latin typeface="Calibri"/>
                          <a:cs typeface="Calibri"/>
                        </a:rPr>
                        <a:t>S.,</a:t>
                      </a:r>
                      <a:r>
                        <a:rPr sz="1400" dirty="0">
                          <a:latin typeface="Calibri"/>
                          <a:cs typeface="Calibri"/>
                        </a:rPr>
                        <a:t>	</a:t>
                      </a:r>
                      <a:r>
                        <a:rPr sz="1400" spc="-50" dirty="0">
                          <a:latin typeface="Calibri"/>
                          <a:cs typeface="Calibri"/>
                        </a:rPr>
                        <a:t>&amp;</a:t>
                      </a:r>
                      <a:r>
                        <a:rPr sz="1400" spc="-10" dirty="0">
                          <a:latin typeface="Calibri"/>
                          <a:cs typeface="Calibri"/>
                        </a:rPr>
                        <a:t> Bhowmik,</a:t>
                      </a:r>
                      <a:r>
                        <a:rPr sz="1400" dirty="0">
                          <a:latin typeface="Calibri"/>
                          <a:cs typeface="Calibri"/>
                        </a:rPr>
                        <a:t> </a:t>
                      </a:r>
                      <a:r>
                        <a:rPr sz="1400" spc="-25" dirty="0">
                          <a:latin typeface="Calibri"/>
                          <a:cs typeface="Calibri"/>
                        </a:rPr>
                        <a:t>T.</a:t>
                      </a:r>
                      <a:endParaRPr sz="1400" dirty="0">
                        <a:latin typeface="Calibri"/>
                        <a:cs typeface="Calibri"/>
                      </a:endParaRPr>
                    </a:p>
                    <a:p>
                      <a:pPr>
                        <a:lnSpc>
                          <a:spcPct val="100000"/>
                        </a:lnSpc>
                      </a:pPr>
                      <a:endParaRPr sz="1400" dirty="0">
                        <a:latin typeface="Times New Roman"/>
                        <a:cs typeface="Times New Roman"/>
                      </a:endParaRPr>
                    </a:p>
                    <a:p>
                      <a:pPr marL="50165">
                        <a:lnSpc>
                          <a:spcPct val="100000"/>
                        </a:lnSpc>
                      </a:pPr>
                      <a:r>
                        <a:rPr sz="1400" spc="-20" dirty="0">
                          <a:latin typeface="Calibri"/>
                          <a:cs typeface="Calibri"/>
                        </a:rPr>
                        <a:t>20</a:t>
                      </a:r>
                      <a:r>
                        <a:rPr lang="en-IN" sz="1400" spc="-20" dirty="0">
                          <a:latin typeface="Calibri"/>
                          <a:cs typeface="Calibri"/>
                        </a:rPr>
                        <a:t>21</a:t>
                      </a:r>
                      <a:endParaRPr sz="1400" dirty="0">
                        <a:latin typeface="Calibri"/>
                        <a:cs typeface="Calibri"/>
                      </a:endParaRPr>
                    </a:p>
                  </a:txBody>
                  <a:tcPr marL="0" marR="0" marT="203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1910" algn="just">
                        <a:lnSpc>
                          <a:spcPts val="1190"/>
                        </a:lnSpc>
                        <a:spcBef>
                          <a:spcPts val="160"/>
                        </a:spcBef>
                      </a:pPr>
                      <a:r>
                        <a:rPr lang="en-US" sz="1400" b="0" i="1" dirty="0">
                          <a:solidFill>
                            <a:schemeClr val="tx1"/>
                          </a:solidFill>
                          <a:effectLst/>
                          <a:latin typeface="+mn-lt"/>
                          <a:ea typeface="+mn-ea"/>
                          <a:cs typeface="+mn-cs"/>
                        </a:rPr>
                        <a:t>Hybrid Models for Stock Price Prediction: A Comparative Analysis</a:t>
                      </a:r>
                    </a:p>
                    <a:p>
                      <a:pPr marL="50165" marR="41910" algn="just">
                        <a:lnSpc>
                          <a:spcPts val="1190"/>
                        </a:lnSpc>
                        <a:spcBef>
                          <a:spcPts val="160"/>
                        </a:spcBef>
                      </a:pPr>
                      <a:endParaRPr lang="en-US" sz="1400" b="0" i="1"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International Journal of Computer Science and information technologies,Vol.3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 September 27, 2021</a:t>
                      </a:r>
                    </a:p>
                    <a:p>
                      <a:pPr marL="50165" marR="41910" algn="just">
                        <a:lnSpc>
                          <a:spcPts val="1190"/>
                        </a:lnSpc>
                        <a:spcBef>
                          <a:spcPts val="160"/>
                        </a:spcBef>
                      </a:pPr>
                      <a:endParaRPr sz="1400" dirty="0">
                        <a:latin typeface="Calibri"/>
                        <a:cs typeface="Calibri"/>
                      </a:endParaRPr>
                    </a:p>
                  </a:txBody>
                  <a:tcPr marL="0" marR="0" marT="203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005" algn="just">
                        <a:lnSpc>
                          <a:spcPct val="99200"/>
                        </a:lnSpc>
                        <a:spcBef>
                          <a:spcPts val="125"/>
                        </a:spcBef>
                      </a:pPr>
                      <a:r>
                        <a:rPr lang="en-US" sz="1400" b="0" i="1" dirty="0">
                          <a:solidFill>
                            <a:schemeClr val="tx1"/>
                          </a:solidFill>
                          <a:effectLst/>
                          <a:latin typeface="+mn-lt"/>
                          <a:ea typeface="+mn-ea"/>
                          <a:cs typeface="+mn-cs"/>
                        </a:rPr>
                        <a:t>This paper investigates hybrid models that combine traditional and machine learning techniques for stock price prediction. The objective is to assess the synergy of different approaches and their potential for improved predictive accuracy. The study aims to provide a comparative analysis of hybrid models in the financial domain.</a:t>
                      </a:r>
                      <a:endParaRPr sz="1400" dirty="0">
                        <a:latin typeface="Calibri"/>
                        <a:cs typeface="Calibri"/>
                      </a:endParaRPr>
                    </a:p>
                  </a:txBody>
                  <a:tcPr marL="0" marR="0" marT="15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640" algn="just">
                        <a:lnSpc>
                          <a:spcPct val="99500"/>
                        </a:lnSpc>
                        <a:spcBef>
                          <a:spcPts val="120"/>
                        </a:spcBef>
                        <a:tabLst>
                          <a:tab pos="1092200" algn="l"/>
                        </a:tabLst>
                      </a:pPr>
                      <a:r>
                        <a:rPr lang="en-US" sz="1400" b="0" i="1" dirty="0">
                          <a:solidFill>
                            <a:schemeClr val="tx1"/>
                          </a:solidFill>
                          <a:effectLst/>
                          <a:latin typeface="+mn-lt"/>
                          <a:ea typeface="+mn-ea"/>
                          <a:cs typeface="+mn-cs"/>
                        </a:rPr>
                        <a:t>Moving Averages, Decision Trees, Time Series Analysis, Ensemble Models</a:t>
                      </a:r>
                      <a:endParaRPr sz="1400" dirty="0">
                        <a:latin typeface="Calibri"/>
                        <a:cs typeface="Calibri"/>
                      </a:endParaRPr>
                    </a:p>
                  </a:txBody>
                  <a:tcPr marL="0" marR="0" marT="152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005" algn="just">
                        <a:lnSpc>
                          <a:spcPct val="99500"/>
                        </a:lnSpc>
                        <a:spcBef>
                          <a:spcPts val="120"/>
                        </a:spcBef>
                        <a:tabLst>
                          <a:tab pos="786130" algn="l"/>
                          <a:tab pos="1518285" algn="l"/>
                        </a:tabLst>
                      </a:pPr>
                      <a:r>
                        <a:rPr lang="en-US" sz="1400" b="0" i="1" dirty="0">
                          <a:solidFill>
                            <a:schemeClr val="tx1"/>
                          </a:solidFill>
                          <a:effectLst/>
                          <a:latin typeface="+mn-lt"/>
                          <a:ea typeface="+mn-ea"/>
                          <a:cs typeface="+mn-cs"/>
                        </a:rPr>
                        <a:t>Complexity in model integration, challenges in parameter tuning, potential increase in computational overhead.</a:t>
                      </a:r>
                      <a:endParaRPr sz="1400" dirty="0">
                        <a:latin typeface="Calibri"/>
                        <a:cs typeface="Calibri"/>
                      </a:endParaRPr>
                    </a:p>
                  </a:txBody>
                  <a:tcPr marL="0" marR="0" marT="15240" marB="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965835">
                <a:tc>
                  <a:txBody>
                    <a:bodyPr/>
                    <a:lstStyle/>
                    <a:p>
                      <a:pPr algn="ctr">
                        <a:lnSpc>
                          <a:spcPct val="100000"/>
                        </a:lnSpc>
                        <a:spcBef>
                          <a:spcPts val="145"/>
                        </a:spcBef>
                      </a:pPr>
                      <a:r>
                        <a:rPr sz="1400" spc="-50" dirty="0">
                          <a:latin typeface="Times New Roman"/>
                          <a:cs typeface="Times New Roman"/>
                        </a:rPr>
                        <a:t>4</a:t>
                      </a:r>
                      <a:endParaRPr sz="1400" dirty="0">
                        <a:latin typeface="Times New Roman"/>
                        <a:cs typeface="Times New Roman"/>
                      </a:endParaRPr>
                    </a:p>
                  </a:txBody>
                  <a:tcPr marL="0" marR="0" marT="18415" marB="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a:lnSpc>
                          <a:spcPct val="100000"/>
                        </a:lnSpc>
                        <a:spcBef>
                          <a:spcPts val="114"/>
                        </a:spcBef>
                      </a:pPr>
                      <a:r>
                        <a:rPr lang="en-US" sz="1400" dirty="0">
                          <a:latin typeface="Times New Roman" panose="02020603050405020304" pitchFamily="18" charset="0"/>
                          <a:cs typeface="Times New Roman" panose="02020603050405020304" pitchFamily="18" charset="0"/>
                        </a:rPr>
                        <a:t>Smith, J</a:t>
                      </a:r>
                      <a:endParaRPr sz="1400" dirty="0">
                        <a:latin typeface="Calibri"/>
                        <a:cs typeface="Calibri"/>
                      </a:endParaRPr>
                    </a:p>
                    <a:p>
                      <a:pPr>
                        <a:lnSpc>
                          <a:spcPct val="100000"/>
                        </a:lnSpc>
                        <a:spcBef>
                          <a:spcPts val="35"/>
                        </a:spcBef>
                      </a:pPr>
                      <a:endParaRPr sz="1400" dirty="0">
                        <a:latin typeface="Times New Roman"/>
                        <a:cs typeface="Times New Roman"/>
                      </a:endParaRPr>
                    </a:p>
                    <a:p>
                      <a:pPr marL="50165">
                        <a:lnSpc>
                          <a:spcPct val="100000"/>
                        </a:lnSpc>
                      </a:pPr>
                      <a:r>
                        <a:rPr sz="1400" spc="-20" dirty="0">
                          <a:latin typeface="Calibri"/>
                          <a:cs typeface="Calibri"/>
                        </a:rPr>
                        <a:t>201</a:t>
                      </a:r>
                      <a:r>
                        <a:rPr lang="en-IN" sz="1400" spc="-20" dirty="0">
                          <a:latin typeface="Calibri"/>
                          <a:cs typeface="Calibri"/>
                        </a:rPr>
                        <a:t>8</a:t>
                      </a:r>
                      <a:endParaRPr sz="1400" dirty="0">
                        <a:latin typeface="Calibri"/>
                        <a:cs typeface="Calibri"/>
                      </a:endParaRPr>
                    </a:p>
                  </a:txBody>
                  <a:tcPr marL="0" marR="0" marT="1460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1910" algn="just">
                        <a:lnSpc>
                          <a:spcPts val="1190"/>
                        </a:lnSpc>
                        <a:spcBef>
                          <a:spcPts val="160"/>
                        </a:spcBef>
                      </a:pPr>
                      <a:r>
                        <a:rPr lang="en-IN" sz="1400" b="0" i="1" dirty="0">
                          <a:solidFill>
                            <a:schemeClr val="tx1"/>
                          </a:solidFill>
                          <a:effectLst/>
                          <a:latin typeface="+mn-lt"/>
                          <a:ea typeface="+mn-ea"/>
                          <a:cs typeface="+mn-cs"/>
                        </a:rPr>
                        <a:t>Sentiment Analysis in Financial Markets</a:t>
                      </a:r>
                    </a:p>
                    <a:p>
                      <a:pPr marL="50165" marR="41910" algn="just">
                        <a:lnSpc>
                          <a:spcPts val="1190"/>
                        </a:lnSpc>
                        <a:spcBef>
                          <a:spcPts val="160"/>
                        </a:spcBef>
                      </a:pPr>
                      <a:endParaRPr lang="en-IN" sz="1400" b="0" i="1" dirty="0">
                        <a:solidFill>
                          <a:schemeClr val="tx1"/>
                        </a:solidFill>
                        <a:effectLst/>
                        <a:latin typeface="+mn-lt"/>
                        <a:ea typeface="+mn-ea"/>
                        <a:cs typeface="+mn-cs"/>
                      </a:endParaRPr>
                    </a:p>
                    <a:p>
                      <a:r>
                        <a:rPr lang="en-IN" sz="1400" dirty="0">
                          <a:latin typeface="Times New Roman" panose="02020603050405020304" pitchFamily="18" charset="0"/>
                          <a:cs typeface="Times New Roman" panose="02020603050405020304" pitchFamily="18" charset="0"/>
                        </a:rPr>
                        <a:t>Journal of Financial Analytics</a:t>
                      </a:r>
                    </a:p>
                    <a:p>
                      <a:r>
                        <a:rPr lang="en-US" sz="1400" dirty="0">
                          <a:latin typeface="Times New Roman" panose="02020603050405020304" pitchFamily="18" charset="0"/>
                          <a:cs typeface="Times New Roman" panose="02020603050405020304" pitchFamily="18" charset="0"/>
                        </a:rPr>
                        <a:t>Author Name &amp; Year: Smith, J. et al. (2018)</a:t>
                      </a:r>
                      <a:endParaRPr lang="en-IN" sz="1400" dirty="0">
                        <a:latin typeface="Times New Roman" panose="02020603050405020304" pitchFamily="18" charset="0"/>
                        <a:cs typeface="Times New Roman" panose="02020603050405020304" pitchFamily="18" charset="0"/>
                      </a:endParaRPr>
                    </a:p>
                    <a:p>
                      <a:pPr marL="50165" marR="41910" algn="just">
                        <a:lnSpc>
                          <a:spcPts val="1190"/>
                        </a:lnSpc>
                        <a:spcBef>
                          <a:spcPts val="160"/>
                        </a:spcBef>
                      </a:pPr>
                      <a:endParaRPr sz="1400" dirty="0">
                        <a:latin typeface="Calibri"/>
                        <a:cs typeface="Calibri"/>
                      </a:endParaRPr>
                    </a:p>
                  </a:txBody>
                  <a:tcPr marL="0" marR="0" marT="203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005" algn="just">
                        <a:lnSpc>
                          <a:spcPct val="99300"/>
                        </a:lnSpc>
                        <a:spcBef>
                          <a:spcPts val="120"/>
                        </a:spcBef>
                      </a:pPr>
                      <a:r>
                        <a:rPr lang="en-US" sz="1400" b="0" i="1" dirty="0">
                          <a:solidFill>
                            <a:schemeClr val="tx1"/>
                          </a:solidFill>
                          <a:effectLst/>
                          <a:latin typeface="+mn-lt"/>
                          <a:ea typeface="+mn-ea"/>
                          <a:cs typeface="+mn-cs"/>
                        </a:rPr>
                        <a:t>This literature review explores the use of sentiment analysis in predicting stock price movements. The objective is to examine the impact of market sentiment on financial decision-making and its integration into predictive models. The study aims to provide insights into the evolving role of sentiment analysis in financial markets.</a:t>
                      </a:r>
                      <a:endParaRPr sz="1400" dirty="0">
                        <a:latin typeface="Calibri"/>
                        <a:cs typeface="Calibri"/>
                      </a:endParaRPr>
                    </a:p>
                  </a:txBody>
                  <a:tcPr marL="0" marR="0" marT="152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0005">
                        <a:lnSpc>
                          <a:spcPct val="100000"/>
                        </a:lnSpc>
                        <a:spcBef>
                          <a:spcPts val="114"/>
                        </a:spcBef>
                        <a:tabLst>
                          <a:tab pos="883285" algn="l"/>
                        </a:tabLst>
                      </a:pPr>
                      <a:r>
                        <a:rPr lang="en-US" sz="1400" b="0" i="1" dirty="0">
                          <a:solidFill>
                            <a:schemeClr val="tx1"/>
                          </a:solidFill>
                          <a:effectLst/>
                          <a:latin typeface="+mn-lt"/>
                          <a:ea typeface="+mn-ea"/>
                          <a:cs typeface="+mn-cs"/>
                        </a:rPr>
                        <a:t>Natural Language Processing (NLP), Text Mining, Sentiment Scoring</a:t>
                      </a:r>
                      <a:endParaRPr sz="1400" dirty="0">
                        <a:latin typeface="Calibri"/>
                        <a:cs typeface="Calibri"/>
                      </a:endParaRPr>
                    </a:p>
                  </a:txBody>
                  <a:tcPr marL="0" marR="0" marT="1460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0165" marR="41910">
                        <a:lnSpc>
                          <a:spcPct val="100000"/>
                        </a:lnSpc>
                        <a:spcBef>
                          <a:spcPts val="114"/>
                        </a:spcBef>
                        <a:tabLst>
                          <a:tab pos="692150" algn="l"/>
                          <a:tab pos="1520825" algn="l"/>
                        </a:tabLst>
                      </a:pPr>
                      <a:r>
                        <a:rPr lang="en-US" sz="1400" b="0" i="1" dirty="0">
                          <a:solidFill>
                            <a:schemeClr val="tx1"/>
                          </a:solidFill>
                          <a:effectLst/>
                          <a:latin typeface="+mn-lt"/>
                          <a:ea typeface="+mn-ea"/>
                          <a:cs typeface="+mn-cs"/>
                        </a:rPr>
                        <a:t>Challenges in sentiment data quality, potential lag in reflecting real-time market sentiment, limited consensus on standardized sentiment analysis metrics.</a:t>
                      </a:r>
                      <a:endParaRPr sz="1400" dirty="0">
                        <a:latin typeface="Calibri"/>
                        <a:cs typeface="Calibri"/>
                      </a:endParaRPr>
                    </a:p>
                  </a:txBody>
                  <a:tcPr marL="0" marR="0" marT="14604" marB="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5149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57655"/>
            <a:ext cx="10058400" cy="5658611"/>
          </a:xfrm>
          <a:prstGeom prst="rect">
            <a:avLst/>
          </a:prstGeom>
        </p:spPr>
      </p:pic>
      <p:graphicFrame>
        <p:nvGraphicFramePr>
          <p:cNvPr id="3" name="object 3"/>
          <p:cNvGraphicFramePr>
            <a:graphicFrameLocks noGrp="1"/>
          </p:cNvGraphicFramePr>
          <p:nvPr>
            <p:extLst>
              <p:ext uri="{D42A27DB-BD31-4B8C-83A1-F6EECF244321}">
                <p14:modId xmlns:p14="http://schemas.microsoft.com/office/powerpoint/2010/main" val="2317045336"/>
              </p:ext>
            </p:extLst>
          </p:nvPr>
        </p:nvGraphicFramePr>
        <p:xfrm>
          <a:off x="0" y="1056134"/>
          <a:ext cx="10053953" cy="4663664"/>
        </p:xfrm>
        <a:graphic>
          <a:graphicData uri="http://schemas.openxmlformats.org/drawingml/2006/table">
            <a:tbl>
              <a:tblPr firstRow="1" bandRow="1">
                <a:tableStyleId>{2D5ABB26-0587-4C30-8999-92F81FD0307C}</a:tableStyleId>
              </a:tblPr>
              <a:tblGrid>
                <a:gridCol w="543560">
                  <a:extLst>
                    <a:ext uri="{9D8B030D-6E8A-4147-A177-3AD203B41FA5}">
                      <a16:colId xmlns:a16="http://schemas.microsoft.com/office/drawing/2014/main" val="20000"/>
                    </a:ext>
                  </a:extLst>
                </a:gridCol>
                <a:gridCol w="1341119">
                  <a:extLst>
                    <a:ext uri="{9D8B030D-6E8A-4147-A177-3AD203B41FA5}">
                      <a16:colId xmlns:a16="http://schemas.microsoft.com/office/drawing/2014/main" val="20001"/>
                    </a:ext>
                  </a:extLst>
                </a:gridCol>
                <a:gridCol w="2386329">
                  <a:extLst>
                    <a:ext uri="{9D8B030D-6E8A-4147-A177-3AD203B41FA5}">
                      <a16:colId xmlns:a16="http://schemas.microsoft.com/office/drawing/2014/main" val="20002"/>
                    </a:ext>
                  </a:extLst>
                </a:gridCol>
                <a:gridCol w="2625725">
                  <a:extLst>
                    <a:ext uri="{9D8B030D-6E8A-4147-A177-3AD203B41FA5}">
                      <a16:colId xmlns:a16="http://schemas.microsoft.com/office/drawing/2014/main" val="20003"/>
                    </a:ext>
                  </a:extLst>
                </a:gridCol>
                <a:gridCol w="1485267">
                  <a:extLst>
                    <a:ext uri="{9D8B030D-6E8A-4147-A177-3AD203B41FA5}">
                      <a16:colId xmlns:a16="http://schemas.microsoft.com/office/drawing/2014/main" val="20004"/>
                    </a:ext>
                  </a:extLst>
                </a:gridCol>
                <a:gridCol w="1671953">
                  <a:extLst>
                    <a:ext uri="{9D8B030D-6E8A-4147-A177-3AD203B41FA5}">
                      <a16:colId xmlns:a16="http://schemas.microsoft.com/office/drawing/2014/main" val="20005"/>
                    </a:ext>
                  </a:extLst>
                </a:gridCol>
              </a:tblGrid>
              <a:tr h="1077466">
                <a:tc>
                  <a:txBody>
                    <a:bodyPr/>
                    <a:lstStyle/>
                    <a:p>
                      <a:pPr algn="ctr">
                        <a:lnSpc>
                          <a:spcPct val="100000"/>
                        </a:lnSpc>
                        <a:spcBef>
                          <a:spcPts val="175"/>
                        </a:spcBef>
                      </a:pPr>
                      <a:r>
                        <a:rPr sz="1500" b="1" spc="-20" dirty="0">
                          <a:solidFill>
                            <a:srgbClr val="FFFFFF"/>
                          </a:solidFill>
                          <a:latin typeface="Times New Roman"/>
                          <a:cs typeface="Times New Roman"/>
                        </a:rPr>
                        <a:t>S.no</a:t>
                      </a:r>
                      <a:endParaRPr sz="1500">
                        <a:latin typeface="Times New Roman"/>
                        <a:cs typeface="Times New Roman"/>
                      </a:endParaRPr>
                    </a:p>
                  </a:txBody>
                  <a:tcPr marL="0" marR="0" marT="22225" marB="0">
                    <a:lnL w="6350">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marL="191770" marR="107950" indent="-78105">
                        <a:lnSpc>
                          <a:spcPct val="102699"/>
                        </a:lnSpc>
                        <a:spcBef>
                          <a:spcPts val="125"/>
                        </a:spcBef>
                      </a:pPr>
                      <a:r>
                        <a:rPr sz="1500" b="1" dirty="0">
                          <a:solidFill>
                            <a:srgbClr val="FFFFFF"/>
                          </a:solidFill>
                          <a:latin typeface="Times New Roman"/>
                          <a:cs typeface="Times New Roman"/>
                        </a:rPr>
                        <a:t>Author</a:t>
                      </a:r>
                      <a:r>
                        <a:rPr sz="1500" b="1" spc="90" dirty="0">
                          <a:solidFill>
                            <a:srgbClr val="FFFFFF"/>
                          </a:solidFill>
                          <a:latin typeface="Times New Roman"/>
                          <a:cs typeface="Times New Roman"/>
                        </a:rPr>
                        <a:t> </a:t>
                      </a:r>
                      <a:r>
                        <a:rPr sz="1500" b="1" spc="-20" dirty="0">
                          <a:solidFill>
                            <a:srgbClr val="FFFFFF"/>
                          </a:solidFill>
                          <a:latin typeface="Times New Roman"/>
                          <a:cs typeface="Times New Roman"/>
                        </a:rPr>
                        <a:t>name </a:t>
                      </a:r>
                      <a:r>
                        <a:rPr sz="1500" b="1" dirty="0">
                          <a:solidFill>
                            <a:srgbClr val="FFFFFF"/>
                          </a:solidFill>
                          <a:latin typeface="Times New Roman"/>
                          <a:cs typeface="Times New Roman"/>
                        </a:rPr>
                        <a:t>and</a:t>
                      </a:r>
                      <a:r>
                        <a:rPr sz="1500" b="1" spc="80" dirty="0">
                          <a:solidFill>
                            <a:srgbClr val="FFFFFF"/>
                          </a:solidFill>
                          <a:latin typeface="Times New Roman"/>
                          <a:cs typeface="Times New Roman"/>
                        </a:rPr>
                        <a:t> </a:t>
                      </a:r>
                      <a:r>
                        <a:rPr sz="1500" b="1" dirty="0">
                          <a:solidFill>
                            <a:srgbClr val="FFFFFF"/>
                          </a:solidFill>
                          <a:latin typeface="Times New Roman"/>
                          <a:cs typeface="Times New Roman"/>
                        </a:rPr>
                        <a:t>year</a:t>
                      </a:r>
                      <a:r>
                        <a:rPr sz="1500" b="1" spc="20" dirty="0">
                          <a:solidFill>
                            <a:srgbClr val="FFFFFF"/>
                          </a:solidFill>
                          <a:latin typeface="Times New Roman"/>
                          <a:cs typeface="Times New Roman"/>
                        </a:rPr>
                        <a:t> </a:t>
                      </a:r>
                      <a:r>
                        <a:rPr sz="1500" b="1" spc="-25" dirty="0">
                          <a:solidFill>
                            <a:srgbClr val="FFFFFF"/>
                          </a:solidFill>
                          <a:latin typeface="Times New Roman"/>
                          <a:cs typeface="Times New Roman"/>
                        </a:rPr>
                        <a:t>of </a:t>
                      </a:r>
                      <a:r>
                        <a:rPr sz="1500" b="1" spc="-10" dirty="0">
                          <a:solidFill>
                            <a:srgbClr val="FFFFFF"/>
                          </a:solidFill>
                          <a:latin typeface="Times New Roman"/>
                          <a:cs typeface="Times New Roman"/>
                        </a:rPr>
                        <a:t>Publication</a:t>
                      </a:r>
                      <a:endParaRPr sz="1500" dirty="0">
                        <a:latin typeface="Times New Roman"/>
                        <a:cs typeface="Times New Roman"/>
                      </a:endParaRPr>
                    </a:p>
                  </a:txBody>
                  <a:tcPr marL="0" marR="0" marT="15875" marB="0">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marL="949325" marR="207645" indent="-734695">
                        <a:lnSpc>
                          <a:spcPct val="102699"/>
                        </a:lnSpc>
                        <a:spcBef>
                          <a:spcPts val="125"/>
                        </a:spcBef>
                      </a:pPr>
                      <a:r>
                        <a:rPr sz="1500" b="1" dirty="0">
                          <a:solidFill>
                            <a:srgbClr val="FFFFFF"/>
                          </a:solidFill>
                          <a:latin typeface="Times New Roman"/>
                          <a:cs typeface="Times New Roman"/>
                        </a:rPr>
                        <a:t>Title</a:t>
                      </a:r>
                      <a:r>
                        <a:rPr sz="1500" b="1" spc="35" dirty="0">
                          <a:solidFill>
                            <a:srgbClr val="FFFFFF"/>
                          </a:solidFill>
                          <a:latin typeface="Times New Roman"/>
                          <a:cs typeface="Times New Roman"/>
                        </a:rPr>
                        <a:t> </a:t>
                      </a:r>
                      <a:r>
                        <a:rPr sz="1500" b="1" dirty="0">
                          <a:solidFill>
                            <a:srgbClr val="FFFFFF"/>
                          </a:solidFill>
                          <a:latin typeface="Times New Roman"/>
                          <a:cs typeface="Times New Roman"/>
                        </a:rPr>
                        <a:t>name</a:t>
                      </a:r>
                      <a:r>
                        <a:rPr sz="1500" b="1" spc="75" dirty="0">
                          <a:solidFill>
                            <a:srgbClr val="FFFFFF"/>
                          </a:solidFill>
                          <a:latin typeface="Times New Roman"/>
                          <a:cs typeface="Times New Roman"/>
                        </a:rPr>
                        <a:t> </a:t>
                      </a:r>
                      <a:r>
                        <a:rPr sz="1500" b="1" dirty="0">
                          <a:solidFill>
                            <a:srgbClr val="FFFFFF"/>
                          </a:solidFill>
                          <a:latin typeface="Times New Roman"/>
                          <a:cs typeface="Times New Roman"/>
                        </a:rPr>
                        <a:t>and</a:t>
                      </a:r>
                      <a:r>
                        <a:rPr sz="1500" b="1" spc="90" dirty="0">
                          <a:solidFill>
                            <a:srgbClr val="FFFFFF"/>
                          </a:solidFill>
                          <a:latin typeface="Times New Roman"/>
                          <a:cs typeface="Times New Roman"/>
                        </a:rPr>
                        <a:t> </a:t>
                      </a:r>
                      <a:r>
                        <a:rPr sz="1500" b="1" spc="-10" dirty="0">
                          <a:solidFill>
                            <a:srgbClr val="FFFFFF"/>
                          </a:solidFill>
                          <a:latin typeface="Times New Roman"/>
                          <a:cs typeface="Times New Roman"/>
                        </a:rPr>
                        <a:t>Journal </a:t>
                      </a:r>
                      <a:r>
                        <a:rPr sz="1500" b="1" spc="-20" dirty="0">
                          <a:solidFill>
                            <a:srgbClr val="FFFFFF"/>
                          </a:solidFill>
                          <a:latin typeface="Times New Roman"/>
                          <a:cs typeface="Times New Roman"/>
                        </a:rPr>
                        <a:t>Name</a:t>
                      </a:r>
                      <a:endParaRPr sz="1500">
                        <a:latin typeface="Times New Roman"/>
                        <a:cs typeface="Times New Roman"/>
                      </a:endParaRPr>
                    </a:p>
                  </a:txBody>
                  <a:tcPr marL="0" marR="0" marT="15875" marB="0">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marL="395605">
                        <a:lnSpc>
                          <a:spcPct val="100000"/>
                        </a:lnSpc>
                        <a:spcBef>
                          <a:spcPts val="175"/>
                        </a:spcBef>
                      </a:pPr>
                      <a:r>
                        <a:rPr sz="1500" b="1" dirty="0">
                          <a:solidFill>
                            <a:srgbClr val="FFFFFF"/>
                          </a:solidFill>
                          <a:latin typeface="Times New Roman"/>
                          <a:cs typeface="Times New Roman"/>
                        </a:rPr>
                        <a:t>Abstract</a:t>
                      </a:r>
                      <a:r>
                        <a:rPr sz="1500" b="1" spc="75" dirty="0">
                          <a:solidFill>
                            <a:srgbClr val="FFFFFF"/>
                          </a:solidFill>
                          <a:latin typeface="Times New Roman"/>
                          <a:cs typeface="Times New Roman"/>
                        </a:rPr>
                        <a:t> </a:t>
                      </a:r>
                      <a:r>
                        <a:rPr sz="1500" b="1" dirty="0">
                          <a:solidFill>
                            <a:srgbClr val="FFFFFF"/>
                          </a:solidFill>
                          <a:latin typeface="Times New Roman"/>
                          <a:cs typeface="Times New Roman"/>
                        </a:rPr>
                        <a:t>or</a:t>
                      </a:r>
                      <a:r>
                        <a:rPr sz="1500" b="1" spc="45" dirty="0">
                          <a:solidFill>
                            <a:srgbClr val="FFFFFF"/>
                          </a:solidFill>
                          <a:latin typeface="Times New Roman"/>
                          <a:cs typeface="Times New Roman"/>
                        </a:rPr>
                        <a:t> </a:t>
                      </a:r>
                      <a:r>
                        <a:rPr sz="1500" b="1" spc="-10" dirty="0">
                          <a:solidFill>
                            <a:srgbClr val="FFFFFF"/>
                          </a:solidFill>
                          <a:latin typeface="Times New Roman"/>
                          <a:cs typeface="Times New Roman"/>
                        </a:rPr>
                        <a:t>objectives</a:t>
                      </a:r>
                      <a:endParaRPr sz="1500">
                        <a:latin typeface="Times New Roman"/>
                        <a:cs typeface="Times New Roman"/>
                      </a:endParaRPr>
                    </a:p>
                  </a:txBody>
                  <a:tcPr marL="0" marR="0" marT="22225" marB="0">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marL="57785">
                        <a:lnSpc>
                          <a:spcPct val="100000"/>
                        </a:lnSpc>
                        <a:spcBef>
                          <a:spcPts val="175"/>
                        </a:spcBef>
                      </a:pPr>
                      <a:r>
                        <a:rPr sz="1500" b="1" dirty="0">
                          <a:solidFill>
                            <a:srgbClr val="FFFFFF"/>
                          </a:solidFill>
                          <a:latin typeface="Times New Roman"/>
                          <a:cs typeface="Times New Roman"/>
                        </a:rPr>
                        <a:t>Techniques</a:t>
                      </a:r>
                      <a:r>
                        <a:rPr sz="1500" b="1" spc="10" dirty="0">
                          <a:solidFill>
                            <a:srgbClr val="FFFFFF"/>
                          </a:solidFill>
                          <a:latin typeface="Times New Roman"/>
                          <a:cs typeface="Times New Roman"/>
                        </a:rPr>
                        <a:t> </a:t>
                      </a:r>
                      <a:r>
                        <a:rPr sz="1500" b="1" spc="-20" dirty="0">
                          <a:solidFill>
                            <a:srgbClr val="FFFFFF"/>
                          </a:solidFill>
                          <a:latin typeface="Times New Roman"/>
                          <a:cs typeface="Times New Roman"/>
                        </a:rPr>
                        <a:t>used</a:t>
                      </a:r>
                      <a:endParaRPr sz="1500">
                        <a:latin typeface="Times New Roman"/>
                        <a:cs typeface="Times New Roman"/>
                      </a:endParaRPr>
                    </a:p>
                  </a:txBody>
                  <a:tcPr marL="0" marR="0" marT="22225" marB="0">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marL="353060">
                        <a:lnSpc>
                          <a:spcPct val="100000"/>
                        </a:lnSpc>
                        <a:spcBef>
                          <a:spcPts val="175"/>
                        </a:spcBef>
                      </a:pPr>
                      <a:r>
                        <a:rPr sz="1500" b="1" spc="-10" dirty="0">
                          <a:solidFill>
                            <a:srgbClr val="FFFFFF"/>
                          </a:solidFill>
                          <a:latin typeface="Times New Roman"/>
                          <a:cs typeface="Times New Roman"/>
                        </a:rPr>
                        <a:t>Limitations</a:t>
                      </a:r>
                      <a:endParaRPr sz="1500" dirty="0">
                        <a:latin typeface="Times New Roman"/>
                        <a:cs typeface="Times New Roman"/>
                      </a:endParaRPr>
                    </a:p>
                  </a:txBody>
                  <a:tcPr marL="0" marR="0" marT="22225" marB="0">
                    <a:lnL w="9525">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586198">
                <a:tc>
                  <a:txBody>
                    <a:bodyPr/>
                    <a:lstStyle/>
                    <a:p>
                      <a:pPr algn="ctr">
                        <a:lnSpc>
                          <a:spcPct val="100000"/>
                        </a:lnSpc>
                        <a:spcBef>
                          <a:spcPts val="180"/>
                        </a:spcBef>
                      </a:pPr>
                      <a:r>
                        <a:rPr sz="1400" spc="-50" dirty="0">
                          <a:latin typeface="Times New Roman"/>
                          <a:cs typeface="Times New Roman"/>
                        </a:rPr>
                        <a:t>5</a:t>
                      </a:r>
                      <a:endParaRPr sz="1400" dirty="0">
                        <a:latin typeface="Times New Roman"/>
                        <a:cs typeface="Times New Roman"/>
                      </a:endParaRPr>
                    </a:p>
                  </a:txBody>
                  <a:tcPr marL="0" marR="0" marT="22860" marB="0">
                    <a:lnL w="6350">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50165" marR="40640">
                        <a:lnSpc>
                          <a:spcPts val="1190"/>
                        </a:lnSpc>
                        <a:spcBef>
                          <a:spcPts val="160"/>
                        </a:spcBef>
                      </a:pPr>
                      <a:r>
                        <a:rPr sz="1400" dirty="0">
                          <a:latin typeface="Calibri"/>
                          <a:cs typeface="Calibri"/>
                        </a:rPr>
                        <a:t>Wang,</a:t>
                      </a:r>
                      <a:r>
                        <a:rPr sz="1400" spc="35" dirty="0">
                          <a:latin typeface="Calibri"/>
                          <a:cs typeface="Calibri"/>
                        </a:rPr>
                        <a:t> </a:t>
                      </a:r>
                      <a:r>
                        <a:rPr sz="1400" spc="-10" dirty="0">
                          <a:latin typeface="Calibri"/>
                          <a:cs typeface="Calibri"/>
                        </a:rPr>
                        <a:t>Y.,</a:t>
                      </a:r>
                      <a:r>
                        <a:rPr sz="1400" spc="25" dirty="0">
                          <a:latin typeface="Calibri"/>
                          <a:cs typeface="Calibri"/>
                        </a:rPr>
                        <a:t> </a:t>
                      </a:r>
                      <a:r>
                        <a:rPr sz="1400" dirty="0">
                          <a:latin typeface="Calibri"/>
                          <a:cs typeface="Calibri"/>
                        </a:rPr>
                        <a:t>Ma,</a:t>
                      </a:r>
                      <a:r>
                        <a:rPr sz="1400" spc="35" dirty="0">
                          <a:latin typeface="Calibri"/>
                          <a:cs typeface="Calibri"/>
                        </a:rPr>
                        <a:t> </a:t>
                      </a:r>
                      <a:r>
                        <a:rPr sz="1400" spc="-10" dirty="0">
                          <a:latin typeface="Calibri"/>
                          <a:cs typeface="Calibri"/>
                        </a:rPr>
                        <a:t>Y.,</a:t>
                      </a:r>
                      <a:r>
                        <a:rPr sz="1400" spc="30" dirty="0">
                          <a:latin typeface="Calibri"/>
                          <a:cs typeface="Calibri"/>
                        </a:rPr>
                        <a:t> </a:t>
                      </a:r>
                      <a:r>
                        <a:rPr sz="1400" spc="-20" dirty="0">
                          <a:latin typeface="Calibri"/>
                          <a:cs typeface="Calibri"/>
                        </a:rPr>
                        <a:t>Wang, </a:t>
                      </a:r>
                      <a:r>
                        <a:rPr sz="1400" dirty="0">
                          <a:latin typeface="Calibri"/>
                          <a:cs typeface="Calibri"/>
                        </a:rPr>
                        <a:t>J.,</a:t>
                      </a:r>
                      <a:r>
                        <a:rPr sz="1400" spc="-25" dirty="0">
                          <a:latin typeface="Calibri"/>
                          <a:cs typeface="Calibri"/>
                        </a:rPr>
                        <a:t> </a:t>
                      </a:r>
                      <a:r>
                        <a:rPr sz="1400" dirty="0">
                          <a:latin typeface="Calibri"/>
                          <a:cs typeface="Calibri"/>
                        </a:rPr>
                        <a:t>&amp;</a:t>
                      </a:r>
                      <a:r>
                        <a:rPr sz="1400" spc="-35" dirty="0">
                          <a:latin typeface="Calibri"/>
                          <a:cs typeface="Calibri"/>
                        </a:rPr>
                        <a:t> </a:t>
                      </a:r>
                      <a:r>
                        <a:rPr sz="1400" dirty="0">
                          <a:latin typeface="Calibri"/>
                          <a:cs typeface="Calibri"/>
                        </a:rPr>
                        <a:t>Liu,</a:t>
                      </a:r>
                      <a:r>
                        <a:rPr sz="1400" spc="-30" dirty="0">
                          <a:latin typeface="Calibri"/>
                          <a:cs typeface="Calibri"/>
                        </a:rPr>
                        <a:t> </a:t>
                      </a:r>
                      <a:r>
                        <a:rPr sz="1400" spc="-25" dirty="0">
                          <a:latin typeface="Calibri"/>
                          <a:cs typeface="Calibri"/>
                        </a:rPr>
                        <a:t>W.</a:t>
                      </a:r>
                      <a:endParaRPr sz="1400" dirty="0">
                        <a:latin typeface="Calibri"/>
                        <a:cs typeface="Calibri"/>
                      </a:endParaRPr>
                    </a:p>
                    <a:p>
                      <a:pPr>
                        <a:lnSpc>
                          <a:spcPct val="100000"/>
                        </a:lnSpc>
                      </a:pPr>
                      <a:endParaRPr sz="1400" dirty="0">
                        <a:latin typeface="Times New Roman"/>
                        <a:cs typeface="Times New Roman"/>
                      </a:endParaRPr>
                    </a:p>
                    <a:p>
                      <a:pPr marL="50165">
                        <a:lnSpc>
                          <a:spcPct val="100000"/>
                        </a:lnSpc>
                      </a:pPr>
                      <a:r>
                        <a:rPr sz="1400" spc="-20" dirty="0">
                          <a:latin typeface="Calibri"/>
                          <a:cs typeface="Calibri"/>
                        </a:rPr>
                        <a:t>20</a:t>
                      </a:r>
                      <a:r>
                        <a:rPr lang="en-IN" sz="1400" spc="-20" dirty="0">
                          <a:latin typeface="Calibri"/>
                          <a:cs typeface="Calibri"/>
                        </a:rPr>
                        <a:t>20</a:t>
                      </a:r>
                      <a:endParaRPr sz="1400" dirty="0">
                        <a:latin typeface="Calibri"/>
                        <a:cs typeface="Calibri"/>
                      </a:endParaRPr>
                    </a:p>
                  </a:txBody>
                  <a:tcPr marL="0" marR="0" marT="2032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50165" marR="41275">
                        <a:lnSpc>
                          <a:spcPts val="1190"/>
                        </a:lnSpc>
                        <a:spcBef>
                          <a:spcPts val="160"/>
                        </a:spcBef>
                      </a:pPr>
                      <a:r>
                        <a:rPr lang="en-US" sz="1400" b="0" i="1" dirty="0">
                          <a:solidFill>
                            <a:schemeClr val="tx1"/>
                          </a:solidFill>
                          <a:effectLst/>
                          <a:latin typeface="+mn-lt"/>
                          <a:ea typeface="+mn-ea"/>
                          <a:cs typeface="+mn-cs"/>
                        </a:rPr>
                        <a:t>Forecasting Stock Price Volatility: An Overview of Models and Approaches</a:t>
                      </a:r>
                    </a:p>
                    <a:p>
                      <a:pPr marL="50165" marR="41275">
                        <a:lnSpc>
                          <a:spcPts val="1190"/>
                        </a:lnSpc>
                        <a:spcBef>
                          <a:spcPts val="160"/>
                        </a:spcBef>
                      </a:pPr>
                      <a:endParaRPr lang="en-US" sz="1400" b="0" i="1"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International Journal of Financial Engineering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a-DK" sz="1400" dirty="0">
                          <a:latin typeface="Times New Roman" panose="02020603050405020304" pitchFamily="18" charset="0"/>
                          <a:cs typeface="Times New Roman" panose="02020603050405020304" pitchFamily="18" charset="0"/>
                        </a:rPr>
                        <a:t>Chen, L. et al. (2020)</a:t>
                      </a:r>
                      <a:endParaRPr lang="en-IN" sz="1400" dirty="0">
                        <a:latin typeface="Times New Roman" panose="02020603050405020304" pitchFamily="18" charset="0"/>
                        <a:cs typeface="Times New Roman" panose="02020603050405020304" pitchFamily="18" charset="0"/>
                      </a:endParaRPr>
                    </a:p>
                    <a:p>
                      <a:pPr marL="50165" marR="41275">
                        <a:lnSpc>
                          <a:spcPts val="1190"/>
                        </a:lnSpc>
                        <a:spcBef>
                          <a:spcPts val="160"/>
                        </a:spcBef>
                      </a:pPr>
                      <a:endParaRPr sz="1400" dirty="0">
                        <a:latin typeface="Calibri"/>
                        <a:cs typeface="Calibri"/>
                      </a:endParaRPr>
                    </a:p>
                  </a:txBody>
                  <a:tcPr marL="0" marR="0" marT="2032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50165" marR="40640" algn="just">
                        <a:lnSpc>
                          <a:spcPct val="99300"/>
                        </a:lnSpc>
                        <a:spcBef>
                          <a:spcPts val="125"/>
                        </a:spcBef>
                      </a:pPr>
                      <a:r>
                        <a:rPr lang="en-US" sz="1400" b="0" i="1" dirty="0">
                          <a:solidFill>
                            <a:schemeClr val="tx1"/>
                          </a:solidFill>
                          <a:effectLst/>
                          <a:latin typeface="+mn-lt"/>
                          <a:ea typeface="+mn-ea"/>
                          <a:cs typeface="+mn-cs"/>
                        </a:rPr>
                        <a:t>This overview explores various models and approaches employed in forecasting stock price volatility. The objective is to assess the strengths and weaknesses of different volatility prediction methods and their implications for risk management. The study aims to provide a comprehensive understanding of the evolving landscape of stock price volatility forecasting.</a:t>
                      </a:r>
                      <a:endParaRPr sz="1400" dirty="0">
                        <a:latin typeface="Calibri"/>
                        <a:cs typeface="Calibri"/>
                      </a:endParaRPr>
                    </a:p>
                  </a:txBody>
                  <a:tcPr marL="0" marR="0" marT="15875"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50165" marR="40640">
                        <a:lnSpc>
                          <a:spcPct val="100000"/>
                        </a:lnSpc>
                        <a:spcBef>
                          <a:spcPts val="114"/>
                        </a:spcBef>
                        <a:tabLst>
                          <a:tab pos="992505" algn="l"/>
                        </a:tabLst>
                      </a:pPr>
                      <a:r>
                        <a:rPr lang="en-US" sz="1400" b="0" i="1" dirty="0">
                          <a:solidFill>
                            <a:schemeClr val="tx1"/>
                          </a:solidFill>
                          <a:effectLst/>
                          <a:latin typeface="+mn-lt"/>
                          <a:ea typeface="+mn-ea"/>
                          <a:cs typeface="+mn-cs"/>
                        </a:rPr>
                        <a:t>GARCH Models, Stochastic Volatility Models, Machine Learning-based Volatility Prediction</a:t>
                      </a:r>
                      <a:endParaRPr sz="1400" dirty="0">
                        <a:latin typeface="Calibri"/>
                        <a:cs typeface="Calibri"/>
                      </a:endParaRPr>
                    </a:p>
                  </a:txBody>
                  <a:tcPr marL="0" marR="0" marT="14604"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50165" marR="40640" algn="just">
                        <a:lnSpc>
                          <a:spcPct val="99300"/>
                        </a:lnSpc>
                        <a:spcBef>
                          <a:spcPts val="125"/>
                        </a:spcBef>
                      </a:pPr>
                      <a:r>
                        <a:rPr lang="en-US" sz="1400" b="0" i="1" dirty="0">
                          <a:solidFill>
                            <a:schemeClr val="tx1"/>
                          </a:solidFill>
                          <a:effectLst/>
                          <a:latin typeface="+mn-lt"/>
                          <a:ea typeface="+mn-ea"/>
                          <a:cs typeface="+mn-cs"/>
                        </a:rPr>
                        <a:t>Challenges in capturing sudden volatility spikes, potential model sensitivity to extreme events, computational complexity in some advanced models.</a:t>
                      </a:r>
                      <a:endParaRPr sz="1400" dirty="0">
                        <a:latin typeface="Calibri"/>
                        <a:cs typeface="Calibri"/>
                      </a:endParaRPr>
                    </a:p>
                  </a:txBody>
                  <a:tcPr marL="0" marR="0" marT="15875" marB="0">
                    <a:lnL w="9525" cap="flat" cmpd="sng" algn="ctr">
                      <a:solidFill>
                        <a:srgbClr val="000000"/>
                      </a:solidFill>
                      <a:prstDash val="solid"/>
                      <a:round/>
                      <a:headEnd type="none" w="med" len="med"/>
                      <a:tailEnd type="none" w="med" len="med"/>
                    </a:lnL>
                    <a:lnR w="6350">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10828" y="1057655"/>
            <a:ext cx="1148080" cy="1313815"/>
          </a:xfrm>
          <a:custGeom>
            <a:avLst/>
            <a:gdLst/>
            <a:ahLst/>
            <a:cxnLst/>
            <a:rect l="l" t="t" r="r" b="b"/>
            <a:pathLst>
              <a:path w="1148079" h="1313814">
                <a:moveTo>
                  <a:pt x="1147571" y="1313688"/>
                </a:moveTo>
                <a:lnTo>
                  <a:pt x="0" y="656843"/>
                </a:lnTo>
                <a:lnTo>
                  <a:pt x="1147571" y="0"/>
                </a:lnTo>
                <a:lnTo>
                  <a:pt x="1147571" y="1313688"/>
                </a:lnTo>
                <a:close/>
              </a:path>
            </a:pathLst>
          </a:custGeom>
          <a:solidFill>
            <a:srgbClr val="0CAFB6"/>
          </a:solidFill>
        </p:spPr>
        <p:txBody>
          <a:bodyPr wrap="square" lIns="0" tIns="0" rIns="0" bIns="0" rtlCol="0"/>
          <a:lstStyle/>
          <a:p>
            <a:endParaRPr/>
          </a:p>
        </p:txBody>
      </p:sp>
      <p:grpSp>
        <p:nvGrpSpPr>
          <p:cNvPr id="3" name="object 3"/>
          <p:cNvGrpSpPr/>
          <p:nvPr/>
        </p:nvGrpSpPr>
        <p:grpSpPr>
          <a:xfrm>
            <a:off x="-67733" y="5658611"/>
            <a:ext cx="1108075" cy="1057910"/>
            <a:chOff x="0" y="5658611"/>
            <a:chExt cx="1108075" cy="1057910"/>
          </a:xfrm>
        </p:grpSpPr>
        <p:sp>
          <p:nvSpPr>
            <p:cNvPr id="4" name="object 4"/>
            <p:cNvSpPr/>
            <p:nvPr/>
          </p:nvSpPr>
          <p:spPr>
            <a:xfrm>
              <a:off x="0" y="5658611"/>
              <a:ext cx="927100" cy="1057910"/>
            </a:xfrm>
            <a:custGeom>
              <a:avLst/>
              <a:gdLst/>
              <a:ahLst/>
              <a:cxnLst/>
              <a:rect l="l" t="t" r="r" b="b"/>
              <a:pathLst>
                <a:path w="927100" h="1057909">
                  <a:moveTo>
                    <a:pt x="0" y="1057655"/>
                  </a:moveTo>
                  <a:lnTo>
                    <a:pt x="0" y="0"/>
                  </a:lnTo>
                  <a:lnTo>
                    <a:pt x="926591" y="528827"/>
                  </a:lnTo>
                  <a:lnTo>
                    <a:pt x="0" y="1057655"/>
                  </a:lnTo>
                  <a:close/>
                </a:path>
              </a:pathLst>
            </a:custGeom>
            <a:solidFill>
              <a:srgbClr val="FFA169"/>
            </a:solidFill>
          </p:spPr>
          <p:txBody>
            <a:bodyPr wrap="square" lIns="0" tIns="0" rIns="0" bIns="0" rtlCol="0"/>
            <a:lstStyle/>
            <a:p>
              <a:endParaRPr/>
            </a:p>
          </p:txBody>
        </p:sp>
        <p:sp>
          <p:nvSpPr>
            <p:cNvPr id="5" name="object 5"/>
            <p:cNvSpPr/>
            <p:nvPr/>
          </p:nvSpPr>
          <p:spPr>
            <a:xfrm>
              <a:off x="403860" y="6187439"/>
              <a:ext cx="704215" cy="528955"/>
            </a:xfrm>
            <a:custGeom>
              <a:avLst/>
              <a:gdLst/>
              <a:ahLst/>
              <a:cxnLst/>
              <a:rect l="l" t="t" r="r" b="b"/>
              <a:pathLst>
                <a:path w="704215" h="528954">
                  <a:moveTo>
                    <a:pt x="704088" y="528828"/>
                  </a:moveTo>
                  <a:lnTo>
                    <a:pt x="222202" y="528828"/>
                  </a:lnTo>
                  <a:lnTo>
                    <a:pt x="0" y="402336"/>
                  </a:lnTo>
                  <a:lnTo>
                    <a:pt x="704088" y="0"/>
                  </a:lnTo>
                  <a:lnTo>
                    <a:pt x="704088" y="528828"/>
                  </a:lnTo>
                  <a:close/>
                </a:path>
              </a:pathLst>
            </a:custGeom>
            <a:solidFill>
              <a:srgbClr val="0CAFB6"/>
            </a:solidFill>
          </p:spPr>
          <p:txBody>
            <a:bodyPr wrap="square" lIns="0" tIns="0" rIns="0" bIns="0" rtlCol="0"/>
            <a:lstStyle/>
            <a:p>
              <a:endParaRPr/>
            </a:p>
          </p:txBody>
        </p:sp>
      </p:grpSp>
      <p:sp>
        <p:nvSpPr>
          <p:cNvPr id="6" name="object 6"/>
          <p:cNvSpPr/>
          <p:nvPr/>
        </p:nvSpPr>
        <p:spPr>
          <a:xfrm>
            <a:off x="9025128" y="1057655"/>
            <a:ext cx="640080" cy="535305"/>
          </a:xfrm>
          <a:custGeom>
            <a:avLst/>
            <a:gdLst/>
            <a:ahLst/>
            <a:cxnLst/>
            <a:rect l="l" t="t" r="r" b="b"/>
            <a:pathLst>
              <a:path w="640079" h="535305">
                <a:moveTo>
                  <a:pt x="0" y="534923"/>
                </a:moveTo>
                <a:lnTo>
                  <a:pt x="0" y="0"/>
                </a:lnTo>
                <a:lnTo>
                  <a:pt x="344042" y="0"/>
                </a:lnTo>
                <a:lnTo>
                  <a:pt x="640079" y="169164"/>
                </a:lnTo>
                <a:lnTo>
                  <a:pt x="0" y="534923"/>
                </a:lnTo>
                <a:close/>
              </a:path>
            </a:pathLst>
          </a:custGeom>
          <a:solidFill>
            <a:srgbClr val="FFA169"/>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71008" rIns="0" bIns="0" rtlCol="0">
            <a:spAutoFit/>
          </a:bodyPr>
          <a:lstStyle/>
          <a:p>
            <a:pPr marL="134620">
              <a:lnSpc>
                <a:spcPct val="100000"/>
              </a:lnSpc>
              <a:spcBef>
                <a:spcPts val="125"/>
              </a:spcBef>
            </a:pPr>
            <a:r>
              <a:rPr sz="3550" u="none" spc="95" dirty="0">
                <a:solidFill>
                  <a:srgbClr val="DB793D"/>
                </a:solidFill>
                <a:latin typeface="Verdana"/>
                <a:cs typeface="Verdana"/>
              </a:rPr>
              <a:t>Proposed</a:t>
            </a:r>
            <a:r>
              <a:rPr sz="3550" u="none" spc="-265" dirty="0">
                <a:solidFill>
                  <a:srgbClr val="DB793D"/>
                </a:solidFill>
                <a:latin typeface="Verdana"/>
                <a:cs typeface="Verdana"/>
              </a:rPr>
              <a:t> </a:t>
            </a:r>
            <a:r>
              <a:rPr sz="3550" u="none" spc="-10" dirty="0">
                <a:solidFill>
                  <a:srgbClr val="DB793D"/>
                </a:solidFill>
                <a:latin typeface="Verdana"/>
                <a:cs typeface="Verdana"/>
              </a:rPr>
              <a:t>System</a:t>
            </a:r>
            <a:endParaRPr sz="3550" dirty="0">
              <a:latin typeface="Verdana"/>
              <a:cs typeface="Verdana"/>
            </a:endParaRPr>
          </a:p>
        </p:txBody>
      </p:sp>
      <p:sp>
        <p:nvSpPr>
          <p:cNvPr id="8" name="object 8"/>
          <p:cNvSpPr txBox="1"/>
          <p:nvPr/>
        </p:nvSpPr>
        <p:spPr>
          <a:xfrm>
            <a:off x="438497" y="1794752"/>
            <a:ext cx="8865235" cy="1738938"/>
          </a:xfrm>
          <a:prstGeom prst="rect">
            <a:avLst/>
          </a:prstGeom>
        </p:spPr>
        <p:txBody>
          <a:bodyPr vert="horz" wrap="square" lIns="0" tIns="15240" rIns="0" bIns="0" rtlCol="0">
            <a:spAutoFit/>
          </a:bodyPr>
          <a:lstStyle/>
          <a:p>
            <a:r>
              <a:rPr lang="en-US" sz="1400" dirty="0">
                <a:latin typeface="Times New Roman" panose="02020603050405020304" pitchFamily="18" charset="0"/>
                <a:cs typeface="Times New Roman" panose="02020603050405020304" pitchFamily="18" charset="0"/>
              </a:rPr>
              <a:t>Develop a robust stock price prediction system leveraging the Random Forest Classifier to forecast future price movements based on historical data.</a:t>
            </a:r>
          </a:p>
          <a:p>
            <a:endParaRPr lang="en-US" sz="1400" dirty="0">
              <a:latin typeface="Times New Roman" panose="02020603050405020304" pitchFamily="18" charset="0"/>
              <a:cs typeface="Times New Roman" panose="02020603050405020304" pitchFamily="18" charset="0"/>
            </a:endParaRPr>
          </a:p>
          <a:p>
            <a:r>
              <a:rPr lang="en-US" sz="1400" spc="122" dirty="0">
                <a:solidFill>
                  <a:srgbClr val="22423D"/>
                </a:solidFill>
                <a:latin typeface="Times New Roman"/>
              </a:rPr>
              <a:t>By employing data preprocessing and businesses gain insights into distinct customer groups. </a:t>
            </a:r>
          </a:p>
          <a:p>
            <a:endParaRPr lang="en-US" sz="1400" spc="122" dirty="0">
              <a:solidFill>
                <a:srgbClr val="22423D"/>
              </a:solidFill>
              <a:latin typeface="Times New Roman"/>
            </a:endParaRPr>
          </a:p>
          <a:p>
            <a:r>
              <a:rPr lang="en-US" sz="1400" spc="122" dirty="0">
                <a:solidFill>
                  <a:srgbClr val="22423D"/>
                </a:solidFill>
                <a:latin typeface="Times New Roman"/>
              </a:rPr>
              <a:t>This facilitates targeted strategies, resource optimization, and improved customer satisfaction, offering a general solution for data-driven decision-making in various industries.</a:t>
            </a:r>
          </a:p>
          <a:p>
            <a:pPr marL="0" indent="0">
              <a:buNone/>
            </a:pPr>
            <a:endParaRPr lang="en-US" sz="1400" spc="122" dirty="0">
              <a:solidFill>
                <a:srgbClr val="22423D"/>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8924D-3D17-4671-85E1-03F7BB722892}"/>
              </a:ext>
            </a:extLst>
          </p:cNvPr>
          <p:cNvSpPr>
            <a:spLocks noGrp="1"/>
          </p:cNvSpPr>
          <p:nvPr>
            <p:ph type="title"/>
          </p:nvPr>
        </p:nvSpPr>
        <p:spPr>
          <a:xfrm>
            <a:off x="311152" y="1066800"/>
            <a:ext cx="9436095" cy="492443"/>
          </a:xfrm>
        </p:spPr>
        <p:txBody>
          <a:bodyPr/>
          <a:lstStyle/>
          <a:p>
            <a:r>
              <a:rPr lang="en-IN" sz="3200" u="none" spc="95" dirty="0">
                <a:solidFill>
                  <a:srgbClr val="DB793D"/>
                </a:solidFill>
                <a:latin typeface="Verdana"/>
                <a:cs typeface="Verdana"/>
              </a:rPr>
              <a:t>Problem Statement</a:t>
            </a:r>
            <a:endParaRPr lang="en-IN" dirty="0"/>
          </a:p>
        </p:txBody>
      </p:sp>
      <p:sp>
        <p:nvSpPr>
          <p:cNvPr id="4" name="TextBox 3">
            <a:extLst>
              <a:ext uri="{FF2B5EF4-FFF2-40B4-BE49-F238E27FC236}">
                <a16:creationId xmlns:a16="http://schemas.microsoft.com/office/drawing/2014/main" id="{149D1CBA-F1BF-448D-8BC0-92423134BF68}"/>
              </a:ext>
            </a:extLst>
          </p:cNvPr>
          <p:cNvSpPr txBox="1"/>
          <p:nvPr/>
        </p:nvSpPr>
        <p:spPr>
          <a:xfrm>
            <a:off x="311152" y="2057400"/>
            <a:ext cx="9436094" cy="923330"/>
          </a:xfrm>
          <a:prstGeom prst="rect">
            <a:avLst/>
          </a:prstGeom>
          <a:noFill/>
        </p:spPr>
        <p:txBody>
          <a:bodyPr wrap="square">
            <a:spAutoFit/>
          </a:bodyPr>
          <a:lstStyle/>
          <a:p>
            <a:r>
              <a:rPr lang="en-US" dirty="0"/>
              <a:t>Develop a predictive model leveraging historical stock data to forecast future price movements, empowering investors with insights for informed decision-making in financial markets.</a:t>
            </a:r>
            <a:endParaRPr lang="en-IN" dirty="0"/>
          </a:p>
        </p:txBody>
      </p:sp>
    </p:spTree>
    <p:extLst>
      <p:ext uri="{BB962C8B-B14F-4D97-AF65-F5344CB8AC3E}">
        <p14:creationId xmlns:p14="http://schemas.microsoft.com/office/powerpoint/2010/main" val="375253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9222" y="6025403"/>
            <a:ext cx="1482725" cy="311150"/>
          </a:xfrm>
          <a:prstGeom prst="rect">
            <a:avLst/>
          </a:prstGeom>
        </p:spPr>
        <p:txBody>
          <a:bodyPr vert="horz" wrap="square" lIns="0" tIns="15240" rIns="0" bIns="0" rtlCol="0">
            <a:spAutoFit/>
          </a:bodyPr>
          <a:lstStyle/>
          <a:p>
            <a:pPr marL="12700">
              <a:lnSpc>
                <a:spcPct val="100000"/>
              </a:lnSpc>
              <a:spcBef>
                <a:spcPts val="120"/>
              </a:spcBef>
            </a:pPr>
            <a:r>
              <a:rPr sz="1850" u="sng" dirty="0">
                <a:uFill>
                  <a:solidFill>
                    <a:srgbClr val="000000"/>
                  </a:solidFill>
                </a:uFill>
                <a:latin typeface="Times New Roman"/>
                <a:cs typeface="Times New Roman"/>
              </a:rPr>
              <a:t>Block</a:t>
            </a:r>
            <a:r>
              <a:rPr sz="1850" u="sng" spc="5" dirty="0">
                <a:uFill>
                  <a:solidFill>
                    <a:srgbClr val="000000"/>
                  </a:solidFill>
                </a:uFill>
                <a:latin typeface="Times New Roman"/>
                <a:cs typeface="Times New Roman"/>
              </a:rPr>
              <a:t> </a:t>
            </a:r>
            <a:r>
              <a:rPr sz="1850" u="sng" spc="-10" dirty="0">
                <a:uFill>
                  <a:solidFill>
                    <a:srgbClr val="000000"/>
                  </a:solidFill>
                </a:uFill>
                <a:latin typeface="Times New Roman"/>
                <a:cs typeface="Times New Roman"/>
              </a:rPr>
              <a:t>Diagram</a:t>
            </a:r>
            <a:endParaRPr sz="1850">
              <a:latin typeface="Times New Roman"/>
              <a:cs typeface="Times New Roman"/>
            </a:endParaRPr>
          </a:p>
        </p:txBody>
      </p:sp>
      <p:sp>
        <p:nvSpPr>
          <p:cNvPr id="3" name="object 3"/>
          <p:cNvSpPr txBox="1"/>
          <p:nvPr/>
        </p:nvSpPr>
        <p:spPr>
          <a:xfrm>
            <a:off x="3172527" y="990600"/>
            <a:ext cx="6775450" cy="5633530"/>
          </a:xfrm>
          <a:prstGeom prst="rect">
            <a:avLst/>
          </a:prstGeom>
        </p:spPr>
        <p:txBody>
          <a:bodyPr vert="horz" wrap="square" lIns="0" tIns="15875" rIns="0" bIns="0" rtlCol="0">
            <a:spAutoFit/>
          </a:bodyPr>
          <a:lstStyle/>
          <a:p>
            <a:pPr>
              <a:lnSpc>
                <a:spcPct val="150000"/>
              </a:lnSpc>
            </a:pPr>
            <a:r>
              <a:rPr lang="en-US" spc="99" dirty="0">
                <a:solidFill>
                  <a:srgbClr val="22423D"/>
                </a:solidFill>
                <a:latin typeface="Times New Roman Bold"/>
              </a:rPr>
              <a:t>1. Customer data: </a:t>
            </a:r>
            <a:r>
              <a:rPr lang="en-US" spc="99" dirty="0">
                <a:solidFill>
                  <a:srgbClr val="22423D"/>
                </a:solidFill>
                <a:latin typeface="Times New Roman"/>
              </a:rPr>
              <a:t>It typically includes demographic information, purchase history, and behavioral attributes, providing businesses with valuable insights into customer preferences and trends. Analyzing this data enables personalized marketing strategies and enhances overall customer experience.</a:t>
            </a:r>
          </a:p>
          <a:p>
            <a:pPr>
              <a:lnSpc>
                <a:spcPct val="150000"/>
              </a:lnSpc>
            </a:pPr>
            <a:r>
              <a:rPr lang="en-US" spc="99" dirty="0">
                <a:solidFill>
                  <a:srgbClr val="22423D"/>
                </a:solidFill>
                <a:latin typeface="Times New Roman Bold"/>
              </a:rPr>
              <a:t>2. Data Preprocessing:</a:t>
            </a:r>
            <a:r>
              <a:rPr lang="en-US" spc="99" dirty="0">
                <a:solidFill>
                  <a:srgbClr val="22423D"/>
                </a:solidFill>
                <a:latin typeface="Times New Roman"/>
              </a:rPr>
              <a:t> Cleanse and transform customer data, handling missing values and preparing it for analysis.</a:t>
            </a:r>
          </a:p>
          <a:p>
            <a:pPr>
              <a:lnSpc>
                <a:spcPct val="150000"/>
              </a:lnSpc>
            </a:pPr>
            <a:r>
              <a:rPr lang="en-US" b="1" spc="99" dirty="0">
                <a:solidFill>
                  <a:srgbClr val="22423D"/>
                </a:solidFill>
                <a:latin typeface="Times New Roman"/>
              </a:rPr>
              <a:t>3. Understanding the Dataset: </a:t>
            </a:r>
            <a:r>
              <a:rPr lang="en-US" spc="99" dirty="0">
                <a:solidFill>
                  <a:srgbClr val="22423D"/>
                </a:solidFill>
                <a:latin typeface="Times New Roman"/>
              </a:rPr>
              <a:t>Explore the dataset to grasp its characteristics, distributions, relationships between features, and target variable. Visualizations and statistical summaries help in this analysis.</a:t>
            </a:r>
          </a:p>
          <a:p>
            <a:pPr>
              <a:lnSpc>
                <a:spcPct val="150000"/>
              </a:lnSpc>
            </a:pPr>
            <a:r>
              <a:rPr lang="en-US" b="1" spc="99" dirty="0">
                <a:solidFill>
                  <a:srgbClr val="22423D"/>
                </a:solidFill>
                <a:latin typeface="Times New Roman"/>
              </a:rPr>
              <a:t>4.Splitting Data: </a:t>
            </a:r>
            <a:r>
              <a:rPr lang="en-US" spc="99" dirty="0">
                <a:solidFill>
                  <a:srgbClr val="22423D"/>
                </a:solidFill>
                <a:latin typeface="Times New Roman"/>
              </a:rPr>
              <a:t>Divide your dataset into training and testing sets to evaluate the performance of the </a:t>
            </a:r>
            <a:r>
              <a:rPr lang="en-US" spc="99" dirty="0" err="1">
                <a:solidFill>
                  <a:srgbClr val="22423D"/>
                </a:solidFill>
                <a:latin typeface="Times New Roman"/>
              </a:rPr>
              <a:t>RandomForestClassifier</a:t>
            </a:r>
            <a:r>
              <a:rPr lang="en-US" spc="99" dirty="0">
                <a:solidFill>
                  <a:srgbClr val="22423D"/>
                </a:solidFill>
                <a:latin typeface="Times New Roman"/>
              </a:rPr>
              <a:t>.</a:t>
            </a:r>
          </a:p>
          <a:p>
            <a:pPr marL="12700">
              <a:lnSpc>
                <a:spcPct val="150000"/>
              </a:lnSpc>
              <a:spcBef>
                <a:spcPts val="125"/>
              </a:spcBef>
              <a:tabLst>
                <a:tab pos="169545" algn="l"/>
              </a:tabLst>
            </a:pPr>
            <a:endParaRPr lang="en-US" sz="1000" dirty="0">
              <a:latin typeface="Times New Roman"/>
              <a:cs typeface="Times New Roman"/>
            </a:endParaRPr>
          </a:p>
        </p:txBody>
      </p:sp>
      <p:sp>
        <p:nvSpPr>
          <p:cNvPr id="4" name="object 4"/>
          <p:cNvSpPr txBox="1"/>
          <p:nvPr/>
        </p:nvSpPr>
        <p:spPr>
          <a:xfrm>
            <a:off x="3172527" y="6139758"/>
            <a:ext cx="6774180" cy="146835"/>
          </a:xfrm>
          <a:prstGeom prst="rect">
            <a:avLst/>
          </a:prstGeom>
        </p:spPr>
        <p:txBody>
          <a:bodyPr vert="horz" wrap="square" lIns="0" tIns="15875" rIns="0" bIns="0" rtlCol="0">
            <a:spAutoFit/>
          </a:bodyPr>
          <a:lstStyle/>
          <a:p>
            <a:pPr marL="12700">
              <a:lnSpc>
                <a:spcPct val="100000"/>
              </a:lnSpc>
              <a:spcBef>
                <a:spcPts val="125"/>
              </a:spcBef>
              <a:tabLst>
                <a:tab pos="169545" algn="l"/>
              </a:tabLst>
            </a:pPr>
            <a:r>
              <a:rPr lang="en-IN" sz="850" b="1" dirty="0">
                <a:latin typeface="Times New Roman"/>
                <a:cs typeface="Times New Roman"/>
              </a:rPr>
              <a:t> </a:t>
            </a:r>
            <a:endParaRPr sz="850" dirty="0">
              <a:latin typeface="Times New Roman"/>
              <a:cs typeface="Times New Roman"/>
            </a:endParaRPr>
          </a:p>
        </p:txBody>
      </p:sp>
      <p:pic>
        <p:nvPicPr>
          <p:cNvPr id="8" name="Picture 7">
            <a:extLst>
              <a:ext uri="{FF2B5EF4-FFF2-40B4-BE49-F238E27FC236}">
                <a16:creationId xmlns:a16="http://schemas.microsoft.com/office/drawing/2014/main" id="{9EBF1DBC-DBF6-42EF-ADCC-30F71739E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0273"/>
            <a:ext cx="2667000" cy="74840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233" rIns="0" bIns="0" rtlCol="0">
            <a:spAutoFit/>
          </a:bodyPr>
          <a:lstStyle/>
          <a:p>
            <a:pPr marL="117475">
              <a:lnSpc>
                <a:spcPct val="100000"/>
              </a:lnSpc>
              <a:spcBef>
                <a:spcPts val="105"/>
              </a:spcBef>
            </a:pPr>
            <a:r>
              <a:rPr dirty="0"/>
              <a:t>Module</a:t>
            </a:r>
            <a:r>
              <a:rPr spc="20" dirty="0"/>
              <a:t> </a:t>
            </a:r>
            <a:r>
              <a:rPr spc="-10" dirty="0"/>
              <a:t>Design:</a:t>
            </a:r>
          </a:p>
        </p:txBody>
      </p:sp>
      <p:pic>
        <p:nvPicPr>
          <p:cNvPr id="5" name="Picture 4">
            <a:extLst>
              <a:ext uri="{FF2B5EF4-FFF2-40B4-BE49-F238E27FC236}">
                <a16:creationId xmlns:a16="http://schemas.microsoft.com/office/drawing/2014/main" id="{1FAD10A8-E46C-4301-967A-9152AB8E5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533400"/>
            <a:ext cx="5036535" cy="62851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1418</Words>
  <Application>Microsoft Office PowerPoint</Application>
  <PresentationFormat>Custom</PresentationFormat>
  <Paragraphs>151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Times New Roman Bold</vt:lpstr>
      <vt:lpstr>Verdana</vt:lpstr>
      <vt:lpstr>Office Theme</vt:lpstr>
      <vt:lpstr>Batch No – 17</vt:lpstr>
      <vt:lpstr>Introduction</vt:lpstr>
      <vt:lpstr>Literature Survey</vt:lpstr>
      <vt:lpstr>Literature Survey</vt:lpstr>
      <vt:lpstr>PowerPoint Presentation</vt:lpstr>
      <vt:lpstr>Proposed System</vt:lpstr>
      <vt:lpstr>Problem Statement</vt:lpstr>
      <vt:lpstr>PowerPoint Presentation</vt:lpstr>
      <vt:lpstr>Module Design:</vt:lpstr>
      <vt:lpstr>Module Description</vt:lpstr>
      <vt:lpstr>Module Description</vt:lpstr>
      <vt:lpstr>System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Guarding Against Deception ML-Powered Phishing Website Detection</dc:title>
  <dc:creator>Hussain Afroz</dc:creator>
  <cp:lastModifiedBy>Hussain afroz</cp:lastModifiedBy>
  <cp:revision>16</cp:revision>
  <dcterms:created xsi:type="dcterms:W3CDTF">2023-12-18T14:25:59Z</dcterms:created>
  <dcterms:modified xsi:type="dcterms:W3CDTF">2023-12-19T08:32:30Z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2023-12-18T00:00:00Z</vt:filetime>
  </property>
  <property fmtid="{D5CDD505-2E9C-101B-9397-08002B2CF9AE}" pid="3" name="LastSaved">
    <vt:filetime>2023-12-18T00:00:00Z</vt:filetime>
  </property>
  <property fmtid="{D5CDD505-2E9C-101B-9397-08002B2CF9AE}" pid="4" name="Producer">
    <vt:lpwstr>Microsoft: Print To PDF</vt:lpwstr>
  </property>
</Properties>
</file>