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5" r:id="rId16"/>
    <p:sldId id="270" r:id="rId17"/>
    <p:sldId id="271" r:id="rId18"/>
    <p:sldId id="272" r:id="rId19"/>
    <p:sldId id="273" r:id="rId20"/>
    <p:sldId id="277" r:id="rId21"/>
    <p:sldId id="278" r:id="rId22"/>
    <p:sldId id="282" r:id="rId23"/>
    <p:sldId id="280" r:id="rId24"/>
    <p:sldId id="281" r:id="rId25"/>
    <p:sldId id="285"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10/17/2019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10/17/2019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10/17/2019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10/17/2019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10/17/2019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10/17/2019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1A5-ECD5-4E93-85AE-13FC085DB83F}"/>
              </a:ext>
            </a:extLst>
          </p:cNvPr>
          <p:cNvSpPr>
            <a:spLocks noGrp="1"/>
          </p:cNvSpPr>
          <p:nvPr>
            <p:ph type="ctrTitle"/>
          </p:nvPr>
        </p:nvSpPr>
        <p:spPr>
          <a:xfrm>
            <a:off x="1154955" y="766119"/>
            <a:ext cx="8825658" cy="691978"/>
          </a:xfrm>
        </p:spPr>
        <p:txBody>
          <a:bodyPr/>
          <a:lstStyle/>
          <a:p>
            <a:pPr algn="ctr"/>
            <a:r>
              <a:rPr lang="en-US" sz="3600" dirty="0">
                <a:solidFill>
                  <a:schemeClr val="accent3"/>
                </a:solidFill>
                <a:latin typeface="Algerian" panose="04020705040A02060702" pitchFamily="82" charset="0"/>
              </a:rPr>
              <a:t>SUMMER TRAINING PROJECT REPORT</a:t>
            </a:r>
            <a:endParaRPr lang="en-IN" sz="3600" dirty="0">
              <a:solidFill>
                <a:schemeClr val="accent3"/>
              </a:solidFill>
              <a:latin typeface="Algerian" panose="04020705040A02060702" pitchFamily="82" charset="0"/>
            </a:endParaRPr>
          </a:p>
        </p:txBody>
      </p:sp>
      <p:sp>
        <p:nvSpPr>
          <p:cNvPr id="3" name="Subtitle 2">
            <a:extLst>
              <a:ext uri="{FF2B5EF4-FFF2-40B4-BE49-F238E27FC236}">
                <a16:creationId xmlns:a16="http://schemas.microsoft.com/office/drawing/2014/main" id="{90F3D7B1-0118-4998-AA3A-2C714BBCF3E5}"/>
              </a:ext>
            </a:extLst>
          </p:cNvPr>
          <p:cNvSpPr>
            <a:spLocks noGrp="1"/>
          </p:cNvSpPr>
          <p:nvPr>
            <p:ph type="subTitle" idx="1"/>
          </p:nvPr>
        </p:nvSpPr>
        <p:spPr>
          <a:xfrm>
            <a:off x="1154955" y="1519882"/>
            <a:ext cx="8825658" cy="1334530"/>
          </a:xfrm>
        </p:spPr>
        <p:txBody>
          <a:bodyPr/>
          <a:lstStyle/>
          <a:p>
            <a:pPr algn="ctr"/>
            <a:r>
              <a:rPr lang="en-US" b="1" dirty="0">
                <a:solidFill>
                  <a:schemeClr val="accent3">
                    <a:lumMod val="40000"/>
                    <a:lumOff val="60000"/>
                  </a:schemeClr>
                </a:solidFill>
                <a:latin typeface="Arial Rounded MT Bold" panose="020F0704030504030204" pitchFamily="34" charset="0"/>
              </a:rPr>
              <a:t>FTK-Centre for Information Technology</a:t>
            </a:r>
          </a:p>
          <a:p>
            <a:pPr algn="ctr"/>
            <a:r>
              <a:rPr lang="en-US" sz="2000" b="1" dirty="0">
                <a:solidFill>
                  <a:schemeClr val="bg1">
                    <a:lumMod val="85000"/>
                  </a:schemeClr>
                </a:solidFill>
              </a:rPr>
              <a:t>JAMIA MILLIA ISLAMIA</a:t>
            </a:r>
          </a:p>
          <a:p>
            <a:pPr algn="ctr"/>
            <a:r>
              <a:rPr lang="en-IN" sz="2000" dirty="0">
                <a:solidFill>
                  <a:schemeClr val="bg1"/>
                </a:solidFill>
                <a:latin typeface="Mongolian Baiti" panose="03000500000000000000" pitchFamily="66" charset="0"/>
                <a:cs typeface="Mongolian Baiti" panose="03000500000000000000" pitchFamily="66" charset="0"/>
              </a:rPr>
              <a:t>PROJECT NAME:</a:t>
            </a:r>
            <a:r>
              <a:rPr lang="en-IN" sz="2000" dirty="0">
                <a:solidFill>
                  <a:schemeClr val="bg1">
                    <a:lumMod val="85000"/>
                  </a:schemeClr>
                </a:solidFill>
                <a:latin typeface="Mongolian Baiti" panose="03000500000000000000" pitchFamily="66" charset="0"/>
                <a:cs typeface="Mongolian Baiti" panose="03000500000000000000" pitchFamily="66" charset="0"/>
              </a:rPr>
              <a:t> </a:t>
            </a:r>
            <a:r>
              <a:rPr lang="en-US" b="1" dirty="0">
                <a:latin typeface="Mongolian Baiti" panose="03000500000000000000" pitchFamily="66" charset="0"/>
                <a:cs typeface="Mongolian Baiti" panose="03000500000000000000" pitchFamily="66" charset="0"/>
              </a:rPr>
              <a:t>Architecture of network in JMI</a:t>
            </a:r>
            <a:endParaRPr lang="en-IN" sz="2000" dirty="0">
              <a:solidFill>
                <a:schemeClr val="bg1">
                  <a:lumMod val="85000"/>
                </a:schemeClr>
              </a:solidFill>
              <a:latin typeface="Mongolian Baiti" panose="03000500000000000000" pitchFamily="66" charset="0"/>
              <a:cs typeface="Mongolian Baiti" panose="03000500000000000000" pitchFamily="66" charset="0"/>
            </a:endParaRPr>
          </a:p>
        </p:txBody>
      </p:sp>
      <p:sp>
        <p:nvSpPr>
          <p:cNvPr id="4" name="TextBox 3">
            <a:extLst>
              <a:ext uri="{FF2B5EF4-FFF2-40B4-BE49-F238E27FC236}">
                <a16:creationId xmlns:a16="http://schemas.microsoft.com/office/drawing/2014/main" id="{2F99DA26-9425-4738-805C-65640BB9F4DE}"/>
              </a:ext>
            </a:extLst>
          </p:cNvPr>
          <p:cNvSpPr txBox="1"/>
          <p:nvPr/>
        </p:nvSpPr>
        <p:spPr>
          <a:xfrm>
            <a:off x="934000" y="3429000"/>
            <a:ext cx="4633784" cy="2585323"/>
          </a:xfrm>
          <a:prstGeom prst="rect">
            <a:avLst/>
          </a:prstGeom>
          <a:noFill/>
        </p:spPr>
        <p:txBody>
          <a:bodyPr wrap="square" rtlCol="0">
            <a:spAutoFit/>
          </a:bodyPr>
          <a:lstStyle/>
          <a:p>
            <a:r>
              <a:rPr lang="en-US" dirty="0">
                <a:solidFill>
                  <a:schemeClr val="accent3">
                    <a:lumMod val="60000"/>
                    <a:lumOff val="40000"/>
                  </a:schemeClr>
                </a:solidFill>
              </a:rPr>
              <a:t>Submitted by:</a:t>
            </a:r>
          </a:p>
          <a:p>
            <a:pPr marL="285750" indent="-285750">
              <a:buFont typeface="Wingdings" panose="05000000000000000000" pitchFamily="2" charset="2"/>
              <a:buChar char="v"/>
            </a:pPr>
            <a:r>
              <a:rPr lang="en-US" dirty="0">
                <a:solidFill>
                  <a:schemeClr val="accent3">
                    <a:lumMod val="60000"/>
                    <a:lumOff val="40000"/>
                  </a:schemeClr>
                </a:solidFill>
              </a:rPr>
              <a:t>Md. Atif Hussain</a:t>
            </a:r>
          </a:p>
          <a:p>
            <a:pPr marL="285750" indent="-285750">
              <a:buFont typeface="Wingdings" panose="05000000000000000000" pitchFamily="2" charset="2"/>
              <a:buChar char="v"/>
            </a:pPr>
            <a:r>
              <a:rPr lang="en-US" dirty="0">
                <a:solidFill>
                  <a:schemeClr val="accent3">
                    <a:lumMod val="60000"/>
                    <a:lumOff val="40000"/>
                  </a:schemeClr>
                </a:solidFill>
              </a:rPr>
              <a:t>Md. Asif Hussain</a:t>
            </a:r>
          </a:p>
          <a:p>
            <a:pPr marL="285750" indent="-285750">
              <a:buFont typeface="Wingdings" panose="05000000000000000000" pitchFamily="2" charset="2"/>
              <a:buChar char="v"/>
            </a:pPr>
            <a:r>
              <a:rPr lang="en-US" dirty="0">
                <a:solidFill>
                  <a:schemeClr val="accent3">
                    <a:lumMod val="60000"/>
                    <a:lumOff val="40000"/>
                  </a:schemeClr>
                </a:solidFill>
              </a:rPr>
              <a:t>Aquib Raushan</a:t>
            </a:r>
          </a:p>
          <a:p>
            <a:pPr marL="285750" indent="-285750">
              <a:buFont typeface="Wingdings" panose="05000000000000000000" pitchFamily="2" charset="2"/>
              <a:buChar char="v"/>
            </a:pPr>
            <a:r>
              <a:rPr lang="en-US" dirty="0">
                <a:solidFill>
                  <a:schemeClr val="accent3">
                    <a:lumMod val="60000"/>
                    <a:lumOff val="40000"/>
                  </a:schemeClr>
                </a:solidFill>
              </a:rPr>
              <a:t>Ibrahim Tamimi</a:t>
            </a:r>
          </a:p>
          <a:p>
            <a:pPr marL="285750" indent="-285750">
              <a:buFont typeface="Wingdings" panose="05000000000000000000" pitchFamily="2" charset="2"/>
              <a:buChar char="v"/>
            </a:pPr>
            <a:r>
              <a:rPr lang="en-US" dirty="0">
                <a:solidFill>
                  <a:schemeClr val="accent3">
                    <a:lumMod val="60000"/>
                    <a:lumOff val="40000"/>
                  </a:schemeClr>
                </a:solidFill>
              </a:rPr>
              <a:t>Zubair Alam</a:t>
            </a:r>
          </a:p>
          <a:p>
            <a:pPr marL="285750" indent="-285750">
              <a:buFont typeface="Wingdings" panose="05000000000000000000" pitchFamily="2" charset="2"/>
              <a:buChar char="v"/>
            </a:pPr>
            <a:r>
              <a:rPr lang="en-US" dirty="0">
                <a:solidFill>
                  <a:schemeClr val="accent3">
                    <a:lumMod val="60000"/>
                    <a:lumOff val="40000"/>
                  </a:schemeClr>
                </a:solidFill>
              </a:rPr>
              <a:t>Ali Abu Bakr</a:t>
            </a:r>
          </a:p>
          <a:p>
            <a:pPr marL="285750" indent="-285750">
              <a:buFont typeface="Wingdings" panose="05000000000000000000" pitchFamily="2" charset="2"/>
              <a:buChar char="v"/>
            </a:pPr>
            <a:r>
              <a:rPr lang="en-US" dirty="0">
                <a:solidFill>
                  <a:schemeClr val="accent3">
                    <a:lumMod val="60000"/>
                    <a:lumOff val="40000"/>
                  </a:schemeClr>
                </a:solidFill>
              </a:rPr>
              <a:t>Aayan Khan</a:t>
            </a:r>
          </a:p>
          <a:p>
            <a:pPr marL="285750" indent="-285750">
              <a:buFont typeface="Wingdings" panose="05000000000000000000" pitchFamily="2" charset="2"/>
              <a:buChar char="v"/>
            </a:pPr>
            <a:endParaRPr lang="en-US" dirty="0">
              <a:solidFill>
                <a:schemeClr val="accent3">
                  <a:lumMod val="60000"/>
                  <a:lumOff val="40000"/>
                </a:schemeClr>
              </a:solidFill>
            </a:endParaRPr>
          </a:p>
        </p:txBody>
      </p:sp>
      <p:sp>
        <p:nvSpPr>
          <p:cNvPr id="5" name="TextBox 4">
            <a:extLst>
              <a:ext uri="{FF2B5EF4-FFF2-40B4-BE49-F238E27FC236}">
                <a16:creationId xmlns:a16="http://schemas.microsoft.com/office/drawing/2014/main" id="{CD81EC15-D5E0-4354-A069-75C8F8A32001}"/>
              </a:ext>
            </a:extLst>
          </p:cNvPr>
          <p:cNvSpPr txBox="1"/>
          <p:nvPr/>
        </p:nvSpPr>
        <p:spPr>
          <a:xfrm>
            <a:off x="6215449" y="3429000"/>
            <a:ext cx="4386648" cy="1200329"/>
          </a:xfrm>
          <a:prstGeom prst="rect">
            <a:avLst/>
          </a:prstGeom>
          <a:noFill/>
        </p:spPr>
        <p:txBody>
          <a:bodyPr wrap="square" rtlCol="0">
            <a:spAutoFit/>
          </a:bodyPr>
          <a:lstStyle/>
          <a:p>
            <a:r>
              <a:rPr lang="en-US" dirty="0">
                <a:solidFill>
                  <a:schemeClr val="accent2">
                    <a:lumMod val="60000"/>
                    <a:lumOff val="40000"/>
                  </a:schemeClr>
                </a:solidFill>
              </a:rPr>
              <a:t>Submitted to:</a:t>
            </a:r>
          </a:p>
          <a:p>
            <a:r>
              <a:rPr lang="en-US" dirty="0">
                <a:solidFill>
                  <a:schemeClr val="accent2">
                    <a:lumMod val="60000"/>
                    <a:lumOff val="40000"/>
                  </a:schemeClr>
                </a:solidFill>
              </a:rPr>
              <a:t>Mr. Sunil</a:t>
            </a:r>
          </a:p>
          <a:p>
            <a:r>
              <a:rPr lang="en-US" dirty="0">
                <a:solidFill>
                  <a:schemeClr val="accent2">
                    <a:lumMod val="60000"/>
                    <a:lumOff val="40000"/>
                  </a:schemeClr>
                </a:solidFill>
              </a:rPr>
              <a:t>Assistant professor</a:t>
            </a:r>
          </a:p>
          <a:p>
            <a:r>
              <a:rPr lang="en-US" dirty="0">
                <a:solidFill>
                  <a:schemeClr val="accent2">
                    <a:lumMod val="60000"/>
                    <a:lumOff val="40000"/>
                  </a:schemeClr>
                </a:solidFill>
              </a:rPr>
              <a:t>Training &amp; placement coordinator</a:t>
            </a:r>
            <a:endParaRPr lang="en-IN" dirty="0">
              <a:solidFill>
                <a:schemeClr val="accent2">
                  <a:lumMod val="60000"/>
                  <a:lumOff val="40000"/>
                </a:schemeClr>
              </a:solidFill>
            </a:endParaRPr>
          </a:p>
        </p:txBody>
      </p:sp>
      <p:sp>
        <p:nvSpPr>
          <p:cNvPr id="6" name="TextBox 5">
            <a:extLst>
              <a:ext uri="{FF2B5EF4-FFF2-40B4-BE49-F238E27FC236}">
                <a16:creationId xmlns:a16="http://schemas.microsoft.com/office/drawing/2014/main" id="{2AFCEED3-4E02-4B98-9521-0C0B887311BB}"/>
              </a:ext>
            </a:extLst>
          </p:cNvPr>
          <p:cNvSpPr txBox="1"/>
          <p:nvPr/>
        </p:nvSpPr>
        <p:spPr>
          <a:xfrm>
            <a:off x="10515600" y="617838"/>
            <a:ext cx="521445"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55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strVal val="#ppt_w*0.70"/>
                                          </p:val>
                                        </p:tav>
                                        <p:tav tm="100000">
                                          <p:val>
                                            <p:strVal val="#ppt_w"/>
                                          </p:val>
                                        </p:tav>
                                      </p:tavLst>
                                    </p:anim>
                                    <p:anim calcmode="lin" valueType="num">
                                      <p:cBhvr>
                                        <p:cTn id="8" dur="750" fill="hold"/>
                                        <p:tgtEl>
                                          <p:spTgt spid="2"/>
                                        </p:tgtEl>
                                        <p:attrNameLst>
                                          <p:attrName>ppt_h</p:attrName>
                                        </p:attrNameLst>
                                      </p:cBhvr>
                                      <p:tavLst>
                                        <p:tav tm="0">
                                          <p:val>
                                            <p:strVal val="#ppt_h"/>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75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75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750"/>
                                        <p:tgtEl>
                                          <p:spTgt spid="3">
                                            <p:txEl>
                                              <p:pRg st="1" end="1"/>
                                            </p:txEl>
                                          </p:spTgt>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1000"/>
                                        <p:tgtEl>
                                          <p:spTgt spid="5">
                                            <p:txEl>
                                              <p:pRg st="0" end="0"/>
                                            </p:txEl>
                                          </p:spTgt>
                                        </p:tgtEl>
                                      </p:cBhvr>
                                    </p:animEffect>
                                    <p:anim calcmode="lin" valueType="num">
                                      <p:cBhvr>
                                        <p:cTn id="2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1000"/>
                                        <p:tgtEl>
                                          <p:spTgt spid="5">
                                            <p:txEl>
                                              <p:pRg st="3" end="3"/>
                                            </p:txEl>
                                          </p:spTgt>
                                        </p:tgtEl>
                                      </p:cBhvr>
                                    </p:animEffect>
                                    <p:anim calcmode="lin" valueType="num">
                                      <p:cBhvr>
                                        <p:cTn id="3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2500"/>
                            </p:stCondLst>
                            <p:childTnLst>
                              <p:par>
                                <p:cTn id="42" presetID="42" presetClass="entr" presetSubtype="0" fill="hold" nodeType="after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1000"/>
                                        <p:tgtEl>
                                          <p:spTgt spid="4">
                                            <p:txEl>
                                              <p:pRg st="0" end="0"/>
                                            </p:txEl>
                                          </p:spTgt>
                                        </p:tgtEl>
                                      </p:cBhvr>
                                    </p:animEffect>
                                    <p:anim calcmode="lin" valueType="num">
                                      <p:cBhvr>
                                        <p:cTn id="4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fade">
                                      <p:cBhvr>
                                        <p:cTn id="54" dur="1000"/>
                                        <p:tgtEl>
                                          <p:spTgt spid="4">
                                            <p:txEl>
                                              <p:pRg st="2" end="2"/>
                                            </p:txEl>
                                          </p:spTgt>
                                        </p:tgtEl>
                                      </p:cBhvr>
                                    </p:animEffect>
                                    <p:anim calcmode="lin" valueType="num">
                                      <p:cBhvr>
                                        <p:cTn id="5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1000"/>
                                        <p:tgtEl>
                                          <p:spTgt spid="4">
                                            <p:txEl>
                                              <p:pRg st="3" end="3"/>
                                            </p:txEl>
                                          </p:spTgt>
                                        </p:tgtEl>
                                      </p:cBhvr>
                                    </p:animEffect>
                                    <p:anim calcmode="lin" valueType="num">
                                      <p:cBhvr>
                                        <p:cTn id="6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fade">
                                      <p:cBhvr>
                                        <p:cTn id="64" dur="1000"/>
                                        <p:tgtEl>
                                          <p:spTgt spid="4">
                                            <p:txEl>
                                              <p:pRg st="4" end="4"/>
                                            </p:txEl>
                                          </p:spTgt>
                                        </p:tgtEl>
                                      </p:cBhvr>
                                    </p:animEffect>
                                    <p:anim calcmode="lin" valueType="num">
                                      <p:cBhvr>
                                        <p:cTn id="6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animEffect transition="in" filter="fade">
                                      <p:cBhvr>
                                        <p:cTn id="69" dur="1000"/>
                                        <p:tgtEl>
                                          <p:spTgt spid="4">
                                            <p:txEl>
                                              <p:pRg st="5" end="5"/>
                                            </p:txEl>
                                          </p:spTgt>
                                        </p:tgtEl>
                                      </p:cBhvr>
                                    </p:animEffect>
                                    <p:anim calcmode="lin" valueType="num">
                                      <p:cBhvr>
                                        <p:cTn id="7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
                                            <p:txEl>
                                              <p:pRg st="6" end="6"/>
                                            </p:txEl>
                                          </p:spTgt>
                                        </p:tgtEl>
                                        <p:attrNameLst>
                                          <p:attrName>style.visibility</p:attrName>
                                        </p:attrNameLst>
                                      </p:cBhvr>
                                      <p:to>
                                        <p:strVal val="visible"/>
                                      </p:to>
                                    </p:set>
                                    <p:animEffect transition="in" filter="fade">
                                      <p:cBhvr>
                                        <p:cTn id="74" dur="1000"/>
                                        <p:tgtEl>
                                          <p:spTgt spid="4">
                                            <p:txEl>
                                              <p:pRg st="6" end="6"/>
                                            </p:txEl>
                                          </p:spTgt>
                                        </p:tgtEl>
                                      </p:cBhvr>
                                    </p:animEffect>
                                    <p:anim calcmode="lin" valueType="num">
                                      <p:cBhvr>
                                        <p:cTn id="7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fade">
                                      <p:cBhvr>
                                        <p:cTn id="79" dur="1000"/>
                                        <p:tgtEl>
                                          <p:spTgt spid="4">
                                            <p:txEl>
                                              <p:pRg st="7" end="7"/>
                                            </p:txEl>
                                          </p:spTgt>
                                        </p:tgtEl>
                                      </p:cBhvr>
                                    </p:animEffect>
                                    <p:anim calcmode="lin" valueType="num">
                                      <p:cBhvr>
                                        <p:cTn id="8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70C6-04EE-430F-9F9C-7059D2A623B5}"/>
              </a:ext>
            </a:extLst>
          </p:cNvPr>
          <p:cNvSpPr>
            <a:spLocks noGrp="1"/>
          </p:cNvSpPr>
          <p:nvPr>
            <p:ph type="title"/>
          </p:nvPr>
        </p:nvSpPr>
        <p:spPr>
          <a:xfrm>
            <a:off x="1154953" y="1096126"/>
            <a:ext cx="2793159" cy="703347"/>
          </a:xfrm>
        </p:spPr>
        <p:txBody>
          <a:bodyPr/>
          <a:lstStyle/>
          <a:p>
            <a:r>
              <a:rPr lang="en-US" sz="3600" dirty="0">
                <a:solidFill>
                  <a:schemeClr val="bg1"/>
                </a:solidFill>
                <a:latin typeface="Showcard Gothic" panose="04020904020102020604" pitchFamily="82" charset="0"/>
              </a:rPr>
              <a:t>repeater</a:t>
            </a:r>
            <a:endParaRPr lang="en-IN" sz="3600" dirty="0">
              <a:solidFill>
                <a:schemeClr val="bg1"/>
              </a:solidFill>
              <a:latin typeface="Showcard Gothic" panose="04020904020102020604" pitchFamily="82" charset="0"/>
            </a:endParaRPr>
          </a:p>
        </p:txBody>
      </p:sp>
      <p:pic>
        <p:nvPicPr>
          <p:cNvPr id="6" name="Content Placeholder 5">
            <a:extLst>
              <a:ext uri="{FF2B5EF4-FFF2-40B4-BE49-F238E27FC236}">
                <a16:creationId xmlns:a16="http://schemas.microsoft.com/office/drawing/2014/main" id="{09A1E877-9663-41B1-AEB5-4D50F84D1681}"/>
              </a:ext>
            </a:extLst>
          </p:cNvPr>
          <p:cNvPicPr>
            <a:picLocks noGrp="1" noChangeAspect="1"/>
          </p:cNvPicPr>
          <p:nvPr>
            <p:ph idx="1"/>
          </p:nvPr>
        </p:nvPicPr>
        <p:blipFill>
          <a:blip r:embed="rId2"/>
          <a:stretch>
            <a:fillRect/>
          </a:stretch>
        </p:blipFill>
        <p:spPr>
          <a:xfrm>
            <a:off x="5778500" y="1783610"/>
            <a:ext cx="5195888" cy="3900379"/>
          </a:xfrm>
        </p:spPr>
      </p:pic>
      <p:sp>
        <p:nvSpPr>
          <p:cNvPr id="4" name="Text Placeholder 3">
            <a:extLst>
              <a:ext uri="{FF2B5EF4-FFF2-40B4-BE49-F238E27FC236}">
                <a16:creationId xmlns:a16="http://schemas.microsoft.com/office/drawing/2014/main" id="{B16A2D0C-3975-4BAE-B5D7-538429119A43}"/>
              </a:ext>
            </a:extLst>
          </p:cNvPr>
          <p:cNvSpPr>
            <a:spLocks noGrp="1"/>
          </p:cNvSpPr>
          <p:nvPr>
            <p:ph type="body" sz="half" idx="2"/>
          </p:nvPr>
        </p:nvSpPr>
        <p:spPr>
          <a:xfrm>
            <a:off x="877330" y="1799474"/>
            <a:ext cx="3558745" cy="4225406"/>
          </a:xfrm>
        </p:spPr>
        <p:txBody>
          <a:bodyPr>
            <a:noAutofit/>
          </a:bodyPr>
          <a:lstStyle/>
          <a:p>
            <a:r>
              <a:rPr lang="en-US" sz="1800" dirty="0">
                <a:solidFill>
                  <a:schemeClr val="bg1"/>
                </a:solidFill>
                <a:latin typeface="Candara" panose="020E0502030303020204" pitchFamily="34" charset="0"/>
              </a:rPr>
              <a:t>A repeater operates at the physical layer. Its job is to regenerate the signal over the same network before the signal becomes too weak or corrupted so as to extend the length which can be transmitted over the same network. An important point to be noted about repeaters is that they do not amplify the signal. When the signal becomes weak, they copy the signal bit y bit and regenerate it at its original strength. It is a 2-port device.</a:t>
            </a:r>
            <a:endParaRPr lang="en-IN" sz="1800" dirty="0">
              <a:solidFill>
                <a:schemeClr val="bg1"/>
              </a:solidFill>
              <a:latin typeface="Candara" panose="020E0502030303020204" pitchFamily="34" charset="0"/>
            </a:endParaRPr>
          </a:p>
        </p:txBody>
      </p:sp>
      <p:sp>
        <p:nvSpPr>
          <p:cNvPr id="7" name="TextBox 6">
            <a:extLst>
              <a:ext uri="{FF2B5EF4-FFF2-40B4-BE49-F238E27FC236}">
                <a16:creationId xmlns:a16="http://schemas.microsoft.com/office/drawing/2014/main" id="{2925CEBC-A4BF-4561-BED5-3AD408B41E1E}"/>
              </a:ext>
            </a:extLst>
          </p:cNvPr>
          <p:cNvSpPr txBox="1"/>
          <p:nvPr/>
        </p:nvSpPr>
        <p:spPr>
          <a:xfrm>
            <a:off x="10404389" y="572906"/>
            <a:ext cx="74386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10</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10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4">
                                            <p:txEl>
                                              <p:pRg st="0" end="0"/>
                                            </p:txEl>
                                          </p:spTgt>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29-53B1-41D6-8BDD-FD9C7B94C461}"/>
              </a:ext>
            </a:extLst>
          </p:cNvPr>
          <p:cNvSpPr>
            <a:spLocks noGrp="1"/>
          </p:cNvSpPr>
          <p:nvPr>
            <p:ph type="title"/>
          </p:nvPr>
        </p:nvSpPr>
        <p:spPr>
          <a:xfrm>
            <a:off x="1154953" y="1139375"/>
            <a:ext cx="2793159" cy="616849"/>
          </a:xfrm>
        </p:spPr>
        <p:txBody>
          <a:bodyPr/>
          <a:lstStyle/>
          <a:p>
            <a:r>
              <a:rPr lang="en-US" sz="3600" dirty="0">
                <a:solidFill>
                  <a:schemeClr val="bg1"/>
                </a:solidFill>
                <a:latin typeface="Showcard Gothic" panose="04020904020102020604" pitchFamily="82" charset="0"/>
              </a:rPr>
              <a:t>Hub</a:t>
            </a:r>
            <a:endParaRPr lang="en-IN" sz="3600" dirty="0">
              <a:solidFill>
                <a:schemeClr val="bg1"/>
              </a:solidFill>
              <a:latin typeface="Showcard Gothic" panose="04020904020102020604" pitchFamily="82" charset="0"/>
            </a:endParaRPr>
          </a:p>
        </p:txBody>
      </p:sp>
      <p:pic>
        <p:nvPicPr>
          <p:cNvPr id="6" name="Content Placeholder 5">
            <a:extLst>
              <a:ext uri="{FF2B5EF4-FFF2-40B4-BE49-F238E27FC236}">
                <a16:creationId xmlns:a16="http://schemas.microsoft.com/office/drawing/2014/main" id="{1C5F72EA-13A0-4062-A3A5-F7F5FB5774BA}"/>
              </a:ext>
            </a:extLst>
          </p:cNvPr>
          <p:cNvPicPr>
            <a:picLocks noGrp="1" noChangeAspect="1"/>
          </p:cNvPicPr>
          <p:nvPr>
            <p:ph idx="1"/>
          </p:nvPr>
        </p:nvPicPr>
        <p:blipFill>
          <a:blip r:embed="rId2"/>
          <a:stretch>
            <a:fillRect/>
          </a:stretch>
        </p:blipFill>
        <p:spPr>
          <a:xfrm>
            <a:off x="5778500" y="2330910"/>
            <a:ext cx="5195888" cy="2805779"/>
          </a:xfrm>
        </p:spPr>
      </p:pic>
      <p:sp>
        <p:nvSpPr>
          <p:cNvPr id="4" name="Text Placeholder 3">
            <a:extLst>
              <a:ext uri="{FF2B5EF4-FFF2-40B4-BE49-F238E27FC236}">
                <a16:creationId xmlns:a16="http://schemas.microsoft.com/office/drawing/2014/main" id="{618DBA95-B537-4931-B64B-B98E7E386A2A}"/>
              </a:ext>
            </a:extLst>
          </p:cNvPr>
          <p:cNvSpPr>
            <a:spLocks noGrp="1"/>
          </p:cNvSpPr>
          <p:nvPr>
            <p:ph type="body" sz="half" idx="2"/>
          </p:nvPr>
        </p:nvSpPr>
        <p:spPr>
          <a:xfrm>
            <a:off x="852617" y="1756224"/>
            <a:ext cx="3608172" cy="4268655"/>
          </a:xfrm>
        </p:spPr>
        <p:txBody>
          <a:bodyPr>
            <a:normAutofit/>
          </a:bodyPr>
          <a:lstStyle/>
          <a:p>
            <a:r>
              <a:rPr lang="en-US" sz="1800" dirty="0">
                <a:solidFill>
                  <a:schemeClr val="bg1"/>
                </a:solidFill>
              </a:rPr>
              <a:t>When referring to a network, a </a:t>
            </a:r>
            <a:r>
              <a:rPr lang="en-US" sz="1800" b="1" dirty="0">
                <a:solidFill>
                  <a:schemeClr val="bg1"/>
                </a:solidFill>
              </a:rPr>
              <a:t>hub</a:t>
            </a:r>
            <a:r>
              <a:rPr lang="en-US" sz="1800" dirty="0">
                <a:solidFill>
                  <a:schemeClr val="bg1"/>
                </a:solidFill>
              </a:rPr>
              <a:t> is the most basic networking device that connects multiple computers or other network devices together.</a:t>
            </a:r>
          </a:p>
          <a:p>
            <a:r>
              <a:rPr lang="en-US" sz="1800" dirty="0">
                <a:solidFill>
                  <a:schemeClr val="bg1"/>
                </a:solidFill>
                <a:latin typeface="Candara" panose="020E0502030303020204" pitchFamily="34" charset="0"/>
              </a:rPr>
              <a:t>A Hub is a connection point in a network where data from many directions converge and are sent out in many directions to respective devices.</a:t>
            </a:r>
            <a:endParaRPr lang="en-IN" sz="1800" dirty="0">
              <a:solidFill>
                <a:schemeClr val="bg1"/>
              </a:solidFill>
              <a:latin typeface="Candara" panose="020E0502030303020204" pitchFamily="34" charset="0"/>
            </a:endParaRPr>
          </a:p>
        </p:txBody>
      </p:sp>
      <p:sp>
        <p:nvSpPr>
          <p:cNvPr id="3" name="TextBox 2">
            <a:extLst>
              <a:ext uri="{FF2B5EF4-FFF2-40B4-BE49-F238E27FC236}">
                <a16:creationId xmlns:a16="http://schemas.microsoft.com/office/drawing/2014/main" id="{F3E4415B-34B1-49DA-A935-8590C755B901}"/>
              </a:ext>
            </a:extLst>
          </p:cNvPr>
          <p:cNvSpPr txBox="1"/>
          <p:nvPr/>
        </p:nvSpPr>
        <p:spPr>
          <a:xfrm>
            <a:off x="10478530" y="616155"/>
            <a:ext cx="645015"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11</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6005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FE70-D882-4213-89CE-1121FD1911F0}"/>
              </a:ext>
            </a:extLst>
          </p:cNvPr>
          <p:cNvSpPr>
            <a:spLocks noGrp="1"/>
          </p:cNvSpPr>
          <p:nvPr>
            <p:ph type="title"/>
          </p:nvPr>
        </p:nvSpPr>
        <p:spPr>
          <a:xfrm>
            <a:off x="1154951" y="1157910"/>
            <a:ext cx="2793159" cy="579779"/>
          </a:xfrm>
        </p:spPr>
        <p:txBody>
          <a:bodyPr/>
          <a:lstStyle/>
          <a:p>
            <a:r>
              <a:rPr lang="en-US" sz="3600" dirty="0">
                <a:latin typeface="Showcard Gothic" panose="04020904020102020604" pitchFamily="82" charset="0"/>
              </a:rPr>
              <a:t>Switch</a:t>
            </a:r>
            <a:endParaRPr lang="en-IN" sz="3600" dirty="0"/>
          </a:p>
        </p:txBody>
      </p:sp>
      <p:pic>
        <p:nvPicPr>
          <p:cNvPr id="6" name="Content Placeholder 5">
            <a:extLst>
              <a:ext uri="{FF2B5EF4-FFF2-40B4-BE49-F238E27FC236}">
                <a16:creationId xmlns:a16="http://schemas.microsoft.com/office/drawing/2014/main" id="{7E6DCF09-6590-4C1F-84C9-41488AE6C232}"/>
              </a:ext>
            </a:extLst>
          </p:cNvPr>
          <p:cNvPicPr>
            <a:picLocks noGrp="1" noChangeAspect="1"/>
          </p:cNvPicPr>
          <p:nvPr>
            <p:ph idx="1"/>
          </p:nvPr>
        </p:nvPicPr>
        <p:blipFill>
          <a:blip r:embed="rId2"/>
          <a:stretch>
            <a:fillRect/>
          </a:stretch>
        </p:blipFill>
        <p:spPr>
          <a:xfrm>
            <a:off x="5214551" y="135924"/>
            <a:ext cx="5134747" cy="5134747"/>
          </a:xfrm>
        </p:spPr>
      </p:pic>
      <p:sp>
        <p:nvSpPr>
          <p:cNvPr id="4" name="Text Placeholder 3">
            <a:extLst>
              <a:ext uri="{FF2B5EF4-FFF2-40B4-BE49-F238E27FC236}">
                <a16:creationId xmlns:a16="http://schemas.microsoft.com/office/drawing/2014/main" id="{16FC86E4-FF75-42C1-ADDD-FDA2F7F29067}"/>
              </a:ext>
            </a:extLst>
          </p:cNvPr>
          <p:cNvSpPr>
            <a:spLocks noGrp="1"/>
          </p:cNvSpPr>
          <p:nvPr>
            <p:ph type="body" sz="half" idx="2"/>
          </p:nvPr>
        </p:nvSpPr>
        <p:spPr>
          <a:xfrm>
            <a:off x="803051" y="1840182"/>
            <a:ext cx="3496961" cy="3787235"/>
          </a:xfrm>
        </p:spPr>
        <p:txBody>
          <a:bodyPr>
            <a:normAutofit/>
          </a:bodyPr>
          <a:lstStyle/>
          <a:p>
            <a:r>
              <a:rPr lang="en-US" sz="1800" dirty="0">
                <a:solidFill>
                  <a:schemeClr val="bg1"/>
                </a:solidFill>
                <a:latin typeface="Candara" panose="020E0502030303020204" pitchFamily="34" charset="0"/>
              </a:rPr>
              <a:t>A switch is a multi-port bridge with a buffer and d design that can boost its efficiency and performance. It performs error check before forwarding data, that makes it very efficient as it does not forward packets that have errors and forward good packets selectively to correct port only. In other words, switch divides collision domain of hosts, but broadcast domain remains same.</a:t>
            </a:r>
            <a:endParaRPr lang="en-IN" sz="1800" dirty="0">
              <a:solidFill>
                <a:schemeClr val="bg1"/>
              </a:solidFill>
              <a:latin typeface="Candara" panose="020E0502030303020204" pitchFamily="34" charset="0"/>
            </a:endParaRPr>
          </a:p>
          <a:p>
            <a:endParaRPr lang="en-IN" sz="1800" dirty="0">
              <a:latin typeface="Candara" panose="020E0502030303020204" pitchFamily="34" charset="0"/>
            </a:endParaRPr>
          </a:p>
        </p:txBody>
      </p:sp>
      <p:sp>
        <p:nvSpPr>
          <p:cNvPr id="3" name="TextBox 2">
            <a:extLst>
              <a:ext uri="{FF2B5EF4-FFF2-40B4-BE49-F238E27FC236}">
                <a16:creationId xmlns:a16="http://schemas.microsoft.com/office/drawing/2014/main" id="{9E9706EF-6826-42DA-9F4E-FE3DCCBF6FEF}"/>
              </a:ext>
            </a:extLst>
          </p:cNvPr>
          <p:cNvSpPr txBox="1"/>
          <p:nvPr/>
        </p:nvSpPr>
        <p:spPr>
          <a:xfrm>
            <a:off x="10435795" y="506628"/>
            <a:ext cx="685286"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12</a:t>
            </a:r>
          </a:p>
        </p:txBody>
      </p:sp>
    </p:spTree>
    <p:extLst>
      <p:ext uri="{BB962C8B-B14F-4D97-AF65-F5344CB8AC3E}">
        <p14:creationId xmlns:p14="http://schemas.microsoft.com/office/powerpoint/2010/main" val="7860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C235-9BA1-4EA7-A470-5C6C63811281}"/>
              </a:ext>
            </a:extLst>
          </p:cNvPr>
          <p:cNvSpPr>
            <a:spLocks noGrp="1"/>
          </p:cNvSpPr>
          <p:nvPr>
            <p:ph type="title"/>
          </p:nvPr>
        </p:nvSpPr>
        <p:spPr>
          <a:xfrm>
            <a:off x="1154953" y="1133197"/>
            <a:ext cx="2793159" cy="629206"/>
          </a:xfrm>
        </p:spPr>
        <p:txBody>
          <a:bodyPr/>
          <a:lstStyle/>
          <a:p>
            <a:r>
              <a:rPr lang="en-US" sz="3600" dirty="0">
                <a:solidFill>
                  <a:schemeClr val="bg1"/>
                </a:solidFill>
                <a:latin typeface="Showcard Gothic" panose="04020904020102020604" pitchFamily="82" charset="0"/>
              </a:rPr>
              <a:t>Router</a:t>
            </a:r>
            <a:endParaRPr lang="en-IN" sz="3600" dirty="0">
              <a:solidFill>
                <a:schemeClr val="bg1"/>
              </a:solidFill>
              <a:latin typeface="Showcard Gothic" panose="04020904020102020604" pitchFamily="82" charset="0"/>
            </a:endParaRPr>
          </a:p>
        </p:txBody>
      </p:sp>
      <p:pic>
        <p:nvPicPr>
          <p:cNvPr id="6" name="Content Placeholder 5">
            <a:extLst>
              <a:ext uri="{FF2B5EF4-FFF2-40B4-BE49-F238E27FC236}">
                <a16:creationId xmlns:a16="http://schemas.microsoft.com/office/drawing/2014/main" id="{5DE6D7B7-191F-4BF8-BC27-3D29EAFCEC22}"/>
              </a:ext>
            </a:extLst>
          </p:cNvPr>
          <p:cNvPicPr>
            <a:picLocks noGrp="1" noChangeAspect="1"/>
          </p:cNvPicPr>
          <p:nvPr>
            <p:ph idx="1"/>
          </p:nvPr>
        </p:nvPicPr>
        <p:blipFill>
          <a:blip r:embed="rId2"/>
          <a:stretch>
            <a:fillRect/>
          </a:stretch>
        </p:blipFill>
        <p:spPr>
          <a:xfrm>
            <a:off x="5512685" y="1248032"/>
            <a:ext cx="5297170" cy="4695568"/>
          </a:xfrm>
        </p:spPr>
      </p:pic>
      <p:sp>
        <p:nvSpPr>
          <p:cNvPr id="4" name="Text Placeholder 3">
            <a:extLst>
              <a:ext uri="{FF2B5EF4-FFF2-40B4-BE49-F238E27FC236}">
                <a16:creationId xmlns:a16="http://schemas.microsoft.com/office/drawing/2014/main" id="{E29907BB-6D39-4C18-9286-F559DD2BE786}"/>
              </a:ext>
            </a:extLst>
          </p:cNvPr>
          <p:cNvSpPr>
            <a:spLocks noGrp="1"/>
          </p:cNvSpPr>
          <p:nvPr>
            <p:ph type="body" sz="half" idx="2"/>
          </p:nvPr>
        </p:nvSpPr>
        <p:spPr>
          <a:xfrm>
            <a:off x="790694" y="1995369"/>
            <a:ext cx="3521675" cy="3476861"/>
          </a:xfrm>
        </p:spPr>
        <p:txBody>
          <a:bodyPr>
            <a:normAutofit/>
          </a:bodyPr>
          <a:lstStyle/>
          <a:p>
            <a:r>
              <a:rPr lang="en-US" sz="1800" dirty="0">
                <a:solidFill>
                  <a:schemeClr val="bg1"/>
                </a:solidFill>
                <a:latin typeface="Candara" panose="020E0502030303020204" pitchFamily="34" charset="0"/>
              </a:rPr>
              <a:t>A router is a device like a switch that routes data packets based on their IP addresses. Router is mainly a network layer device. Routers normally connect LANs and WANs together and have a dynamically updating routing table based on which they make decisions on routing the data packets. Router divide broadcast domains of hosts connected through it.</a:t>
            </a:r>
            <a:endParaRPr lang="en-IN" sz="1800" dirty="0">
              <a:solidFill>
                <a:schemeClr val="bg1"/>
              </a:solidFill>
              <a:latin typeface="Candara" panose="020E0502030303020204" pitchFamily="34" charset="0"/>
            </a:endParaRPr>
          </a:p>
        </p:txBody>
      </p:sp>
      <p:sp>
        <p:nvSpPr>
          <p:cNvPr id="3" name="TextBox 2">
            <a:extLst>
              <a:ext uri="{FF2B5EF4-FFF2-40B4-BE49-F238E27FC236}">
                <a16:creationId xmlns:a16="http://schemas.microsoft.com/office/drawing/2014/main" id="{BB59923F-C9C0-4813-9875-D1EE6EC8C20C}"/>
              </a:ext>
            </a:extLst>
          </p:cNvPr>
          <p:cNvSpPr txBox="1"/>
          <p:nvPr/>
        </p:nvSpPr>
        <p:spPr>
          <a:xfrm>
            <a:off x="10303228" y="572907"/>
            <a:ext cx="78093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13</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72401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E304-FA3F-4AA1-A015-54F9E8DF48C6}"/>
              </a:ext>
            </a:extLst>
          </p:cNvPr>
          <p:cNvSpPr>
            <a:spLocks noGrp="1"/>
          </p:cNvSpPr>
          <p:nvPr>
            <p:ph type="title"/>
          </p:nvPr>
        </p:nvSpPr>
        <p:spPr>
          <a:xfrm>
            <a:off x="1154953" y="1298448"/>
            <a:ext cx="2793159" cy="555066"/>
          </a:xfrm>
        </p:spPr>
        <p:txBody>
          <a:bodyPr/>
          <a:lstStyle/>
          <a:p>
            <a:r>
              <a:rPr lang="en-US" sz="3600" dirty="0">
                <a:solidFill>
                  <a:schemeClr val="bg1"/>
                </a:solidFill>
                <a:latin typeface="Showcard Gothic" panose="04020904020102020604" pitchFamily="82" charset="0"/>
              </a:rPr>
              <a:t>gateway</a:t>
            </a:r>
            <a:endParaRPr lang="en-IN" sz="3600" dirty="0">
              <a:solidFill>
                <a:schemeClr val="bg1"/>
              </a:solidFill>
              <a:latin typeface="Showcard Gothic" panose="04020904020102020604" pitchFamily="82" charset="0"/>
            </a:endParaRPr>
          </a:p>
        </p:txBody>
      </p:sp>
      <p:pic>
        <p:nvPicPr>
          <p:cNvPr id="6" name="Content Placeholder 5">
            <a:extLst>
              <a:ext uri="{FF2B5EF4-FFF2-40B4-BE49-F238E27FC236}">
                <a16:creationId xmlns:a16="http://schemas.microsoft.com/office/drawing/2014/main" id="{8CDA551B-DCD7-401B-B899-DE9C6E3DA488}"/>
              </a:ext>
            </a:extLst>
          </p:cNvPr>
          <p:cNvPicPr>
            <a:picLocks noGrp="1" noChangeAspect="1"/>
          </p:cNvPicPr>
          <p:nvPr>
            <p:ph idx="1"/>
          </p:nvPr>
        </p:nvPicPr>
        <p:blipFill>
          <a:blip r:embed="rId2"/>
          <a:stretch>
            <a:fillRect/>
          </a:stretch>
        </p:blipFill>
        <p:spPr>
          <a:xfrm>
            <a:off x="5061808" y="1198604"/>
            <a:ext cx="5688570" cy="4897603"/>
          </a:xfrm>
        </p:spPr>
      </p:pic>
      <p:sp>
        <p:nvSpPr>
          <p:cNvPr id="4" name="Text Placeholder 3">
            <a:extLst>
              <a:ext uri="{FF2B5EF4-FFF2-40B4-BE49-F238E27FC236}">
                <a16:creationId xmlns:a16="http://schemas.microsoft.com/office/drawing/2014/main" id="{6D1C102B-E412-49A3-B926-C6B03BD218B3}"/>
              </a:ext>
            </a:extLst>
          </p:cNvPr>
          <p:cNvSpPr>
            <a:spLocks noGrp="1"/>
          </p:cNvSpPr>
          <p:nvPr>
            <p:ph type="body" sz="half" idx="2"/>
          </p:nvPr>
        </p:nvSpPr>
        <p:spPr>
          <a:xfrm>
            <a:off x="691978" y="1853514"/>
            <a:ext cx="3744097" cy="4324864"/>
          </a:xfrm>
        </p:spPr>
        <p:txBody>
          <a:bodyPr>
            <a:normAutofit/>
          </a:bodyPr>
          <a:lstStyle/>
          <a:p>
            <a:r>
              <a:rPr lang="en-US" sz="1800" dirty="0">
                <a:solidFill>
                  <a:schemeClr val="bg1"/>
                </a:solidFill>
                <a:latin typeface="Candara" panose="020E0502030303020204" pitchFamily="34" charset="0"/>
              </a:rPr>
              <a:t>A gateway, as the name suggests, is a passage to connect two networks together that may work upon different networking models. They basically works as the messenger agents that take data from one system to another system. Gateways are also called protocol converters and can operate at any network layer. Gateways are generally more complex than the network switches or routers.</a:t>
            </a:r>
            <a:endParaRPr lang="en-IN" sz="1800" dirty="0">
              <a:solidFill>
                <a:schemeClr val="bg1"/>
              </a:solidFill>
              <a:latin typeface="Candara" panose="020E0502030303020204" pitchFamily="34" charset="0"/>
            </a:endParaRPr>
          </a:p>
        </p:txBody>
      </p:sp>
      <p:sp>
        <p:nvSpPr>
          <p:cNvPr id="3" name="TextBox 2">
            <a:extLst>
              <a:ext uri="{FF2B5EF4-FFF2-40B4-BE49-F238E27FC236}">
                <a16:creationId xmlns:a16="http://schemas.microsoft.com/office/drawing/2014/main" id="{A0DE96C0-0BE5-43E0-BC7A-62B63CBB75F8}"/>
              </a:ext>
            </a:extLst>
          </p:cNvPr>
          <p:cNvSpPr txBox="1"/>
          <p:nvPr/>
        </p:nvSpPr>
        <p:spPr>
          <a:xfrm>
            <a:off x="10392032" y="605481"/>
            <a:ext cx="69197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14</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99820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2555-E14D-45C4-9168-47CC8015DCFB}"/>
              </a:ext>
            </a:extLst>
          </p:cNvPr>
          <p:cNvSpPr>
            <a:spLocks noGrp="1"/>
          </p:cNvSpPr>
          <p:nvPr>
            <p:ph type="title"/>
          </p:nvPr>
        </p:nvSpPr>
        <p:spPr>
          <a:xfrm>
            <a:off x="1154953" y="1126513"/>
            <a:ext cx="2793159" cy="863984"/>
          </a:xfrm>
        </p:spPr>
        <p:txBody>
          <a:bodyPr/>
          <a:lstStyle/>
          <a:p>
            <a:r>
              <a:rPr lang="en-US" sz="2800" dirty="0">
                <a:solidFill>
                  <a:schemeClr val="bg1"/>
                </a:solidFill>
                <a:latin typeface="Showcard Gothic" panose="04020904020102020604" pitchFamily="82" charset="0"/>
              </a:rPr>
              <a:t>Networking cables</a:t>
            </a:r>
            <a:endParaRPr lang="en-IN" sz="2800" dirty="0">
              <a:solidFill>
                <a:schemeClr val="bg1"/>
              </a:solidFill>
              <a:latin typeface="Showcard Gothic" panose="04020904020102020604" pitchFamily="82" charset="0"/>
            </a:endParaRPr>
          </a:p>
        </p:txBody>
      </p:sp>
      <p:pic>
        <p:nvPicPr>
          <p:cNvPr id="6" name="Content Placeholder 5">
            <a:extLst>
              <a:ext uri="{FF2B5EF4-FFF2-40B4-BE49-F238E27FC236}">
                <a16:creationId xmlns:a16="http://schemas.microsoft.com/office/drawing/2014/main" id="{C3B8C0B6-7AFD-481A-8B20-9A454D8D661B}"/>
              </a:ext>
            </a:extLst>
          </p:cNvPr>
          <p:cNvPicPr>
            <a:picLocks noGrp="1" noChangeAspect="1"/>
          </p:cNvPicPr>
          <p:nvPr>
            <p:ph idx="1"/>
          </p:nvPr>
        </p:nvPicPr>
        <p:blipFill rotWithShape="1">
          <a:blip r:embed="rId2"/>
          <a:srcRect t="9821" r="1219" b="10501"/>
          <a:stretch/>
        </p:blipFill>
        <p:spPr>
          <a:xfrm>
            <a:off x="4968103" y="1558505"/>
            <a:ext cx="6874670" cy="3878468"/>
          </a:xfrm>
        </p:spPr>
      </p:pic>
      <p:sp>
        <p:nvSpPr>
          <p:cNvPr id="4" name="Text Placeholder 3">
            <a:extLst>
              <a:ext uri="{FF2B5EF4-FFF2-40B4-BE49-F238E27FC236}">
                <a16:creationId xmlns:a16="http://schemas.microsoft.com/office/drawing/2014/main" id="{6C810433-9558-4D52-9593-72198B9482E2}"/>
              </a:ext>
            </a:extLst>
          </p:cNvPr>
          <p:cNvSpPr>
            <a:spLocks noGrp="1"/>
          </p:cNvSpPr>
          <p:nvPr>
            <p:ph type="body" sz="half" idx="2"/>
          </p:nvPr>
        </p:nvSpPr>
        <p:spPr>
          <a:xfrm>
            <a:off x="753762" y="1990498"/>
            <a:ext cx="3496961" cy="4034382"/>
          </a:xfrm>
        </p:spPr>
        <p:txBody>
          <a:bodyPr>
            <a:normAutofit/>
          </a:bodyPr>
          <a:lstStyle/>
          <a:p>
            <a:r>
              <a:rPr lang="en-US" sz="1800" dirty="0">
                <a:solidFill>
                  <a:schemeClr val="bg1"/>
                </a:solidFill>
                <a:latin typeface="Candara" panose="020E0502030303020204" pitchFamily="34" charset="0"/>
              </a:rPr>
              <a:t>Networking cables are networking hardware used to connect one network device to other network devices or to connect two or more computers to share printers, scanners etc. Different types of network cables, such as coaxial cable, optical fiber cable, and twisted pair cables, are used depending on the network's physical layer, topology, and size.</a:t>
            </a:r>
            <a:endParaRPr lang="en-IN" sz="1800" dirty="0">
              <a:solidFill>
                <a:schemeClr val="bg1"/>
              </a:solidFill>
              <a:latin typeface="Candara" panose="020E0502030303020204" pitchFamily="34" charset="0"/>
            </a:endParaRPr>
          </a:p>
        </p:txBody>
      </p:sp>
      <p:sp>
        <p:nvSpPr>
          <p:cNvPr id="3" name="TextBox 2">
            <a:extLst>
              <a:ext uri="{FF2B5EF4-FFF2-40B4-BE49-F238E27FC236}">
                <a16:creationId xmlns:a16="http://schemas.microsoft.com/office/drawing/2014/main" id="{11F090C4-2D8C-4FEC-8DC9-DC8D56C57793}"/>
              </a:ext>
            </a:extLst>
          </p:cNvPr>
          <p:cNvSpPr txBox="1"/>
          <p:nvPr/>
        </p:nvSpPr>
        <p:spPr>
          <a:xfrm>
            <a:off x="10354962" y="578579"/>
            <a:ext cx="81800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15</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61092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7309-7BC9-4074-B725-D38B05DFBB78}"/>
              </a:ext>
            </a:extLst>
          </p:cNvPr>
          <p:cNvSpPr>
            <a:spLocks noGrp="1"/>
          </p:cNvSpPr>
          <p:nvPr>
            <p:ph type="title"/>
          </p:nvPr>
        </p:nvSpPr>
        <p:spPr>
          <a:xfrm>
            <a:off x="1154953" y="1298448"/>
            <a:ext cx="2793159" cy="592136"/>
          </a:xfrm>
        </p:spPr>
        <p:txBody>
          <a:bodyPr/>
          <a:lstStyle/>
          <a:p>
            <a:r>
              <a:rPr lang="en-US" sz="3600" dirty="0">
                <a:latin typeface="Showcard Gothic" panose="04020904020102020604" pitchFamily="82" charset="0"/>
              </a:rPr>
              <a:t>IP address</a:t>
            </a:r>
            <a:endParaRPr lang="en-IN" sz="3600" dirty="0">
              <a:latin typeface="Showcard Gothic" panose="04020904020102020604" pitchFamily="82" charset="0"/>
            </a:endParaRPr>
          </a:p>
        </p:txBody>
      </p:sp>
      <p:pic>
        <p:nvPicPr>
          <p:cNvPr id="6" name="Content Placeholder 5">
            <a:extLst>
              <a:ext uri="{FF2B5EF4-FFF2-40B4-BE49-F238E27FC236}">
                <a16:creationId xmlns:a16="http://schemas.microsoft.com/office/drawing/2014/main" id="{10CEA77C-A128-4B38-84DE-618A20CC279B}"/>
              </a:ext>
            </a:extLst>
          </p:cNvPr>
          <p:cNvPicPr>
            <a:picLocks noGrp="1" noChangeAspect="1"/>
          </p:cNvPicPr>
          <p:nvPr>
            <p:ph idx="1"/>
          </p:nvPr>
        </p:nvPicPr>
        <p:blipFill rotWithShape="1">
          <a:blip r:embed="rId2"/>
          <a:srcRect l="6111" t="36163" r="5262" b="6557"/>
          <a:stretch/>
        </p:blipFill>
        <p:spPr>
          <a:xfrm>
            <a:off x="6096000" y="2577818"/>
            <a:ext cx="4604951" cy="1952368"/>
          </a:xfrm>
        </p:spPr>
      </p:pic>
      <p:sp>
        <p:nvSpPr>
          <p:cNvPr id="4" name="Text Placeholder 3">
            <a:extLst>
              <a:ext uri="{FF2B5EF4-FFF2-40B4-BE49-F238E27FC236}">
                <a16:creationId xmlns:a16="http://schemas.microsoft.com/office/drawing/2014/main" id="{BBA92813-46D2-4125-AC26-485BEA1FF0B3}"/>
              </a:ext>
            </a:extLst>
          </p:cNvPr>
          <p:cNvSpPr>
            <a:spLocks noGrp="1"/>
          </p:cNvSpPr>
          <p:nvPr>
            <p:ph type="body" sz="half" idx="2"/>
          </p:nvPr>
        </p:nvSpPr>
        <p:spPr>
          <a:xfrm>
            <a:off x="864973" y="1885866"/>
            <a:ext cx="3534032" cy="4134295"/>
          </a:xfrm>
        </p:spPr>
        <p:txBody>
          <a:bodyPr>
            <a:normAutofit/>
          </a:bodyPr>
          <a:lstStyle/>
          <a:p>
            <a:r>
              <a:rPr lang="en-US" sz="1800" dirty="0">
                <a:solidFill>
                  <a:schemeClr val="bg1"/>
                </a:solidFill>
                <a:latin typeface="Candara" panose="020E0502030303020204" pitchFamily="34" charset="0"/>
              </a:rPr>
              <a:t>An Internet Protocol address (IP address) is a logical numeric address that is assigned to every single computer, printer, switch, router or any other device that is part of a network. </a:t>
            </a:r>
          </a:p>
          <a:p>
            <a:r>
              <a:rPr lang="en-US" sz="1800" dirty="0">
                <a:solidFill>
                  <a:schemeClr val="bg1"/>
                </a:solidFill>
                <a:latin typeface="Candara" panose="020E0502030303020204" pitchFamily="34" charset="0"/>
              </a:rPr>
              <a:t>The IP address is a numeric address assigned to every unique instance that is connected to any computer communication network</a:t>
            </a:r>
            <a:endParaRPr lang="en-IN" sz="1800" dirty="0">
              <a:solidFill>
                <a:schemeClr val="bg1"/>
              </a:solidFill>
              <a:latin typeface="Candara" panose="020E0502030303020204" pitchFamily="34" charset="0"/>
            </a:endParaRPr>
          </a:p>
        </p:txBody>
      </p:sp>
      <p:sp>
        <p:nvSpPr>
          <p:cNvPr id="3" name="TextBox 2">
            <a:extLst>
              <a:ext uri="{FF2B5EF4-FFF2-40B4-BE49-F238E27FC236}">
                <a16:creationId xmlns:a16="http://schemas.microsoft.com/office/drawing/2014/main" id="{E8704268-2617-4102-92C5-63A0CE6450A8}"/>
              </a:ext>
            </a:extLst>
          </p:cNvPr>
          <p:cNvSpPr txBox="1"/>
          <p:nvPr/>
        </p:nvSpPr>
        <p:spPr>
          <a:xfrm>
            <a:off x="10429103" y="580768"/>
            <a:ext cx="741406"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16</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34133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6CA8-7DBC-49F0-B470-9CC1F5CADB98}"/>
              </a:ext>
            </a:extLst>
          </p:cNvPr>
          <p:cNvSpPr>
            <a:spLocks noGrp="1"/>
          </p:cNvSpPr>
          <p:nvPr>
            <p:ph type="title"/>
          </p:nvPr>
        </p:nvSpPr>
        <p:spPr/>
        <p:txBody>
          <a:bodyPr>
            <a:noAutofit/>
          </a:bodyPr>
          <a:lstStyle/>
          <a:p>
            <a:pPr algn="ctr"/>
            <a:r>
              <a:rPr lang="en-US" sz="3600" dirty="0">
                <a:solidFill>
                  <a:schemeClr val="bg1"/>
                </a:solidFill>
                <a:latin typeface="Showcard Gothic" panose="04020904020102020604" pitchFamily="82" charset="0"/>
              </a:rPr>
              <a:t>Components of an IP address</a:t>
            </a:r>
            <a:endParaRPr lang="en-IN" sz="3600" dirty="0">
              <a:solidFill>
                <a:schemeClr val="bg1"/>
              </a:solidFill>
              <a:latin typeface="Showcard Gothic" panose="04020904020102020604" pitchFamily="82" charset="0"/>
            </a:endParaRPr>
          </a:p>
        </p:txBody>
      </p:sp>
      <p:pic>
        <p:nvPicPr>
          <p:cNvPr id="6" name="Picture Placeholder 5">
            <a:extLst>
              <a:ext uri="{FF2B5EF4-FFF2-40B4-BE49-F238E27FC236}">
                <a16:creationId xmlns:a16="http://schemas.microsoft.com/office/drawing/2014/main" id="{E227217A-829B-40B7-A371-3C73C007279C}"/>
              </a:ext>
            </a:extLst>
          </p:cNvPr>
          <p:cNvPicPr>
            <a:picLocks noGrp="1" noChangeAspect="1"/>
          </p:cNvPicPr>
          <p:nvPr>
            <p:ph type="pic" idx="1"/>
          </p:nvPr>
        </p:nvPicPr>
        <p:blipFill rotWithShape="1">
          <a:blip r:embed="rId2"/>
          <a:srcRect t="-5943" b="-3151"/>
          <a:stretch/>
        </p:blipFill>
        <p:spPr>
          <a:xfrm>
            <a:off x="1377376" y="281694"/>
            <a:ext cx="8825658" cy="37342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 Placeholder 3">
            <a:extLst>
              <a:ext uri="{FF2B5EF4-FFF2-40B4-BE49-F238E27FC236}">
                <a16:creationId xmlns:a16="http://schemas.microsoft.com/office/drawing/2014/main" id="{E7BA4913-F41D-4D37-BC99-96BEA39511B5}"/>
              </a:ext>
            </a:extLst>
          </p:cNvPr>
          <p:cNvSpPr>
            <a:spLocks noGrp="1"/>
          </p:cNvSpPr>
          <p:nvPr>
            <p:ph type="body" sz="half" idx="2"/>
          </p:nvPr>
        </p:nvSpPr>
        <p:spPr>
          <a:xfrm>
            <a:off x="1154957" y="5881815"/>
            <a:ext cx="222419" cy="234780"/>
          </a:xfrm>
        </p:spPr>
        <p:txBody>
          <a:bodyPr>
            <a:normAutofit fontScale="92500" lnSpcReduction="20000"/>
          </a:bodyPr>
          <a:lstStyle/>
          <a:p>
            <a:r>
              <a:rPr lang="en-US" dirty="0"/>
              <a:t> </a:t>
            </a:r>
            <a:endParaRPr lang="en-IN" dirty="0"/>
          </a:p>
        </p:txBody>
      </p:sp>
      <p:sp>
        <p:nvSpPr>
          <p:cNvPr id="3" name="TextBox 2">
            <a:extLst>
              <a:ext uri="{FF2B5EF4-FFF2-40B4-BE49-F238E27FC236}">
                <a16:creationId xmlns:a16="http://schemas.microsoft.com/office/drawing/2014/main" id="{78DC80AC-B87E-422F-A7E8-4BFF1B091E60}"/>
              </a:ext>
            </a:extLst>
          </p:cNvPr>
          <p:cNvSpPr txBox="1"/>
          <p:nvPr/>
        </p:nvSpPr>
        <p:spPr>
          <a:xfrm>
            <a:off x="10404389" y="593124"/>
            <a:ext cx="642552"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17</a:t>
            </a:r>
          </a:p>
        </p:txBody>
      </p:sp>
    </p:spTree>
    <p:extLst>
      <p:ext uri="{BB962C8B-B14F-4D97-AF65-F5344CB8AC3E}">
        <p14:creationId xmlns:p14="http://schemas.microsoft.com/office/powerpoint/2010/main" val="286780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childTnLst>
                          </p:cTn>
                        </p:par>
                        <p:par>
                          <p:cTn id="8" fill="hold">
                            <p:stCondLst>
                              <p:cond delay="750"/>
                            </p:stCondLst>
                            <p:childTnLst>
                              <p:par>
                                <p:cTn id="9" presetID="2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20B70-32AB-423D-A56A-A4AB52102787}"/>
              </a:ext>
            </a:extLst>
          </p:cNvPr>
          <p:cNvPicPr>
            <a:picLocks noChangeAspect="1"/>
          </p:cNvPicPr>
          <p:nvPr/>
        </p:nvPicPr>
        <p:blipFill>
          <a:blip r:embed="rId2"/>
          <a:stretch>
            <a:fillRect/>
          </a:stretch>
        </p:blipFill>
        <p:spPr>
          <a:xfrm>
            <a:off x="407773" y="369158"/>
            <a:ext cx="9934832" cy="6119684"/>
          </a:xfrm>
          <a:prstGeom prst="rect">
            <a:avLst/>
          </a:prstGeom>
        </p:spPr>
      </p:pic>
      <p:sp>
        <p:nvSpPr>
          <p:cNvPr id="2" name="TextBox 1">
            <a:extLst>
              <a:ext uri="{FF2B5EF4-FFF2-40B4-BE49-F238E27FC236}">
                <a16:creationId xmlns:a16="http://schemas.microsoft.com/office/drawing/2014/main" id="{2379E223-AFB6-495F-8994-E7B500EA400B}"/>
              </a:ext>
            </a:extLst>
          </p:cNvPr>
          <p:cNvSpPr txBox="1"/>
          <p:nvPr/>
        </p:nvSpPr>
        <p:spPr>
          <a:xfrm>
            <a:off x="10429102" y="543697"/>
            <a:ext cx="72904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18</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7553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5026-A022-4EF8-9318-9C114F51F390}"/>
              </a:ext>
            </a:extLst>
          </p:cNvPr>
          <p:cNvSpPr>
            <a:spLocks noGrp="1"/>
          </p:cNvSpPr>
          <p:nvPr>
            <p:ph type="title"/>
          </p:nvPr>
        </p:nvSpPr>
        <p:spPr/>
        <p:txBody>
          <a:bodyPr/>
          <a:lstStyle/>
          <a:p>
            <a:pPr algn="r"/>
            <a:r>
              <a:rPr lang="en-US" dirty="0"/>
              <a:t>Cisco packet tracer</a:t>
            </a:r>
            <a:endParaRPr lang="en-IN" dirty="0"/>
          </a:p>
        </p:txBody>
      </p:sp>
      <p:pic>
        <p:nvPicPr>
          <p:cNvPr id="6" name="Content Placeholder 5">
            <a:extLst>
              <a:ext uri="{FF2B5EF4-FFF2-40B4-BE49-F238E27FC236}">
                <a16:creationId xmlns:a16="http://schemas.microsoft.com/office/drawing/2014/main" id="{9F056127-FBFC-4948-9182-981993344EAB}"/>
              </a:ext>
            </a:extLst>
          </p:cNvPr>
          <p:cNvPicPr>
            <a:picLocks noGrp="1" noChangeAspect="1"/>
          </p:cNvPicPr>
          <p:nvPr>
            <p:ph sz="half" idx="1"/>
          </p:nvPr>
        </p:nvPicPr>
        <p:blipFill>
          <a:blip r:embed="rId2"/>
          <a:stretch>
            <a:fillRect/>
          </a:stretch>
        </p:blipFill>
        <p:spPr>
          <a:xfrm>
            <a:off x="442431" y="2323069"/>
            <a:ext cx="5540857" cy="3696730"/>
          </a:xfrm>
        </p:spPr>
      </p:pic>
      <p:sp>
        <p:nvSpPr>
          <p:cNvPr id="4" name="Content Placeholder 3">
            <a:extLst>
              <a:ext uri="{FF2B5EF4-FFF2-40B4-BE49-F238E27FC236}">
                <a16:creationId xmlns:a16="http://schemas.microsoft.com/office/drawing/2014/main" id="{0C54DD0A-B623-4822-ABE8-1C9A1D9AB476}"/>
              </a:ext>
            </a:extLst>
          </p:cNvPr>
          <p:cNvSpPr>
            <a:spLocks noGrp="1"/>
          </p:cNvSpPr>
          <p:nvPr>
            <p:ph sz="half" idx="2"/>
          </p:nvPr>
        </p:nvSpPr>
        <p:spPr>
          <a:xfrm>
            <a:off x="6208776" y="2323069"/>
            <a:ext cx="4828032" cy="3696731"/>
          </a:xfrm>
        </p:spPr>
        <p:txBody>
          <a:bodyPr>
            <a:normAutofit/>
          </a:bodyPr>
          <a:lstStyle/>
          <a:p>
            <a:pPr marL="0" indent="0">
              <a:buNone/>
            </a:pPr>
            <a:r>
              <a:rPr lang="en-US" dirty="0"/>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 Packet Tracer makes use of a drag and drop user interface, allowing users to add and remove simulated network devices as they see fit.</a:t>
            </a:r>
            <a:endParaRPr lang="en-IN" dirty="0"/>
          </a:p>
        </p:txBody>
      </p:sp>
      <p:sp>
        <p:nvSpPr>
          <p:cNvPr id="3" name="TextBox 2">
            <a:extLst>
              <a:ext uri="{FF2B5EF4-FFF2-40B4-BE49-F238E27FC236}">
                <a16:creationId xmlns:a16="http://schemas.microsoft.com/office/drawing/2014/main" id="{FBDA6CBF-FE75-4D18-B2BE-13F3D0890D5F}"/>
              </a:ext>
            </a:extLst>
          </p:cNvPr>
          <p:cNvSpPr txBox="1"/>
          <p:nvPr/>
        </p:nvSpPr>
        <p:spPr>
          <a:xfrm>
            <a:off x="10392033" y="580768"/>
            <a:ext cx="755986"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19</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04542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750"/>
                                        <p:tgtEl>
                                          <p:spTgt spid="6"/>
                                        </p:tgtEl>
                                      </p:cBhvr>
                                    </p:animEffect>
                                  </p:childTnLst>
                                </p:cTn>
                              </p:par>
                              <p:par>
                                <p:cTn id="13" presetID="23" presetClass="entr" presetSubtype="16"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EE02-CCBA-4CA4-A224-77701936FA00}"/>
              </a:ext>
            </a:extLst>
          </p:cNvPr>
          <p:cNvSpPr>
            <a:spLocks noGrp="1"/>
          </p:cNvSpPr>
          <p:nvPr>
            <p:ph type="ctrTitle"/>
          </p:nvPr>
        </p:nvSpPr>
        <p:spPr>
          <a:xfrm>
            <a:off x="1154955" y="2099733"/>
            <a:ext cx="8825658" cy="1001813"/>
          </a:xfrm>
        </p:spPr>
        <p:txBody>
          <a:bodyPr/>
          <a:lstStyle/>
          <a:p>
            <a:r>
              <a:rPr lang="en-US" dirty="0">
                <a:latin typeface="Arial Rounded MT Bold" panose="020F0704030504030204" pitchFamily="34" charset="0"/>
              </a:rPr>
              <a:t>Computer Networks</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7CD77069-802E-4D40-B9FE-73E2E53BF415}"/>
              </a:ext>
            </a:extLst>
          </p:cNvPr>
          <p:cNvSpPr>
            <a:spLocks noGrp="1"/>
          </p:cNvSpPr>
          <p:nvPr>
            <p:ph type="subTitle" idx="1"/>
          </p:nvPr>
        </p:nvSpPr>
        <p:spPr>
          <a:xfrm>
            <a:off x="1154955" y="3429000"/>
            <a:ext cx="8825658" cy="2209800"/>
          </a:xfrm>
        </p:spPr>
        <p:txBody>
          <a:bodyPr/>
          <a:lstStyle/>
          <a:p>
            <a:r>
              <a:rPr lang="en-US" b="1" dirty="0"/>
              <a:t>Learning outcomes:</a:t>
            </a:r>
          </a:p>
          <a:p>
            <a:pPr marL="342900" indent="-342900">
              <a:buFont typeface="Wingdings" panose="05000000000000000000" pitchFamily="2" charset="2"/>
              <a:buChar char="q"/>
            </a:pPr>
            <a:r>
              <a:rPr lang="en-US" b="1" dirty="0">
                <a:solidFill>
                  <a:schemeClr val="bg1"/>
                </a:solidFill>
              </a:rPr>
              <a:t>Define computer networks.</a:t>
            </a:r>
          </a:p>
          <a:p>
            <a:pPr marL="342900" indent="-342900">
              <a:buFont typeface="Wingdings" panose="05000000000000000000" pitchFamily="2" charset="2"/>
              <a:buChar char="q"/>
            </a:pPr>
            <a:r>
              <a:rPr lang="en-US" b="1" dirty="0">
                <a:solidFill>
                  <a:schemeClr val="bg1"/>
                </a:solidFill>
              </a:rPr>
              <a:t>Define communications.</a:t>
            </a:r>
          </a:p>
          <a:p>
            <a:pPr marL="342900" indent="-342900">
              <a:buFont typeface="Wingdings" panose="05000000000000000000" pitchFamily="2" charset="2"/>
              <a:buChar char="q"/>
            </a:pPr>
            <a:r>
              <a:rPr lang="en-US" b="1" dirty="0">
                <a:solidFill>
                  <a:schemeClr val="bg1"/>
                </a:solidFill>
              </a:rPr>
              <a:t>Types of computer networks.</a:t>
            </a:r>
          </a:p>
          <a:p>
            <a:pPr marL="342900" indent="-342900">
              <a:buFont typeface="Wingdings" panose="05000000000000000000" pitchFamily="2" charset="2"/>
              <a:buChar char="q"/>
            </a:pPr>
            <a:r>
              <a:rPr lang="en-US" b="1" dirty="0">
                <a:solidFill>
                  <a:schemeClr val="bg1"/>
                </a:solidFill>
              </a:rPr>
              <a:t>Importance of communication and networks.</a:t>
            </a:r>
            <a:endParaRPr lang="en-IN" b="1" dirty="0">
              <a:solidFill>
                <a:schemeClr val="bg1"/>
              </a:solidFill>
            </a:endParaRPr>
          </a:p>
        </p:txBody>
      </p:sp>
      <p:sp>
        <p:nvSpPr>
          <p:cNvPr id="4" name="TextBox 3">
            <a:extLst>
              <a:ext uri="{FF2B5EF4-FFF2-40B4-BE49-F238E27FC236}">
                <a16:creationId xmlns:a16="http://schemas.microsoft.com/office/drawing/2014/main" id="{6D97AAD0-8FE3-4FC1-8E3B-D59E32F9C07B}"/>
              </a:ext>
            </a:extLst>
          </p:cNvPr>
          <p:cNvSpPr txBox="1"/>
          <p:nvPr/>
        </p:nvSpPr>
        <p:spPr>
          <a:xfrm>
            <a:off x="10515601" y="518983"/>
            <a:ext cx="506627"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28547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75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7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750"/>
                                        <p:tgtEl>
                                          <p:spTgt spid="3">
                                            <p:txEl>
                                              <p:pRg st="0" end="0"/>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7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5" dur="750"/>
                                        <p:tgtEl>
                                          <p:spTgt spid="3">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7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750"/>
                                        <p:tgtEl>
                                          <p:spTgt spid="3">
                                            <p:txEl>
                                              <p:pRg st="2" end="2"/>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750"/>
                                        <p:tgtEl>
                                          <p:spTgt spid="3">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7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7"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2C27-8FD6-40E3-A70E-CCAF9F603F03}"/>
              </a:ext>
            </a:extLst>
          </p:cNvPr>
          <p:cNvSpPr>
            <a:spLocks noGrp="1"/>
          </p:cNvSpPr>
          <p:nvPr>
            <p:ph type="title"/>
          </p:nvPr>
        </p:nvSpPr>
        <p:spPr>
          <a:xfrm>
            <a:off x="1129342" y="973669"/>
            <a:ext cx="8825659" cy="706964"/>
          </a:xfrm>
        </p:spPr>
        <p:txBody>
          <a:bodyPr/>
          <a:lstStyle/>
          <a:p>
            <a:r>
              <a:rPr lang="en-US" dirty="0"/>
              <a:t>JMI network simulation</a:t>
            </a:r>
            <a:endParaRPr lang="en-IN" dirty="0"/>
          </a:p>
        </p:txBody>
      </p:sp>
      <p:pic>
        <p:nvPicPr>
          <p:cNvPr id="5" name="Content Placeholder 4">
            <a:extLst>
              <a:ext uri="{FF2B5EF4-FFF2-40B4-BE49-F238E27FC236}">
                <a16:creationId xmlns:a16="http://schemas.microsoft.com/office/drawing/2014/main" id="{0F9A6197-0CA4-48EE-825A-AC90489BF29F}"/>
              </a:ext>
            </a:extLst>
          </p:cNvPr>
          <p:cNvPicPr>
            <a:picLocks noGrp="1" noChangeAspect="1"/>
          </p:cNvPicPr>
          <p:nvPr>
            <p:ph idx="1"/>
          </p:nvPr>
        </p:nvPicPr>
        <p:blipFill>
          <a:blip r:embed="rId2"/>
          <a:stretch>
            <a:fillRect/>
          </a:stretch>
        </p:blipFill>
        <p:spPr>
          <a:xfrm>
            <a:off x="432486" y="1680633"/>
            <a:ext cx="11318790" cy="4979659"/>
          </a:xfrm>
        </p:spPr>
      </p:pic>
      <p:sp>
        <p:nvSpPr>
          <p:cNvPr id="3" name="TextBox 2">
            <a:extLst>
              <a:ext uri="{FF2B5EF4-FFF2-40B4-BE49-F238E27FC236}">
                <a16:creationId xmlns:a16="http://schemas.microsoft.com/office/drawing/2014/main" id="{5AF88933-F950-4ABC-B7B5-3AAB6BEBF4C1}"/>
              </a:ext>
            </a:extLst>
          </p:cNvPr>
          <p:cNvSpPr txBox="1"/>
          <p:nvPr/>
        </p:nvSpPr>
        <p:spPr>
          <a:xfrm>
            <a:off x="10343504" y="588945"/>
            <a:ext cx="719154"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20</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77433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09F-824E-4CB4-B6DD-7F6847755132}"/>
              </a:ext>
            </a:extLst>
          </p:cNvPr>
          <p:cNvSpPr>
            <a:spLocks noGrp="1"/>
          </p:cNvSpPr>
          <p:nvPr>
            <p:ph type="title"/>
          </p:nvPr>
        </p:nvSpPr>
        <p:spPr/>
        <p:txBody>
          <a:bodyPr/>
          <a:lstStyle/>
          <a:p>
            <a:r>
              <a:rPr lang="en-US" dirty="0"/>
              <a:t>overview</a:t>
            </a:r>
            <a:endParaRPr lang="en-IN" dirty="0"/>
          </a:p>
        </p:txBody>
      </p:sp>
      <p:sp>
        <p:nvSpPr>
          <p:cNvPr id="3" name="TextBox 2">
            <a:extLst>
              <a:ext uri="{FF2B5EF4-FFF2-40B4-BE49-F238E27FC236}">
                <a16:creationId xmlns:a16="http://schemas.microsoft.com/office/drawing/2014/main" id="{4BD2E885-DDC5-4763-AB5B-2F37E041FD01}"/>
              </a:ext>
            </a:extLst>
          </p:cNvPr>
          <p:cNvSpPr txBox="1"/>
          <p:nvPr/>
        </p:nvSpPr>
        <p:spPr>
          <a:xfrm>
            <a:off x="862913" y="2619633"/>
            <a:ext cx="10466173" cy="2308324"/>
          </a:xfrm>
          <a:prstGeom prst="rect">
            <a:avLst/>
          </a:prstGeom>
          <a:noFill/>
        </p:spPr>
        <p:txBody>
          <a:bodyPr wrap="square" rtlCol="0">
            <a:spAutoFit/>
          </a:bodyPr>
          <a:lstStyle/>
          <a:p>
            <a:r>
              <a:rPr lang="en-US" dirty="0"/>
              <a:t>The image in the previous slide is an overview of the network in our university, Jamia Millia Islamia. Cisco packet tracer enabled us to create a simulation of the network being used in Jamia without the need for using the real hardware and worrying about conditions. Some of the key features used in the simulation:</a:t>
            </a:r>
          </a:p>
          <a:p>
            <a:pPr marL="400050" indent="-400050">
              <a:buFont typeface="+mj-lt"/>
              <a:buAutoNum type="romanUcPeriod"/>
            </a:pPr>
            <a:r>
              <a:rPr lang="en-US" dirty="0"/>
              <a:t>DHCP(Dynamic Host Configuration Protocol) server</a:t>
            </a:r>
          </a:p>
          <a:p>
            <a:pPr marL="400050" indent="-400050">
              <a:buFont typeface="+mj-lt"/>
              <a:buAutoNum type="romanUcPeriod"/>
            </a:pPr>
            <a:r>
              <a:rPr lang="en-US" dirty="0"/>
              <a:t>PING(Packet InterNet Groper)</a:t>
            </a:r>
          </a:p>
          <a:p>
            <a:pPr marL="400050" indent="-400050">
              <a:buFont typeface="+mj-lt"/>
              <a:buAutoNum type="romanUcPeriod"/>
            </a:pPr>
            <a:r>
              <a:rPr lang="en-US" dirty="0"/>
              <a:t>CLI(Command Line Interface) in switches.</a:t>
            </a:r>
          </a:p>
          <a:p>
            <a:pPr marL="400050" indent="-400050">
              <a:buFont typeface="+mj-lt"/>
              <a:buAutoNum type="romanUcPeriod"/>
            </a:pPr>
            <a:endParaRPr lang="en-IN" dirty="0"/>
          </a:p>
        </p:txBody>
      </p:sp>
      <p:sp>
        <p:nvSpPr>
          <p:cNvPr id="4" name="TextBox 3">
            <a:extLst>
              <a:ext uri="{FF2B5EF4-FFF2-40B4-BE49-F238E27FC236}">
                <a16:creationId xmlns:a16="http://schemas.microsoft.com/office/drawing/2014/main" id="{9BC15047-E98A-4E80-8574-DCB0957455B5}"/>
              </a:ext>
            </a:extLst>
          </p:cNvPr>
          <p:cNvSpPr txBox="1"/>
          <p:nvPr/>
        </p:nvSpPr>
        <p:spPr>
          <a:xfrm>
            <a:off x="10354962" y="605481"/>
            <a:ext cx="684894"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21</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246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BDA6-B7C2-46B0-829B-5DB963061230}"/>
              </a:ext>
            </a:extLst>
          </p:cNvPr>
          <p:cNvSpPr>
            <a:spLocks noGrp="1"/>
          </p:cNvSpPr>
          <p:nvPr>
            <p:ph type="title"/>
          </p:nvPr>
        </p:nvSpPr>
        <p:spPr>
          <a:xfrm>
            <a:off x="1154953" y="1133197"/>
            <a:ext cx="2793159" cy="629206"/>
          </a:xfrm>
        </p:spPr>
        <p:txBody>
          <a:bodyPr/>
          <a:lstStyle/>
          <a:p>
            <a:pPr algn="ctr"/>
            <a:r>
              <a:rPr lang="en-US" sz="3600" dirty="0"/>
              <a:t>CLI</a:t>
            </a:r>
            <a:endParaRPr lang="en-IN" sz="3600" dirty="0"/>
          </a:p>
        </p:txBody>
      </p:sp>
      <p:pic>
        <p:nvPicPr>
          <p:cNvPr id="6" name="Content Placeholder 5">
            <a:extLst>
              <a:ext uri="{FF2B5EF4-FFF2-40B4-BE49-F238E27FC236}">
                <a16:creationId xmlns:a16="http://schemas.microsoft.com/office/drawing/2014/main" id="{F8BD4BC1-7807-4F9D-8EE4-38DE68A54013}"/>
              </a:ext>
            </a:extLst>
          </p:cNvPr>
          <p:cNvPicPr>
            <a:picLocks noGrp="1" noChangeAspect="1"/>
          </p:cNvPicPr>
          <p:nvPr>
            <p:ph idx="1"/>
          </p:nvPr>
        </p:nvPicPr>
        <p:blipFill rotWithShape="1">
          <a:blip r:embed="rId2"/>
          <a:srcRect l="34838"/>
          <a:stretch/>
        </p:blipFill>
        <p:spPr>
          <a:xfrm>
            <a:off x="5559070" y="788497"/>
            <a:ext cx="4764415" cy="5281006"/>
          </a:xfrm>
        </p:spPr>
      </p:pic>
      <p:sp>
        <p:nvSpPr>
          <p:cNvPr id="4" name="Text Placeholder 3">
            <a:extLst>
              <a:ext uri="{FF2B5EF4-FFF2-40B4-BE49-F238E27FC236}">
                <a16:creationId xmlns:a16="http://schemas.microsoft.com/office/drawing/2014/main" id="{805025D7-0320-4F49-A085-D76EFE26E51C}"/>
              </a:ext>
            </a:extLst>
          </p:cNvPr>
          <p:cNvSpPr>
            <a:spLocks noGrp="1"/>
          </p:cNvSpPr>
          <p:nvPr>
            <p:ph type="body" sz="half" idx="2"/>
          </p:nvPr>
        </p:nvSpPr>
        <p:spPr>
          <a:xfrm>
            <a:off x="864973" y="1890584"/>
            <a:ext cx="3385751" cy="4134295"/>
          </a:xfrm>
        </p:spPr>
        <p:txBody>
          <a:bodyPr>
            <a:normAutofit/>
          </a:bodyPr>
          <a:lstStyle/>
          <a:p>
            <a:r>
              <a:rPr lang="en-US" sz="1800" dirty="0">
                <a:solidFill>
                  <a:schemeClr val="bg1"/>
                </a:solidFill>
              </a:rPr>
              <a:t>A command line interface (CLI) is a means of interacting with a computer program where the user (or client) issues commands to the program in the form of successive lines of text (command lines), the program which handles the interface is called a command line interpreter or command line processor.</a:t>
            </a:r>
            <a:endParaRPr lang="en-IN" sz="1800" dirty="0">
              <a:solidFill>
                <a:schemeClr val="bg1"/>
              </a:solidFill>
            </a:endParaRPr>
          </a:p>
        </p:txBody>
      </p:sp>
      <p:sp>
        <p:nvSpPr>
          <p:cNvPr id="3" name="TextBox 2">
            <a:extLst>
              <a:ext uri="{FF2B5EF4-FFF2-40B4-BE49-F238E27FC236}">
                <a16:creationId xmlns:a16="http://schemas.microsoft.com/office/drawing/2014/main" id="{C61376D1-69EE-458D-9C8E-FF6EB3CF4AE1}"/>
              </a:ext>
            </a:extLst>
          </p:cNvPr>
          <p:cNvSpPr txBox="1"/>
          <p:nvPr/>
        </p:nvSpPr>
        <p:spPr>
          <a:xfrm>
            <a:off x="10323485" y="526887"/>
            <a:ext cx="778475"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22</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51955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childTnLst>
                                </p:cTn>
                              </p:par>
                              <p:par>
                                <p:cTn id="14" presetID="21" presetClass="entr" presetSubtype="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3885-436C-43DA-97BB-813117707937}"/>
              </a:ext>
            </a:extLst>
          </p:cNvPr>
          <p:cNvSpPr>
            <a:spLocks noGrp="1"/>
          </p:cNvSpPr>
          <p:nvPr>
            <p:ph type="title"/>
          </p:nvPr>
        </p:nvSpPr>
        <p:spPr>
          <a:xfrm>
            <a:off x="951470" y="1194980"/>
            <a:ext cx="3608173" cy="769744"/>
          </a:xfrm>
        </p:spPr>
        <p:txBody>
          <a:bodyPr/>
          <a:lstStyle/>
          <a:p>
            <a:r>
              <a:rPr lang="en-US" sz="3600" dirty="0"/>
              <a:t>DHCP server</a:t>
            </a:r>
            <a:endParaRPr lang="en-IN" sz="3600" dirty="0"/>
          </a:p>
        </p:txBody>
      </p:sp>
      <p:pic>
        <p:nvPicPr>
          <p:cNvPr id="6" name="Content Placeholder 5">
            <a:extLst>
              <a:ext uri="{FF2B5EF4-FFF2-40B4-BE49-F238E27FC236}">
                <a16:creationId xmlns:a16="http://schemas.microsoft.com/office/drawing/2014/main" id="{25362E30-D047-427A-807F-7756EC0F2832}"/>
              </a:ext>
            </a:extLst>
          </p:cNvPr>
          <p:cNvPicPr>
            <a:picLocks noGrp="1" noChangeAspect="1"/>
          </p:cNvPicPr>
          <p:nvPr>
            <p:ph idx="1"/>
          </p:nvPr>
        </p:nvPicPr>
        <p:blipFill>
          <a:blip r:embed="rId2"/>
          <a:stretch>
            <a:fillRect/>
          </a:stretch>
        </p:blipFill>
        <p:spPr>
          <a:xfrm>
            <a:off x="5778500" y="1630289"/>
            <a:ext cx="5195888" cy="4207021"/>
          </a:xfrm>
        </p:spPr>
      </p:pic>
      <p:sp>
        <p:nvSpPr>
          <p:cNvPr id="4" name="Text Placeholder 3">
            <a:extLst>
              <a:ext uri="{FF2B5EF4-FFF2-40B4-BE49-F238E27FC236}">
                <a16:creationId xmlns:a16="http://schemas.microsoft.com/office/drawing/2014/main" id="{65923ADB-2C6E-483E-B73B-7ACE3AF2563A}"/>
              </a:ext>
            </a:extLst>
          </p:cNvPr>
          <p:cNvSpPr>
            <a:spLocks noGrp="1"/>
          </p:cNvSpPr>
          <p:nvPr>
            <p:ph type="body" sz="half" idx="2"/>
          </p:nvPr>
        </p:nvSpPr>
        <p:spPr>
          <a:xfrm>
            <a:off x="840259" y="2075936"/>
            <a:ext cx="3447536" cy="3948944"/>
          </a:xfrm>
        </p:spPr>
        <p:txBody>
          <a:bodyPr>
            <a:normAutofit/>
          </a:bodyPr>
          <a:lstStyle/>
          <a:p>
            <a:r>
              <a:rPr lang="en-US" sz="1800" dirty="0">
                <a:solidFill>
                  <a:schemeClr val="bg1"/>
                </a:solidFill>
                <a:latin typeface="Bahnschrift" panose="020B0502040204020203" pitchFamily="34" charset="0"/>
              </a:rPr>
              <a:t>A DHCP server is a network server that automatically provides and assigns IP addresses, default gateways and other network parameters to client devices. It relies on the standard protocol known as the Dynamic Host Configuration Protocol to respond to the broadcast queries by clients.</a:t>
            </a:r>
            <a:endParaRPr lang="en-IN" sz="1800" dirty="0">
              <a:solidFill>
                <a:schemeClr val="bg1"/>
              </a:solidFill>
              <a:latin typeface="Bahnschrift" panose="020B0502040204020203" pitchFamily="34" charset="0"/>
            </a:endParaRPr>
          </a:p>
          <a:p>
            <a:endParaRPr lang="en-IN" sz="1800" dirty="0"/>
          </a:p>
        </p:txBody>
      </p:sp>
      <p:sp>
        <p:nvSpPr>
          <p:cNvPr id="3" name="TextBox 2">
            <a:extLst>
              <a:ext uri="{FF2B5EF4-FFF2-40B4-BE49-F238E27FC236}">
                <a16:creationId xmlns:a16="http://schemas.microsoft.com/office/drawing/2014/main" id="{A9C27C28-085C-4C50-ACB1-FC976975A48F}"/>
              </a:ext>
            </a:extLst>
          </p:cNvPr>
          <p:cNvSpPr txBox="1"/>
          <p:nvPr/>
        </p:nvSpPr>
        <p:spPr>
          <a:xfrm>
            <a:off x="10367320" y="539059"/>
            <a:ext cx="804777"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23</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4146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DC47-BACD-492D-A0B9-910DE6A27142}"/>
              </a:ext>
            </a:extLst>
          </p:cNvPr>
          <p:cNvSpPr>
            <a:spLocks noGrp="1"/>
          </p:cNvSpPr>
          <p:nvPr>
            <p:ph type="title"/>
          </p:nvPr>
        </p:nvSpPr>
        <p:spPr>
          <a:xfrm>
            <a:off x="1154953" y="1157910"/>
            <a:ext cx="2793159" cy="579779"/>
          </a:xfrm>
        </p:spPr>
        <p:txBody>
          <a:bodyPr/>
          <a:lstStyle/>
          <a:p>
            <a:pPr algn="ctr"/>
            <a:r>
              <a:rPr lang="en-US" sz="4000" dirty="0"/>
              <a:t>PING</a:t>
            </a:r>
            <a:endParaRPr lang="en-IN" sz="4000" dirty="0"/>
          </a:p>
        </p:txBody>
      </p:sp>
      <p:pic>
        <p:nvPicPr>
          <p:cNvPr id="6" name="Content Placeholder 5">
            <a:extLst>
              <a:ext uri="{FF2B5EF4-FFF2-40B4-BE49-F238E27FC236}">
                <a16:creationId xmlns:a16="http://schemas.microsoft.com/office/drawing/2014/main" id="{199D1EFC-3075-41A2-A42B-3823B38A2FE2}"/>
              </a:ext>
            </a:extLst>
          </p:cNvPr>
          <p:cNvPicPr>
            <a:picLocks noGrp="1" noChangeAspect="1"/>
          </p:cNvPicPr>
          <p:nvPr>
            <p:ph idx="1"/>
          </p:nvPr>
        </p:nvPicPr>
        <p:blipFill rotWithShape="1">
          <a:blip r:embed="rId2"/>
          <a:srcRect l="6110" t="34092" r="7640" b="18661"/>
          <a:stretch/>
        </p:blipFill>
        <p:spPr>
          <a:xfrm>
            <a:off x="6054813" y="2508422"/>
            <a:ext cx="4481384" cy="1841156"/>
          </a:xfrm>
        </p:spPr>
      </p:pic>
      <p:sp>
        <p:nvSpPr>
          <p:cNvPr id="4" name="Text Placeholder 3">
            <a:extLst>
              <a:ext uri="{FF2B5EF4-FFF2-40B4-BE49-F238E27FC236}">
                <a16:creationId xmlns:a16="http://schemas.microsoft.com/office/drawing/2014/main" id="{FD170206-BF1D-4533-AE0E-4A5E3C8349C6}"/>
              </a:ext>
            </a:extLst>
          </p:cNvPr>
          <p:cNvSpPr>
            <a:spLocks noGrp="1"/>
          </p:cNvSpPr>
          <p:nvPr>
            <p:ph type="body" sz="half" idx="2"/>
          </p:nvPr>
        </p:nvSpPr>
        <p:spPr>
          <a:xfrm>
            <a:off x="840259" y="1865870"/>
            <a:ext cx="3521676" cy="4159009"/>
          </a:xfrm>
        </p:spPr>
        <p:txBody>
          <a:bodyPr>
            <a:normAutofit/>
          </a:bodyPr>
          <a:lstStyle/>
          <a:p>
            <a:r>
              <a:rPr lang="en-US" sz="1800" dirty="0">
                <a:solidFill>
                  <a:schemeClr val="bg1"/>
                </a:solidFill>
              </a:rPr>
              <a:t>PING is a basic internet program that allows a user to verify that a particular IP address exists and can accept requests. </a:t>
            </a:r>
          </a:p>
          <a:p>
            <a:r>
              <a:rPr lang="en-US" sz="1800" dirty="0">
                <a:solidFill>
                  <a:schemeClr val="bg1"/>
                </a:solidFill>
              </a:rPr>
              <a:t>Ping is used diagnostically to ensure that the user is trying to reach is actually operating. Ping works by sending an Internet Control Message Protocol(ICMP) echo request to a specified interface on the network and waiting for a reply.</a:t>
            </a:r>
            <a:endParaRPr lang="en-IN" sz="1800" dirty="0">
              <a:solidFill>
                <a:schemeClr val="bg1"/>
              </a:solidFill>
            </a:endParaRPr>
          </a:p>
        </p:txBody>
      </p:sp>
      <p:sp>
        <p:nvSpPr>
          <p:cNvPr id="3" name="TextBox 2">
            <a:extLst>
              <a:ext uri="{FF2B5EF4-FFF2-40B4-BE49-F238E27FC236}">
                <a16:creationId xmlns:a16="http://schemas.microsoft.com/office/drawing/2014/main" id="{2F3C0055-1B37-4529-86CC-B1E7A8230062}"/>
              </a:ext>
            </a:extLst>
          </p:cNvPr>
          <p:cNvSpPr txBox="1"/>
          <p:nvPr/>
        </p:nvSpPr>
        <p:spPr>
          <a:xfrm>
            <a:off x="10441459" y="556054"/>
            <a:ext cx="753763"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24</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32399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DE8A-31DC-4406-B6E4-8DE1EE3E0D47}"/>
              </a:ext>
            </a:extLst>
          </p:cNvPr>
          <p:cNvSpPr>
            <a:spLocks noGrp="1"/>
          </p:cNvSpPr>
          <p:nvPr>
            <p:ph type="title"/>
          </p:nvPr>
        </p:nvSpPr>
        <p:spPr>
          <a:xfrm>
            <a:off x="1154954" y="2041015"/>
            <a:ext cx="8865623" cy="1819656"/>
          </a:xfrm>
        </p:spPr>
        <p:txBody>
          <a:bodyPr/>
          <a:lstStyle/>
          <a:p>
            <a:r>
              <a:rPr lang="en-US" sz="2800" dirty="0">
                <a:solidFill>
                  <a:schemeClr val="bg1"/>
                </a:solidFill>
                <a:latin typeface="Calibri" panose="020F0502020204030204" pitchFamily="34" charset="0"/>
                <a:cs typeface="Calibri" panose="020F0502020204030204" pitchFamily="34" charset="0"/>
              </a:rPr>
              <a:t>We have uploaded a webpage on the Jamia’s network too,</a:t>
            </a:r>
            <a:br>
              <a:rPr lang="en-US" sz="2800" dirty="0">
                <a:solidFill>
                  <a:schemeClr val="bg1"/>
                </a:solidFill>
                <a:latin typeface="Calibri" panose="020F0502020204030204" pitchFamily="34" charset="0"/>
                <a:cs typeface="Calibri" panose="020F0502020204030204" pitchFamily="34" charset="0"/>
              </a:rPr>
            </a:br>
            <a:r>
              <a:rPr lang="en-US" sz="2800" dirty="0">
                <a:solidFill>
                  <a:schemeClr val="bg1"/>
                </a:solidFill>
                <a:latin typeface="Calibri" panose="020F0502020204030204" pitchFamily="34" charset="0"/>
                <a:cs typeface="Calibri" panose="020F0502020204030204" pitchFamily="34" charset="0"/>
              </a:rPr>
              <a:t>You can access it on:</a:t>
            </a:r>
            <a:endParaRPr lang="en-IN" sz="2800" dirty="0">
              <a:solidFill>
                <a:schemeClr val="bg1"/>
              </a:solidFill>
            </a:endParaRPr>
          </a:p>
        </p:txBody>
      </p:sp>
      <p:sp>
        <p:nvSpPr>
          <p:cNvPr id="3" name="Text Placeholder 2">
            <a:extLst>
              <a:ext uri="{FF2B5EF4-FFF2-40B4-BE49-F238E27FC236}">
                <a16:creationId xmlns:a16="http://schemas.microsoft.com/office/drawing/2014/main" id="{2931B1EA-4175-4967-A338-010E7EC88154}"/>
              </a:ext>
            </a:extLst>
          </p:cNvPr>
          <p:cNvSpPr>
            <a:spLocks noGrp="1"/>
          </p:cNvSpPr>
          <p:nvPr>
            <p:ph type="body" idx="1"/>
          </p:nvPr>
        </p:nvSpPr>
        <p:spPr/>
        <p:txBody>
          <a:bodyPr>
            <a:normAutofit/>
          </a:bodyPr>
          <a:lstStyle/>
          <a:p>
            <a:pPr algn="ctr"/>
            <a:r>
              <a:rPr lang="en-US" sz="4000" b="1" dirty="0"/>
              <a:t>10.2.0.35/project/</a:t>
            </a:r>
            <a:endParaRPr lang="en-IN" sz="4000" b="1" dirty="0"/>
          </a:p>
          <a:p>
            <a:endParaRPr lang="en-IN" sz="4000" dirty="0"/>
          </a:p>
        </p:txBody>
      </p:sp>
      <p:sp>
        <p:nvSpPr>
          <p:cNvPr id="4" name="TextBox 3">
            <a:extLst>
              <a:ext uri="{FF2B5EF4-FFF2-40B4-BE49-F238E27FC236}">
                <a16:creationId xmlns:a16="http://schemas.microsoft.com/office/drawing/2014/main" id="{B345F9AD-72B3-4CA8-8910-E05AED83D137}"/>
              </a:ext>
            </a:extLst>
          </p:cNvPr>
          <p:cNvSpPr txBox="1"/>
          <p:nvPr/>
        </p:nvSpPr>
        <p:spPr>
          <a:xfrm>
            <a:off x="10341032" y="565265"/>
            <a:ext cx="814647"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25</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5737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7ECC-A9C0-4D5D-AB1A-AEBFB465E299}"/>
              </a:ext>
            </a:extLst>
          </p:cNvPr>
          <p:cNvSpPr>
            <a:spLocks noGrp="1"/>
          </p:cNvSpPr>
          <p:nvPr>
            <p:ph type="title"/>
          </p:nvPr>
        </p:nvSpPr>
        <p:spPr/>
        <p:txBody>
          <a:bodyPr/>
          <a:lstStyle/>
          <a:p>
            <a:pPr algn="r"/>
            <a:r>
              <a:rPr lang="en-US" dirty="0">
                <a:latin typeface="Eras Bold ITC" panose="020B0907030504020204" pitchFamily="34" charset="0"/>
              </a:rPr>
              <a:t>Acknowledgement</a:t>
            </a:r>
            <a:endParaRPr lang="en-IN" dirty="0">
              <a:latin typeface="Eras Bold ITC" panose="020B0907030504020204" pitchFamily="34" charset="0"/>
            </a:endParaRPr>
          </a:p>
        </p:txBody>
      </p:sp>
      <p:sp>
        <p:nvSpPr>
          <p:cNvPr id="3" name="Content Placeholder 2">
            <a:extLst>
              <a:ext uri="{FF2B5EF4-FFF2-40B4-BE49-F238E27FC236}">
                <a16:creationId xmlns:a16="http://schemas.microsoft.com/office/drawing/2014/main" id="{30C4B7D2-A454-4340-8FE7-ACAD1F385EB6}"/>
              </a:ext>
            </a:extLst>
          </p:cNvPr>
          <p:cNvSpPr>
            <a:spLocks noGrp="1"/>
          </p:cNvSpPr>
          <p:nvPr>
            <p:ph idx="1"/>
          </p:nvPr>
        </p:nvSpPr>
        <p:spPr>
          <a:xfrm>
            <a:off x="815546" y="2261286"/>
            <a:ext cx="10540313" cy="3758514"/>
          </a:xfrm>
        </p:spPr>
        <p:txBody>
          <a:bodyPr/>
          <a:lstStyle/>
          <a:p>
            <a:pPr marL="0" indent="0">
              <a:buNone/>
            </a:pPr>
            <a:r>
              <a:rPr lang="en-US" dirty="0"/>
              <a:t>First of all, I would like to express my gratitude to Almighty Allah to enabling me to complete this project report on </a:t>
            </a:r>
            <a:r>
              <a:rPr lang="en-US" b="1" dirty="0"/>
              <a:t>“Architecture of Network of JMI ”. </a:t>
            </a:r>
            <a:r>
              <a:rPr lang="en-US" dirty="0"/>
              <a:t>with this, some of the people to which I am indebted are:</a:t>
            </a:r>
          </a:p>
          <a:p>
            <a:pPr>
              <a:buFont typeface="Wingdings" panose="05000000000000000000" pitchFamily="2" charset="2"/>
              <a:buChar char="§"/>
            </a:pPr>
            <a:r>
              <a:rPr lang="en-US" b="1" dirty="0"/>
              <a:t>Dr. S. M. K. </a:t>
            </a:r>
            <a:r>
              <a:rPr lang="en-US" b="1" dirty="0" err="1"/>
              <a:t>Quadri</a:t>
            </a:r>
            <a:r>
              <a:rPr lang="en-US" dirty="0"/>
              <a:t> (Honorary Director-CIT, JMI)</a:t>
            </a:r>
          </a:p>
          <a:p>
            <a:pPr>
              <a:buFont typeface="Wingdings" panose="05000000000000000000" pitchFamily="2" charset="2"/>
              <a:buChar char="§"/>
            </a:pPr>
            <a:r>
              <a:rPr lang="en-US" b="1" dirty="0"/>
              <a:t>Mr.</a:t>
            </a:r>
            <a:r>
              <a:rPr lang="en-US" dirty="0"/>
              <a:t> </a:t>
            </a:r>
            <a:r>
              <a:rPr lang="en-US" b="1" dirty="0"/>
              <a:t>Syed Khalid Ali </a:t>
            </a:r>
            <a:r>
              <a:rPr lang="en-US" dirty="0"/>
              <a:t>(Network Engineer-CIT, JMI)</a:t>
            </a:r>
          </a:p>
          <a:p>
            <a:pPr>
              <a:buFont typeface="Wingdings" panose="05000000000000000000" pitchFamily="2" charset="2"/>
              <a:buChar char="§"/>
            </a:pPr>
            <a:r>
              <a:rPr lang="en-US" b="1" dirty="0"/>
              <a:t>Mr. </a:t>
            </a:r>
            <a:r>
              <a:rPr lang="en-US" b="1" dirty="0" err="1"/>
              <a:t>Abuzar</a:t>
            </a:r>
            <a:r>
              <a:rPr lang="en-US" dirty="0"/>
              <a:t> (Trainer) </a:t>
            </a:r>
          </a:p>
          <a:p>
            <a:pPr marL="0" indent="0">
              <a:buNone/>
            </a:pPr>
            <a:r>
              <a:rPr lang="en-US" dirty="0"/>
              <a:t>	and my group members, who provided their valuable suggestions and precious time in accomplishing my project report.</a:t>
            </a:r>
          </a:p>
          <a:p>
            <a:pPr marL="0" indent="0">
              <a:buNone/>
            </a:pPr>
            <a:endParaRPr lang="en-IN" dirty="0"/>
          </a:p>
          <a:p>
            <a:pPr marL="0" indent="0">
              <a:buNone/>
            </a:pPr>
            <a:endParaRPr lang="en-IN" dirty="0"/>
          </a:p>
          <a:p>
            <a:endParaRPr lang="en-IN" dirty="0"/>
          </a:p>
        </p:txBody>
      </p:sp>
      <p:sp>
        <p:nvSpPr>
          <p:cNvPr id="4" name="TextBox 3">
            <a:extLst>
              <a:ext uri="{FF2B5EF4-FFF2-40B4-BE49-F238E27FC236}">
                <a16:creationId xmlns:a16="http://schemas.microsoft.com/office/drawing/2014/main" id="{505958F0-FA22-4601-A80A-E31D6B390F2E}"/>
              </a:ext>
            </a:extLst>
          </p:cNvPr>
          <p:cNvSpPr txBox="1"/>
          <p:nvPr/>
        </p:nvSpPr>
        <p:spPr>
          <a:xfrm>
            <a:off x="10309181" y="576590"/>
            <a:ext cx="892149"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26</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43127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2FFD-A163-451C-ABF4-97A77C9564F6}"/>
              </a:ext>
            </a:extLst>
          </p:cNvPr>
          <p:cNvSpPr>
            <a:spLocks noGrp="1"/>
          </p:cNvSpPr>
          <p:nvPr>
            <p:ph type="title"/>
          </p:nvPr>
        </p:nvSpPr>
        <p:spPr>
          <a:xfrm>
            <a:off x="1154954" y="973669"/>
            <a:ext cx="2552073" cy="274363"/>
          </a:xfrm>
        </p:spPr>
        <p:txBody>
          <a:bodyPr/>
          <a:lstStyle/>
          <a:p>
            <a:r>
              <a:rPr lang="en-US" dirty="0"/>
              <a:t> </a:t>
            </a:r>
            <a:endParaRPr lang="en-IN" dirty="0"/>
          </a:p>
        </p:txBody>
      </p:sp>
      <p:sp>
        <p:nvSpPr>
          <p:cNvPr id="7" name="Content Placeholder 6">
            <a:extLst>
              <a:ext uri="{FF2B5EF4-FFF2-40B4-BE49-F238E27FC236}">
                <a16:creationId xmlns:a16="http://schemas.microsoft.com/office/drawing/2014/main" id="{298D77E1-685C-4333-92E4-D9C6B1A96D31}"/>
              </a:ext>
            </a:extLst>
          </p:cNvPr>
          <p:cNvSpPr>
            <a:spLocks noGrp="1"/>
          </p:cNvSpPr>
          <p:nvPr>
            <p:ph idx="1"/>
          </p:nvPr>
        </p:nvSpPr>
        <p:spPr>
          <a:xfrm>
            <a:off x="1154954" y="2409568"/>
            <a:ext cx="9620138" cy="2854410"/>
          </a:xfrm>
        </p:spPr>
        <p:txBody>
          <a:bodyPr>
            <a:normAutofit/>
          </a:bodyPr>
          <a:lstStyle/>
          <a:p>
            <a:pPr marL="0" indent="0">
              <a:buNone/>
            </a:pPr>
            <a:r>
              <a:rPr lang="en-US" sz="2600" dirty="0"/>
              <a:t>“ </a:t>
            </a:r>
            <a:r>
              <a:rPr lang="en-US" sz="2600" dirty="0">
                <a:latin typeface="Arial Rounded MT Bold" panose="020F0704030504030204" pitchFamily="34" charset="0"/>
              </a:rPr>
              <a:t>establishing a network isn’t like following a recipe for brownies. A lot of people think you can buy two devices, connect them with a wire and be done with it,…have the person who knows the most [about computers], read the manual and do the job</a:t>
            </a:r>
            <a:r>
              <a:rPr lang="en-US" sz="2600" dirty="0"/>
              <a:t>. ”</a:t>
            </a:r>
          </a:p>
          <a:p>
            <a:pPr marL="0" indent="0">
              <a:buNone/>
            </a:pPr>
            <a:r>
              <a:rPr lang="en-US" sz="2600" dirty="0"/>
              <a:t>															    </a:t>
            </a:r>
            <a:r>
              <a:rPr lang="en-US" sz="2600" dirty="0">
                <a:latin typeface="Bahnschrift Condensed" panose="020B0502040204020203" pitchFamily="34" charset="0"/>
              </a:rPr>
              <a:t>~anonymous</a:t>
            </a:r>
            <a:endParaRPr lang="en-IN" sz="2600" dirty="0">
              <a:latin typeface="Bahnschrift Condensed" panose="020B0502040204020203" pitchFamily="34" charset="0"/>
            </a:endParaRPr>
          </a:p>
        </p:txBody>
      </p:sp>
      <p:sp>
        <p:nvSpPr>
          <p:cNvPr id="8" name="TextBox 7">
            <a:extLst>
              <a:ext uri="{FF2B5EF4-FFF2-40B4-BE49-F238E27FC236}">
                <a16:creationId xmlns:a16="http://schemas.microsoft.com/office/drawing/2014/main" id="{E4EAFDD6-7FAF-4E8E-9EFC-742C37F178ED}"/>
              </a:ext>
            </a:extLst>
          </p:cNvPr>
          <p:cNvSpPr txBox="1"/>
          <p:nvPr/>
        </p:nvSpPr>
        <p:spPr>
          <a:xfrm>
            <a:off x="10526726" y="587630"/>
            <a:ext cx="496732"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3</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59819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75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9AEB-A889-49B1-9259-E434AB66A329}"/>
              </a:ext>
            </a:extLst>
          </p:cNvPr>
          <p:cNvSpPr>
            <a:spLocks noGrp="1"/>
          </p:cNvSpPr>
          <p:nvPr>
            <p:ph type="title"/>
          </p:nvPr>
        </p:nvSpPr>
        <p:spPr>
          <a:xfrm>
            <a:off x="902043" y="926757"/>
            <a:ext cx="3620530" cy="1396313"/>
          </a:xfrm>
        </p:spPr>
        <p:txBody>
          <a:bodyPr/>
          <a:lstStyle/>
          <a:p>
            <a:pPr algn="ctr"/>
            <a:r>
              <a:rPr lang="en-US" sz="4200" dirty="0">
                <a:latin typeface="Bahnschrift" panose="020B0502040204020203" pitchFamily="34" charset="0"/>
              </a:rPr>
              <a:t>Computer Network</a:t>
            </a:r>
            <a:endParaRPr lang="en-IN" sz="4200" dirty="0">
              <a:latin typeface="Bahnschrift" panose="020B0502040204020203" pitchFamily="34" charset="0"/>
            </a:endParaRPr>
          </a:p>
        </p:txBody>
      </p:sp>
      <p:pic>
        <p:nvPicPr>
          <p:cNvPr id="6" name="Content Placeholder 5">
            <a:extLst>
              <a:ext uri="{FF2B5EF4-FFF2-40B4-BE49-F238E27FC236}">
                <a16:creationId xmlns:a16="http://schemas.microsoft.com/office/drawing/2014/main" id="{92472F32-2F2F-4727-BCDD-9731553268BF}"/>
              </a:ext>
            </a:extLst>
          </p:cNvPr>
          <p:cNvPicPr>
            <a:picLocks noGrp="1" noChangeAspect="1"/>
          </p:cNvPicPr>
          <p:nvPr>
            <p:ph idx="1"/>
          </p:nvPr>
        </p:nvPicPr>
        <p:blipFill>
          <a:blip r:embed="rId2"/>
          <a:stretch>
            <a:fillRect/>
          </a:stretch>
        </p:blipFill>
        <p:spPr>
          <a:xfrm>
            <a:off x="4880919" y="1163479"/>
            <a:ext cx="6610865" cy="5266897"/>
          </a:xfrm>
        </p:spPr>
      </p:pic>
      <p:sp>
        <p:nvSpPr>
          <p:cNvPr id="4" name="Text Placeholder 3">
            <a:extLst>
              <a:ext uri="{FF2B5EF4-FFF2-40B4-BE49-F238E27FC236}">
                <a16:creationId xmlns:a16="http://schemas.microsoft.com/office/drawing/2014/main" id="{57CFB29B-848D-4571-8923-F2A4638DBC45}"/>
              </a:ext>
            </a:extLst>
          </p:cNvPr>
          <p:cNvSpPr>
            <a:spLocks noGrp="1"/>
          </p:cNvSpPr>
          <p:nvPr>
            <p:ph type="body" sz="half" idx="2"/>
          </p:nvPr>
        </p:nvSpPr>
        <p:spPr>
          <a:xfrm>
            <a:off x="531341" y="2471351"/>
            <a:ext cx="3991232" cy="3553528"/>
          </a:xfrm>
        </p:spPr>
        <p:txBody>
          <a:bodyPr>
            <a:noAutofit/>
          </a:bodyPr>
          <a:lstStyle/>
          <a:p>
            <a:r>
              <a:rPr lang="en-US" sz="2200" dirty="0">
                <a:solidFill>
                  <a:schemeClr val="bg1"/>
                </a:solidFill>
                <a:latin typeface="Bahnschrift SemiBold" panose="020B0502040204020203" pitchFamily="34" charset="0"/>
              </a:rPr>
              <a:t>A computer network is a group of computer systems and other computing hardware devices that are linked together through communication channels to facilitate communication and resource-sharing among a wide range of users. </a:t>
            </a:r>
            <a:endParaRPr lang="en-IN" sz="2200" dirty="0">
              <a:solidFill>
                <a:schemeClr val="bg1"/>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CDD41A7-01CD-4701-87CE-F2EC40F8A410}"/>
              </a:ext>
            </a:extLst>
          </p:cNvPr>
          <p:cNvSpPr txBox="1"/>
          <p:nvPr/>
        </p:nvSpPr>
        <p:spPr>
          <a:xfrm>
            <a:off x="10490886" y="543697"/>
            <a:ext cx="531341"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4</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3373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750"/>
                                        <p:tgtEl>
                                          <p:spTgt spid="2"/>
                                        </p:tgtEl>
                                      </p:cBhvr>
                                    </p:animEffect>
                                  </p:childTnLst>
                                </p:cTn>
                              </p:par>
                              <p:par>
                                <p:cTn id="8" presetID="18" presetClass="entr" presetSubtype="12"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strips(downLeft)">
                                      <p:cBhvr>
                                        <p:cTn id="10" dur="500"/>
                                        <p:tgtEl>
                                          <p:spTgt spid="4">
                                            <p:txEl>
                                              <p:pRg st="0" end="0"/>
                                            </p:txEl>
                                          </p:spTgt>
                                        </p:tgtEl>
                                      </p:cBhvr>
                                    </p:animEffect>
                                  </p:childTnLst>
                                </p:cTn>
                              </p:par>
                            </p:childTnLst>
                          </p:cTn>
                        </p:par>
                        <p:par>
                          <p:cTn id="11" fill="hold">
                            <p:stCondLst>
                              <p:cond delay="75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C941-FD59-4D64-9F15-FD55D187CEFD}"/>
              </a:ext>
            </a:extLst>
          </p:cNvPr>
          <p:cNvSpPr>
            <a:spLocks noGrp="1"/>
          </p:cNvSpPr>
          <p:nvPr>
            <p:ph type="title"/>
          </p:nvPr>
        </p:nvSpPr>
        <p:spPr>
          <a:xfrm>
            <a:off x="843146" y="1095097"/>
            <a:ext cx="3416771" cy="705406"/>
          </a:xfrm>
        </p:spPr>
        <p:txBody>
          <a:bodyPr/>
          <a:lstStyle/>
          <a:p>
            <a:r>
              <a:rPr lang="en-US" sz="3200" dirty="0">
                <a:latin typeface="Arial Rounded MT Bold" panose="020F0704030504030204" pitchFamily="34" charset="0"/>
              </a:rPr>
              <a:t>Communication</a:t>
            </a:r>
            <a:endParaRPr lang="en-IN" sz="3200"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22330AB7-79E1-4860-9326-26304575675C}"/>
              </a:ext>
            </a:extLst>
          </p:cNvPr>
          <p:cNvPicPr>
            <a:picLocks noGrp="1" noChangeAspect="1"/>
          </p:cNvPicPr>
          <p:nvPr>
            <p:ph idx="1"/>
          </p:nvPr>
        </p:nvPicPr>
        <p:blipFill rotWithShape="1">
          <a:blip r:embed="rId2"/>
          <a:srcRect b="10929"/>
          <a:stretch/>
        </p:blipFill>
        <p:spPr>
          <a:xfrm>
            <a:off x="6395244" y="2107692"/>
            <a:ext cx="3962400" cy="2896794"/>
          </a:xfrm>
        </p:spPr>
      </p:pic>
      <p:sp>
        <p:nvSpPr>
          <p:cNvPr id="4" name="Text Placeholder 3">
            <a:extLst>
              <a:ext uri="{FF2B5EF4-FFF2-40B4-BE49-F238E27FC236}">
                <a16:creationId xmlns:a16="http://schemas.microsoft.com/office/drawing/2014/main" id="{773827DB-82F1-44A5-A8D1-2865B6811AA5}"/>
              </a:ext>
            </a:extLst>
          </p:cNvPr>
          <p:cNvSpPr>
            <a:spLocks noGrp="1"/>
          </p:cNvSpPr>
          <p:nvPr>
            <p:ph type="body" sz="half" idx="2"/>
          </p:nvPr>
        </p:nvSpPr>
        <p:spPr>
          <a:xfrm>
            <a:off x="580768" y="1981200"/>
            <a:ext cx="3892378" cy="4038600"/>
          </a:xfrm>
        </p:spPr>
        <p:txBody>
          <a:bodyPr>
            <a:noAutofit/>
          </a:bodyPr>
          <a:lstStyle/>
          <a:p>
            <a:r>
              <a:rPr lang="en-US" sz="2000" dirty="0">
                <a:solidFill>
                  <a:schemeClr val="bg1"/>
                </a:solidFill>
                <a:latin typeface="Comic Sans MS" panose="030F0702030302020204" pitchFamily="66" charset="0"/>
              </a:rPr>
              <a:t>The transmission of data from one computer to another, or from one device to another. A </a:t>
            </a:r>
            <a:r>
              <a:rPr lang="en-US" sz="2000" i="1" dirty="0">
                <a:solidFill>
                  <a:schemeClr val="bg1"/>
                </a:solidFill>
                <a:latin typeface="Comic Sans MS" panose="030F0702030302020204" pitchFamily="66" charset="0"/>
              </a:rPr>
              <a:t>communications device,</a:t>
            </a:r>
            <a:r>
              <a:rPr lang="en-US" sz="2000" dirty="0">
                <a:solidFill>
                  <a:schemeClr val="bg1"/>
                </a:solidFill>
                <a:latin typeface="Comic Sans MS" panose="030F0702030302020204" pitchFamily="66" charset="0"/>
              </a:rPr>
              <a:t> therefore, is any machine that assists data transmission. For example, modems, cables, and ports are all communications devices. Communication/data transmission is done by transfer of energy called signals through transmission media.</a:t>
            </a:r>
          </a:p>
          <a:p>
            <a:endParaRPr lang="en-IN" sz="2000" dirty="0">
              <a:solidFill>
                <a:schemeClr val="bg1"/>
              </a:solidFill>
            </a:endParaRPr>
          </a:p>
        </p:txBody>
      </p:sp>
      <p:sp>
        <p:nvSpPr>
          <p:cNvPr id="6" name="TextBox 5">
            <a:extLst>
              <a:ext uri="{FF2B5EF4-FFF2-40B4-BE49-F238E27FC236}">
                <a16:creationId xmlns:a16="http://schemas.microsoft.com/office/drawing/2014/main" id="{779D93D8-91C1-4912-95F2-49FE2424B400}"/>
              </a:ext>
            </a:extLst>
          </p:cNvPr>
          <p:cNvSpPr txBox="1"/>
          <p:nvPr/>
        </p:nvSpPr>
        <p:spPr>
          <a:xfrm>
            <a:off x="10515600" y="571877"/>
            <a:ext cx="459405"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5</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8984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750"/>
                                        <p:tgtEl>
                                          <p:spTgt spid="4">
                                            <p:txEl>
                                              <p:pRg st="0" end="0"/>
                                            </p:txEl>
                                          </p:spTgt>
                                        </p:tgtEl>
                                      </p:cBhvr>
                                    </p:animEffect>
                                  </p:childTnLst>
                                </p:cTn>
                              </p:par>
                            </p:childTnLst>
                          </p:cTn>
                        </p:par>
                        <p:par>
                          <p:cTn id="11" fill="hold">
                            <p:stCondLst>
                              <p:cond delay="750"/>
                            </p:stCondLst>
                            <p:childTnLst>
                              <p:par>
                                <p:cTn id="12" presetID="21"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1A31-9C5A-455D-9ADD-5AD17325589D}"/>
              </a:ext>
            </a:extLst>
          </p:cNvPr>
          <p:cNvSpPr>
            <a:spLocks noGrp="1"/>
          </p:cNvSpPr>
          <p:nvPr>
            <p:ph type="title"/>
          </p:nvPr>
        </p:nvSpPr>
        <p:spPr>
          <a:xfrm>
            <a:off x="4230130" y="981620"/>
            <a:ext cx="3731740" cy="704088"/>
          </a:xfrm>
        </p:spPr>
        <p:txBody>
          <a:bodyPr/>
          <a:lstStyle/>
          <a:p>
            <a:pPr algn="ctr"/>
            <a:r>
              <a:rPr lang="en-US" sz="6000" dirty="0">
                <a:latin typeface="Berlin Sans FB" panose="020E0602020502020306" pitchFamily="34" charset="0"/>
              </a:rPr>
              <a:t>signals</a:t>
            </a:r>
            <a:endParaRPr lang="en-IN" sz="6000" dirty="0">
              <a:latin typeface="Berlin Sans FB" panose="020E0602020502020306" pitchFamily="34" charset="0"/>
            </a:endParaRPr>
          </a:p>
        </p:txBody>
      </p:sp>
      <p:sp>
        <p:nvSpPr>
          <p:cNvPr id="3" name="Text Placeholder 2">
            <a:extLst>
              <a:ext uri="{FF2B5EF4-FFF2-40B4-BE49-F238E27FC236}">
                <a16:creationId xmlns:a16="http://schemas.microsoft.com/office/drawing/2014/main" id="{EE848644-64DC-4433-A14F-964A97A48041}"/>
              </a:ext>
            </a:extLst>
          </p:cNvPr>
          <p:cNvSpPr>
            <a:spLocks noGrp="1"/>
          </p:cNvSpPr>
          <p:nvPr>
            <p:ph type="body" idx="1"/>
          </p:nvPr>
        </p:nvSpPr>
        <p:spPr>
          <a:xfrm>
            <a:off x="1154954" y="2080722"/>
            <a:ext cx="4828032" cy="576262"/>
          </a:xfrm>
        </p:spPr>
        <p:txBody>
          <a:bodyPr/>
          <a:lstStyle/>
          <a:p>
            <a:r>
              <a:rPr lang="en-US" dirty="0"/>
              <a:t>Analog signal</a:t>
            </a:r>
            <a:endParaRPr lang="en-IN" dirty="0"/>
          </a:p>
        </p:txBody>
      </p:sp>
      <p:pic>
        <p:nvPicPr>
          <p:cNvPr id="8" name="Content Placeholder 7">
            <a:extLst>
              <a:ext uri="{FF2B5EF4-FFF2-40B4-BE49-F238E27FC236}">
                <a16:creationId xmlns:a16="http://schemas.microsoft.com/office/drawing/2014/main" id="{68108467-24BD-4899-94F8-12F40CA6F29F}"/>
              </a:ext>
            </a:extLst>
          </p:cNvPr>
          <p:cNvPicPr>
            <a:picLocks noGrp="1" noChangeAspect="1"/>
          </p:cNvPicPr>
          <p:nvPr>
            <p:ph sz="half" idx="2"/>
          </p:nvPr>
        </p:nvPicPr>
        <p:blipFill>
          <a:blip r:embed="rId2"/>
          <a:stretch>
            <a:fillRect/>
          </a:stretch>
        </p:blipFill>
        <p:spPr>
          <a:xfrm>
            <a:off x="1409625" y="2774998"/>
            <a:ext cx="3336324" cy="1031433"/>
          </a:xfrm>
        </p:spPr>
      </p:pic>
      <p:sp>
        <p:nvSpPr>
          <p:cNvPr id="5" name="Text Placeholder 4">
            <a:extLst>
              <a:ext uri="{FF2B5EF4-FFF2-40B4-BE49-F238E27FC236}">
                <a16:creationId xmlns:a16="http://schemas.microsoft.com/office/drawing/2014/main" id="{46CA260E-7D01-46FC-AF78-31312E214636}"/>
              </a:ext>
            </a:extLst>
          </p:cNvPr>
          <p:cNvSpPr>
            <a:spLocks noGrp="1"/>
          </p:cNvSpPr>
          <p:nvPr>
            <p:ph type="body" sz="quarter" idx="3"/>
          </p:nvPr>
        </p:nvSpPr>
        <p:spPr>
          <a:xfrm>
            <a:off x="6205839" y="2080722"/>
            <a:ext cx="4828032" cy="576262"/>
          </a:xfrm>
        </p:spPr>
        <p:txBody>
          <a:bodyPr/>
          <a:lstStyle/>
          <a:p>
            <a:r>
              <a:rPr lang="en-US" dirty="0"/>
              <a:t>Digital signal</a:t>
            </a:r>
            <a:endParaRPr lang="en-IN" dirty="0"/>
          </a:p>
        </p:txBody>
      </p:sp>
      <p:pic>
        <p:nvPicPr>
          <p:cNvPr id="11" name="Content Placeholder 10">
            <a:extLst>
              <a:ext uri="{FF2B5EF4-FFF2-40B4-BE49-F238E27FC236}">
                <a16:creationId xmlns:a16="http://schemas.microsoft.com/office/drawing/2014/main" id="{D4B98BEC-124D-40EA-8D56-50B0F7DB535D}"/>
              </a:ext>
            </a:extLst>
          </p:cNvPr>
          <p:cNvPicPr>
            <a:picLocks noGrp="1" noChangeAspect="1"/>
          </p:cNvPicPr>
          <p:nvPr>
            <p:ph sz="quarter" idx="4"/>
          </p:nvPr>
        </p:nvPicPr>
        <p:blipFill>
          <a:blip r:embed="rId3"/>
          <a:stretch>
            <a:fillRect/>
          </a:stretch>
        </p:blipFill>
        <p:spPr>
          <a:xfrm>
            <a:off x="7286370" y="2832863"/>
            <a:ext cx="3612288" cy="1047158"/>
          </a:xfrm>
        </p:spPr>
      </p:pic>
      <p:sp>
        <p:nvSpPr>
          <p:cNvPr id="9" name="TextBox 8">
            <a:extLst>
              <a:ext uri="{FF2B5EF4-FFF2-40B4-BE49-F238E27FC236}">
                <a16:creationId xmlns:a16="http://schemas.microsoft.com/office/drawing/2014/main" id="{3A2C8976-0823-4F3C-80AD-015346F2EE51}"/>
              </a:ext>
            </a:extLst>
          </p:cNvPr>
          <p:cNvSpPr txBox="1"/>
          <p:nvPr/>
        </p:nvSpPr>
        <p:spPr>
          <a:xfrm>
            <a:off x="716692" y="3880021"/>
            <a:ext cx="4825160" cy="2308324"/>
          </a:xfrm>
          <a:prstGeom prst="rect">
            <a:avLst/>
          </a:prstGeom>
          <a:noFill/>
        </p:spPr>
        <p:txBody>
          <a:bodyPr wrap="square" rtlCol="0">
            <a:spAutoFit/>
          </a:bodyPr>
          <a:lstStyle/>
          <a:p>
            <a:r>
              <a:rPr lang="en-US" dirty="0">
                <a:latin typeface="Maiandra GD" panose="020E0502030308020204" pitchFamily="34" charset="0"/>
              </a:rPr>
              <a:t>An analog signal is a continuous wave denoted by a sine wave (pictured below) and may vary in signal strength (amplitude) or frequency (waves per unit time). The sine wave's amplitude value can be seen as the higher and lower points of the wave, while the frequency value is measured in the sine wave's physical length from left to right. </a:t>
            </a:r>
            <a:endParaRPr lang="en-IN" dirty="0">
              <a:latin typeface="Maiandra GD" panose="020E0502030308020204" pitchFamily="34" charset="0"/>
            </a:endParaRPr>
          </a:p>
        </p:txBody>
      </p:sp>
      <p:sp>
        <p:nvSpPr>
          <p:cNvPr id="13" name="TextBox 12">
            <a:extLst>
              <a:ext uri="{FF2B5EF4-FFF2-40B4-BE49-F238E27FC236}">
                <a16:creationId xmlns:a16="http://schemas.microsoft.com/office/drawing/2014/main" id="{53134486-CB6D-411A-9548-611403DB2102}"/>
              </a:ext>
            </a:extLst>
          </p:cNvPr>
          <p:cNvSpPr txBox="1"/>
          <p:nvPr/>
        </p:nvSpPr>
        <p:spPr>
          <a:xfrm rot="10800000" flipH="1" flipV="1">
            <a:off x="6647276" y="3880018"/>
            <a:ext cx="4828032" cy="2308324"/>
          </a:xfrm>
          <a:prstGeom prst="rect">
            <a:avLst/>
          </a:prstGeom>
          <a:noFill/>
        </p:spPr>
        <p:txBody>
          <a:bodyPr wrap="square" rtlCol="0">
            <a:spAutoFit/>
          </a:bodyPr>
          <a:lstStyle/>
          <a:p>
            <a:r>
              <a:rPr lang="en-US" dirty="0">
                <a:latin typeface="Maiandra GD" panose="020E0502030308020204" pitchFamily="34" charset="0"/>
              </a:rPr>
              <a:t>A digital signal refers to an electrical signal that is converted into a pattern of bits. Unlike an analog signal, which is a continuous signal that contains time-varying quantities, a digital signal has a discrete value at each sampling point. The precision of the signal is determined by how many samples are recorded per unit of time.</a:t>
            </a:r>
            <a:endParaRPr lang="en-IN" dirty="0">
              <a:latin typeface="Maiandra GD" panose="020E0502030308020204" pitchFamily="34" charset="0"/>
            </a:endParaRPr>
          </a:p>
        </p:txBody>
      </p:sp>
      <p:sp>
        <p:nvSpPr>
          <p:cNvPr id="14" name="TextBox 13">
            <a:extLst>
              <a:ext uri="{FF2B5EF4-FFF2-40B4-BE49-F238E27FC236}">
                <a16:creationId xmlns:a16="http://schemas.microsoft.com/office/drawing/2014/main" id="{46C1B928-CD5F-4F94-8193-BDF12A4916AD}"/>
              </a:ext>
            </a:extLst>
          </p:cNvPr>
          <p:cNvSpPr txBox="1"/>
          <p:nvPr/>
        </p:nvSpPr>
        <p:spPr>
          <a:xfrm>
            <a:off x="10552670" y="524541"/>
            <a:ext cx="481201"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6</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7008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par>
                          <p:cTn id="15" fill="hold">
                            <p:stCondLst>
                              <p:cond delay="1250"/>
                            </p:stCondLst>
                            <p:childTnLst>
                              <p:par>
                                <p:cTn id="16" presetID="55"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par>
                                <p:cTn id="21" presetID="55"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strVal val="#ppt_w*0.70"/>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Effect transition="in" filter="fade">
                                      <p:cBhvr>
                                        <p:cTn id="25" dur="1000"/>
                                        <p:tgtEl>
                                          <p:spTgt spid="11"/>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 calcmode="lin" valueType="num">
                                      <p:cBhvr>
                                        <p:cTn id="3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2CD8-6DBA-44B6-8B12-5BAFBEA1E8E5}"/>
              </a:ext>
            </a:extLst>
          </p:cNvPr>
          <p:cNvSpPr>
            <a:spLocks noGrp="1"/>
          </p:cNvSpPr>
          <p:nvPr>
            <p:ph type="title"/>
          </p:nvPr>
        </p:nvSpPr>
        <p:spPr>
          <a:xfrm>
            <a:off x="1154954" y="1257875"/>
            <a:ext cx="9694278" cy="706964"/>
          </a:xfrm>
        </p:spPr>
        <p:txBody>
          <a:bodyPr/>
          <a:lstStyle/>
          <a:p>
            <a:r>
              <a:rPr lang="en-US" dirty="0">
                <a:latin typeface="Arial" panose="020B0604020202020204" pitchFamily="34" charset="0"/>
                <a:cs typeface="Arial" panose="020B0604020202020204" pitchFamily="34" charset="0"/>
              </a:rPr>
              <a:t>OSI(Open System Interconnection) Model</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FF04F1-50B8-4611-AA67-57AAAFF1B739}"/>
              </a:ext>
            </a:extLst>
          </p:cNvPr>
          <p:cNvSpPr>
            <a:spLocks noGrp="1"/>
          </p:cNvSpPr>
          <p:nvPr>
            <p:ph idx="1"/>
          </p:nvPr>
        </p:nvSpPr>
        <p:spPr>
          <a:xfrm>
            <a:off x="1154954" y="2446638"/>
            <a:ext cx="9694278" cy="3707028"/>
          </a:xfrm>
        </p:spPr>
        <p:txBody>
          <a:bodyPr/>
          <a:lstStyle/>
          <a:p>
            <a:pPr marL="0" indent="0" algn="just">
              <a:buNone/>
            </a:pPr>
            <a:r>
              <a:rPr lang="en-US" dirty="0"/>
              <a:t>The Open Systems Interconnection model (OSI model) is a conceptual model that characterizes and standardizes the communication functions of a telecommunication or computing system without regard to its underlying internal structure and technology. Its goal is the interoperability of diverse communication systems with standard communication protocols. The model partitions a communication system into abstraction layer. The original version of the model had seven layers. </a:t>
            </a:r>
          </a:p>
          <a:p>
            <a:pPr marL="0" indent="0" algn="just">
              <a:buNone/>
            </a:pPr>
            <a:r>
              <a:rPr lang="en-US" dirty="0"/>
              <a:t>A layer serves the layer above it and is served by the layer below it. For example, a layer that provides error-free communications across a network provides the path needed by applications above it, while it calls the next lower layer to send and receive packets that constitute the contents of that path. Two instances at the same layer are visualized as connected by a </a:t>
            </a:r>
            <a:r>
              <a:rPr lang="en-US" i="1" dirty="0"/>
              <a:t>horizontal</a:t>
            </a:r>
            <a:r>
              <a:rPr lang="en-US" dirty="0"/>
              <a:t> connection in that layer. </a:t>
            </a:r>
          </a:p>
          <a:p>
            <a:pPr marL="0" indent="0" algn="just">
              <a:buNone/>
            </a:pPr>
            <a:endParaRPr lang="en-IN" dirty="0"/>
          </a:p>
        </p:txBody>
      </p:sp>
      <p:sp>
        <p:nvSpPr>
          <p:cNvPr id="5" name="TextBox 4">
            <a:extLst>
              <a:ext uri="{FF2B5EF4-FFF2-40B4-BE49-F238E27FC236}">
                <a16:creationId xmlns:a16="http://schemas.microsoft.com/office/drawing/2014/main" id="{A76B3E3A-404F-4B6F-9217-0E8F70C0CEB7}"/>
              </a:ext>
            </a:extLst>
          </p:cNvPr>
          <p:cNvSpPr txBox="1"/>
          <p:nvPr/>
        </p:nvSpPr>
        <p:spPr>
          <a:xfrm>
            <a:off x="10503243" y="560057"/>
            <a:ext cx="531341"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7</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7403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D9C0C-3432-4216-9F66-7069B2D4830F}"/>
              </a:ext>
            </a:extLst>
          </p:cNvPr>
          <p:cNvSpPr txBox="1"/>
          <p:nvPr/>
        </p:nvSpPr>
        <p:spPr>
          <a:xfrm>
            <a:off x="10441459" y="593124"/>
            <a:ext cx="679622"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8</a:t>
            </a:r>
            <a:endParaRPr lang="en-IN" sz="2800" dirty="0">
              <a:solidFill>
                <a:schemeClr val="bg1"/>
              </a:solidFill>
              <a:latin typeface="Algerian" panose="04020705040A02060702" pitchFamily="82" charset="0"/>
            </a:endParaRPr>
          </a:p>
        </p:txBody>
      </p:sp>
      <p:pic>
        <p:nvPicPr>
          <p:cNvPr id="4" name="Picture 3">
            <a:extLst>
              <a:ext uri="{FF2B5EF4-FFF2-40B4-BE49-F238E27FC236}">
                <a16:creationId xmlns:a16="http://schemas.microsoft.com/office/drawing/2014/main" id="{EB0BD749-FC6A-40B0-A2C4-C9F3907630FC}"/>
              </a:ext>
            </a:extLst>
          </p:cNvPr>
          <p:cNvPicPr>
            <a:picLocks noChangeAspect="1"/>
          </p:cNvPicPr>
          <p:nvPr/>
        </p:nvPicPr>
        <p:blipFill>
          <a:blip r:embed="rId2"/>
          <a:stretch>
            <a:fillRect/>
          </a:stretch>
        </p:blipFill>
        <p:spPr>
          <a:xfrm>
            <a:off x="469557" y="1248032"/>
            <a:ext cx="9877168" cy="5453834"/>
          </a:xfrm>
          <a:prstGeom prst="rect">
            <a:avLst/>
          </a:prstGeom>
        </p:spPr>
      </p:pic>
      <p:sp>
        <p:nvSpPr>
          <p:cNvPr id="6" name="TextBox 5">
            <a:extLst>
              <a:ext uri="{FF2B5EF4-FFF2-40B4-BE49-F238E27FC236}">
                <a16:creationId xmlns:a16="http://schemas.microsoft.com/office/drawing/2014/main" id="{DA7576D0-4214-4EFF-AF6E-F9744770CC48}"/>
              </a:ext>
            </a:extLst>
          </p:cNvPr>
          <p:cNvSpPr txBox="1"/>
          <p:nvPr/>
        </p:nvSpPr>
        <p:spPr>
          <a:xfrm>
            <a:off x="469557" y="470013"/>
            <a:ext cx="7512908" cy="646331"/>
          </a:xfrm>
          <a:prstGeom prst="rect">
            <a:avLst/>
          </a:prstGeom>
          <a:noFill/>
        </p:spPr>
        <p:txBody>
          <a:bodyPr wrap="square" rtlCol="0">
            <a:spAutoFit/>
          </a:bodyPr>
          <a:lstStyle/>
          <a:p>
            <a:r>
              <a:rPr lang="en-US" sz="3600" dirty="0">
                <a:latin typeface="Comic Sans MS" panose="030F0702030302020204" pitchFamily="66" charset="0"/>
              </a:rPr>
              <a:t>Layers of OSI model</a:t>
            </a:r>
            <a:endParaRPr lang="en-IN" sz="3600" dirty="0">
              <a:latin typeface="Comic Sans MS" panose="030F0702030302020204" pitchFamily="66" charset="0"/>
            </a:endParaRPr>
          </a:p>
        </p:txBody>
      </p:sp>
    </p:spTree>
    <p:extLst>
      <p:ext uri="{BB962C8B-B14F-4D97-AF65-F5344CB8AC3E}">
        <p14:creationId xmlns:p14="http://schemas.microsoft.com/office/powerpoint/2010/main" val="34435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705A-DC45-4CB2-8797-3C33CE84833B}"/>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Networking devices</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9EC7F93C-AB47-4FC6-B013-38D53186680B}"/>
              </a:ext>
            </a:extLst>
          </p:cNvPr>
          <p:cNvSpPr>
            <a:spLocks noGrp="1"/>
          </p:cNvSpPr>
          <p:nvPr>
            <p:ph idx="1"/>
          </p:nvPr>
        </p:nvSpPr>
        <p:spPr>
          <a:xfrm>
            <a:off x="1154954" y="2273642"/>
            <a:ext cx="8825659" cy="3746157"/>
          </a:xfrm>
        </p:spPr>
        <p:txBody>
          <a:bodyPr/>
          <a:lstStyle/>
          <a:p>
            <a:pPr>
              <a:buFont typeface="Wingdings" panose="05000000000000000000" pitchFamily="2" charset="2"/>
              <a:buChar char="v"/>
            </a:pPr>
            <a:r>
              <a:rPr lang="en-US" dirty="0">
                <a:solidFill>
                  <a:schemeClr val="tx1"/>
                </a:solidFill>
              </a:rPr>
              <a:t>Repeater</a:t>
            </a:r>
          </a:p>
          <a:p>
            <a:pPr>
              <a:buFont typeface="Wingdings" panose="05000000000000000000" pitchFamily="2" charset="2"/>
              <a:buChar char="v"/>
            </a:pPr>
            <a:r>
              <a:rPr lang="en-US" dirty="0">
                <a:solidFill>
                  <a:schemeClr val="tx1"/>
                </a:solidFill>
              </a:rPr>
              <a:t>Bridge</a:t>
            </a:r>
          </a:p>
          <a:p>
            <a:pPr>
              <a:buFont typeface="Wingdings" panose="05000000000000000000" pitchFamily="2" charset="2"/>
              <a:buChar char="v"/>
            </a:pPr>
            <a:r>
              <a:rPr lang="en-US" dirty="0">
                <a:solidFill>
                  <a:schemeClr val="tx1"/>
                </a:solidFill>
              </a:rPr>
              <a:t>Hub</a:t>
            </a:r>
          </a:p>
          <a:p>
            <a:pPr lvl="1">
              <a:buFont typeface="Wingdings" panose="05000000000000000000" pitchFamily="2" charset="2"/>
              <a:buChar char="v"/>
            </a:pPr>
            <a:r>
              <a:rPr lang="en-US" dirty="0">
                <a:solidFill>
                  <a:schemeClr val="tx1"/>
                </a:solidFill>
              </a:rPr>
              <a:t>Active hub</a:t>
            </a:r>
          </a:p>
          <a:p>
            <a:pPr lvl="1">
              <a:buFont typeface="Wingdings" panose="05000000000000000000" pitchFamily="2" charset="2"/>
              <a:buChar char="v"/>
            </a:pPr>
            <a:r>
              <a:rPr lang="en-US" dirty="0">
                <a:solidFill>
                  <a:schemeClr val="tx1"/>
                </a:solidFill>
              </a:rPr>
              <a:t>Passive hub</a:t>
            </a:r>
          </a:p>
          <a:p>
            <a:pPr>
              <a:buFont typeface="Wingdings" panose="05000000000000000000" pitchFamily="2" charset="2"/>
              <a:buChar char="v"/>
            </a:pPr>
            <a:r>
              <a:rPr lang="en-US" dirty="0">
                <a:solidFill>
                  <a:schemeClr val="tx1"/>
                </a:solidFill>
              </a:rPr>
              <a:t>Switch</a:t>
            </a:r>
          </a:p>
          <a:p>
            <a:pPr>
              <a:buFont typeface="Wingdings" panose="05000000000000000000" pitchFamily="2" charset="2"/>
              <a:buChar char="v"/>
            </a:pPr>
            <a:r>
              <a:rPr lang="en-US" dirty="0">
                <a:solidFill>
                  <a:schemeClr val="tx1"/>
                </a:solidFill>
              </a:rPr>
              <a:t>Gateway</a:t>
            </a:r>
          </a:p>
        </p:txBody>
      </p:sp>
      <p:sp>
        <p:nvSpPr>
          <p:cNvPr id="4" name="TextBox 3">
            <a:extLst>
              <a:ext uri="{FF2B5EF4-FFF2-40B4-BE49-F238E27FC236}">
                <a16:creationId xmlns:a16="http://schemas.microsoft.com/office/drawing/2014/main" id="{542138BB-5BBD-4CC6-9FF0-04B995075097}"/>
              </a:ext>
            </a:extLst>
          </p:cNvPr>
          <p:cNvSpPr txBox="1"/>
          <p:nvPr/>
        </p:nvSpPr>
        <p:spPr>
          <a:xfrm>
            <a:off x="10503243" y="580768"/>
            <a:ext cx="533803" cy="523220"/>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9</a:t>
            </a:r>
            <a:endParaRPr lang="en-IN"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88068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600</TotalTime>
  <Words>1452</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26</vt:i4>
      </vt:variant>
    </vt:vector>
  </HeadingPairs>
  <TitlesOfParts>
    <vt:vector size="45" baseType="lpstr">
      <vt:lpstr>Algerian</vt:lpstr>
      <vt:lpstr>Arial</vt:lpstr>
      <vt:lpstr>Arial Rounded MT Bold</vt:lpstr>
      <vt:lpstr>Bahnschrift</vt:lpstr>
      <vt:lpstr>Bahnschrift Condensed</vt:lpstr>
      <vt:lpstr>Bahnschrift SemiBold</vt:lpstr>
      <vt:lpstr>Berlin Sans FB</vt:lpstr>
      <vt:lpstr>Calibri</vt:lpstr>
      <vt:lpstr>Candara</vt:lpstr>
      <vt:lpstr>Century Gothic</vt:lpstr>
      <vt:lpstr>Comic Sans MS</vt:lpstr>
      <vt:lpstr>Eras Bold ITC</vt:lpstr>
      <vt:lpstr>Maiandra GD</vt:lpstr>
      <vt:lpstr>Mongolian Baiti</vt:lpstr>
      <vt:lpstr>Segoe UI Black</vt:lpstr>
      <vt:lpstr>Showcard Gothic</vt:lpstr>
      <vt:lpstr>Wingdings</vt:lpstr>
      <vt:lpstr>Wingdings 3</vt:lpstr>
      <vt:lpstr>Ion Boardroom</vt:lpstr>
      <vt:lpstr>SUMMER TRAINING PROJECT REPORT</vt:lpstr>
      <vt:lpstr>Computer Networks</vt:lpstr>
      <vt:lpstr> </vt:lpstr>
      <vt:lpstr>Computer Network</vt:lpstr>
      <vt:lpstr>Communication</vt:lpstr>
      <vt:lpstr>signals</vt:lpstr>
      <vt:lpstr>OSI(Open System Interconnection) Model</vt:lpstr>
      <vt:lpstr>PowerPoint Presentation</vt:lpstr>
      <vt:lpstr>Networking devices</vt:lpstr>
      <vt:lpstr>repeater</vt:lpstr>
      <vt:lpstr>Hub</vt:lpstr>
      <vt:lpstr>Switch</vt:lpstr>
      <vt:lpstr>Router</vt:lpstr>
      <vt:lpstr>gateway</vt:lpstr>
      <vt:lpstr>Networking cables</vt:lpstr>
      <vt:lpstr>IP address</vt:lpstr>
      <vt:lpstr>Components of an IP address</vt:lpstr>
      <vt:lpstr>PowerPoint Presentation</vt:lpstr>
      <vt:lpstr>Cisco packet tracer</vt:lpstr>
      <vt:lpstr>JMI network simulation</vt:lpstr>
      <vt:lpstr>overview</vt:lpstr>
      <vt:lpstr>CLI</vt:lpstr>
      <vt:lpstr>DHCP server</vt:lpstr>
      <vt:lpstr>PING</vt:lpstr>
      <vt:lpstr>We have uploaded a webpage on the Jamia’s network too, You can access it 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Aquib Roushan</dc:creator>
  <cp:lastModifiedBy>Aquib Roushan</cp:lastModifiedBy>
  <cp:revision>96</cp:revision>
  <dcterms:created xsi:type="dcterms:W3CDTF">2019-10-15T14:14:51Z</dcterms:created>
  <dcterms:modified xsi:type="dcterms:W3CDTF">2019-10-17T18:05:27Z</dcterms:modified>
</cp:coreProperties>
</file>