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6357" autoAdjust="0"/>
  </p:normalViewPr>
  <p:slideViewPr>
    <p:cSldViewPr snapToGrid="0">
      <p:cViewPr>
        <p:scale>
          <a:sx n="68" d="100"/>
          <a:sy n="68" d="100"/>
        </p:scale>
        <p:origin x="942" y="-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26EA-95FD-4A55-A2AA-C5647DC5231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97C7-9BB9-496D-B24D-31496726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97C7-9BB9-496D-B24D-314967263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97C7-9BB9-496D-B24D-314967263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97C7-9BB9-496D-B24D-314967263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97C7-9BB9-496D-B24D-314967263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16" y="22302"/>
            <a:ext cx="12192002" cy="68580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6" y="2073151"/>
            <a:ext cx="8915399" cy="226278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 Management 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6" y="5184868"/>
            <a:ext cx="9278827" cy="92238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Created by: Murtaza Hussaini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, Jawid Muradi &amp; Farid wardak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Year: May 2025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7434" y="767015"/>
            <a:ext cx="431292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Kabul University</a:t>
            </a:r>
            <a:endParaRPr lang="fa-IR" sz="2800" b="1" dirty="0"/>
          </a:p>
        </p:txBody>
      </p:sp>
    </p:spTree>
    <p:extLst>
      <p:ext uri="{BB962C8B-B14F-4D97-AF65-F5344CB8AC3E}">
        <p14:creationId xmlns:p14="http://schemas.microsoft.com/office/powerpoint/2010/main" val="2105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25" y="327776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Book Details Table ( Main Table)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1608666"/>
            <a:ext cx="10615612" cy="507525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/>
              <a:t>Contains details of all books in the library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r>
              <a:rPr lang="en-US" sz="2400" b="1" dirty="0"/>
              <a:t>Fields: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Book_Id </a:t>
            </a:r>
            <a:r>
              <a:rPr lang="en-US" sz="2400" b="1" dirty="0"/>
              <a:t>(PK)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Book Name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Author Name</a:t>
            </a:r>
            <a:endParaRPr lang="en-US" sz="2400" b="1" dirty="0"/>
          </a:p>
          <a:p>
            <a:r>
              <a:rPr lang="en-US" sz="2400" b="1" dirty="0"/>
              <a:t>- Publisher </a:t>
            </a:r>
            <a:r>
              <a:rPr lang="en-US" sz="2400" b="1" dirty="0" smtClean="0"/>
              <a:t>Name</a:t>
            </a:r>
            <a:endParaRPr lang="en-US" sz="2400" b="1" dirty="0"/>
          </a:p>
          <a:p>
            <a:r>
              <a:rPr lang="en-US" sz="2400" b="1" dirty="0" smtClean="0"/>
              <a:t>- Edition</a:t>
            </a:r>
          </a:p>
          <a:p>
            <a:r>
              <a:rPr lang="en-US" sz="2400" b="1" dirty="0" smtClean="0"/>
              <a:t>- Book cost</a:t>
            </a:r>
          </a:p>
          <a:p>
            <a:r>
              <a:rPr lang="en-US" sz="2400" b="1" dirty="0" smtClean="0"/>
              <a:t>- No. of pages</a:t>
            </a:r>
          </a:p>
          <a:p>
            <a:r>
              <a:rPr lang="en-US" sz="2400" b="1" dirty="0" smtClean="0"/>
              <a:t>- Book Description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640598" y="3869296"/>
            <a:ext cx="5909734" cy="2584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en-US" b="1" dirty="0" smtClean="0">
                <a:solidFill>
                  <a:schemeClr val="tx1"/>
                </a:solidFill>
              </a:rPr>
              <a:t>The book detail is the main table in ER Diagram:</a:t>
            </a:r>
          </a:p>
          <a:p>
            <a:pPr rtl="1"/>
            <a:endParaRPr lang="en-US" b="1" dirty="0">
              <a:solidFill>
                <a:schemeClr val="tx1"/>
              </a:solidFill>
            </a:endParaRPr>
          </a:p>
          <a:p>
            <a:pPr rtl="1"/>
            <a:r>
              <a:rPr lang="en-US" b="1" dirty="0" smtClean="0">
                <a:solidFill>
                  <a:schemeClr val="tx1"/>
                </a:solidFill>
              </a:rPr>
              <a:t>Relationship with Person table M:1 Optional</a:t>
            </a:r>
          </a:p>
          <a:p>
            <a:pPr rtl="1"/>
            <a:endParaRPr lang="en-US" b="1" dirty="0">
              <a:solidFill>
                <a:schemeClr val="tx1"/>
              </a:solidFill>
            </a:endParaRPr>
          </a:p>
          <a:p>
            <a:pPr rtl="1"/>
            <a:r>
              <a:rPr lang="en-US" b="1" dirty="0" smtClean="0">
                <a:solidFill>
                  <a:schemeClr val="tx1"/>
                </a:solidFill>
              </a:rPr>
              <a:t>Relationship with Ware house table 1:1 Mandatory</a:t>
            </a:r>
          </a:p>
          <a:p>
            <a:pPr rtl="1"/>
            <a:endParaRPr lang="en-US" b="1" dirty="0">
              <a:solidFill>
                <a:schemeClr val="tx1"/>
              </a:solidFill>
            </a:endParaRPr>
          </a:p>
          <a:p>
            <a:pPr rt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3483" y="2140080"/>
            <a:ext cx="3960275" cy="1498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- No of Entity</a:t>
            </a:r>
          </a:p>
          <a:p>
            <a:r>
              <a:rPr lang="en-US" sz="2400" b="1" dirty="0" smtClean="0"/>
              <a:t>- No of copy </a:t>
            </a:r>
          </a:p>
          <a:p>
            <a:r>
              <a:rPr lang="en-US" sz="2400" b="1" dirty="0" smtClean="0"/>
              <a:t>- Statue</a:t>
            </a:r>
          </a:p>
          <a:p>
            <a:pPr marL="0" indent="0">
              <a:buFont typeface="Wingdings 3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9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45" y="532670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Issue Details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110" y="2087880"/>
            <a:ext cx="9172355" cy="452628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Logs each time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borrows a book.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Fields: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FK1)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FK2)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IssueBy (FK3)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Faculty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Data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1999" y="3134360"/>
            <a:ext cx="4919133" cy="294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relationship with Person table 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M:M</a:t>
            </a:r>
          </a:p>
          <a:p>
            <a:pPr algn="ctr" rtl="1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relationship with Library Staff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M:1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05" y="453565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Return Details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05" y="1996440"/>
            <a:ext cx="9083145" cy="46634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Logs return of books by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Fields: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(PK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Person_id (FK1)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FK2)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ReceiveBy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FK3)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Return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Due 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4417" y="3256280"/>
            <a:ext cx="4919133" cy="294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relationship with Library Staff</a:t>
            </a:r>
            <a:endParaRPr lang="fa-I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M:1</a:t>
            </a:r>
          </a:p>
          <a:p>
            <a:pPr algn="ctr" rtl="1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relationship with penalty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Mandatory</a:t>
            </a:r>
          </a:p>
          <a:p>
            <a:pPr algn="ctr" rtl="1"/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relationship with person table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1:M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05" y="471710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Category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05" y="2118360"/>
            <a:ext cx="8915400" cy="45872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Books categories in subjects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Fields: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Category_id</a:t>
            </a:r>
            <a:r>
              <a:rPr lang="en-US" sz="2400" b="1" dirty="0"/>
              <a:t> </a:t>
            </a:r>
            <a:r>
              <a:rPr lang="en-US" sz="2400" b="1" dirty="0" smtClean="0"/>
              <a:t>(PK)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Name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Location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Description </a:t>
            </a:r>
          </a:p>
          <a:p>
            <a:r>
              <a:rPr lang="en-US" sz="2400" b="1" dirty="0" smtClean="0"/>
              <a:t>Quantity of Book</a:t>
            </a:r>
          </a:p>
          <a:p>
            <a:r>
              <a:rPr lang="en-US" sz="2400" b="1" dirty="0" smtClean="0"/>
              <a:t>No. ware House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1999" y="3134360"/>
            <a:ext cx="4919133" cy="294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with Book details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Mandatory</a:t>
            </a:r>
          </a:p>
          <a:p>
            <a:pPr algn="ctr" rtl="1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with ware house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mandatory </a:t>
            </a:r>
            <a:r>
              <a:rPr lang="fa-I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05" y="187765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Ware House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05" y="1615440"/>
            <a:ext cx="8915400" cy="50292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How much book we have:</a:t>
            </a:r>
            <a:endParaRPr lang="en-US" sz="2400" b="1" dirty="0"/>
          </a:p>
          <a:p>
            <a:r>
              <a:rPr lang="en-US" sz="2400" b="1" dirty="0" smtClean="0"/>
              <a:t>Fields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Storage_id </a:t>
            </a:r>
            <a:r>
              <a:rPr lang="en-US" sz="2400" b="1" dirty="0"/>
              <a:t>(PK)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Book_id </a:t>
            </a:r>
            <a:r>
              <a:rPr lang="en-US" sz="2400" b="1" dirty="0"/>
              <a:t>(FK)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Location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Shelf Number</a:t>
            </a:r>
          </a:p>
          <a:p>
            <a:r>
              <a:rPr lang="en-US" sz="2400" b="1" dirty="0" smtClean="0"/>
              <a:t>Quantity</a:t>
            </a:r>
          </a:p>
          <a:p>
            <a:r>
              <a:rPr lang="en-US" sz="2400" b="1" dirty="0" smtClean="0"/>
              <a:t>Current load</a:t>
            </a:r>
          </a:p>
          <a:p>
            <a:r>
              <a:rPr lang="en-US" sz="2400" b="1" dirty="0" smtClean="0"/>
              <a:t>Statue</a:t>
            </a:r>
          </a:p>
          <a:p>
            <a:r>
              <a:rPr lang="en-US" sz="2400" b="1" dirty="0" smtClean="0"/>
              <a:t>Copy of Book</a:t>
            </a:r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4799" y="2981960"/>
            <a:ext cx="4919133" cy="294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with Book Details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Mandatory</a:t>
            </a:r>
          </a:p>
          <a:p>
            <a:pPr algn="ctr" rtl="1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with Category</a:t>
            </a:r>
          </a:p>
          <a:p>
            <a:pPr algn="ctr" rtl="1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Mandatory</a:t>
            </a:r>
            <a:r>
              <a:rPr lang="fa-I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0158" y="1781016"/>
            <a:ext cx="9801922" cy="50769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Purpose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Defines each library branch.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Fields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(PK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Branch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Name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Location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 Manager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Total Books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Category Count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Staff Count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Member Count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Books Issued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Status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Description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158" y="507707"/>
            <a:ext cx="9891131" cy="11590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Table (Main table)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5385" y="3137095"/>
            <a:ext cx="5496695" cy="355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Person table 1:M mandatory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Book details table 1:M mandatory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Ware House table 1:M mandatory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 Staff table 1:M mandatory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Transaction table 1:1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This database efficiently handles user registrations, </a:t>
            </a:r>
            <a:r>
              <a:rPr lang="en-US" sz="2400" b="1" dirty="0" smtClean="0"/>
              <a:t>book </a:t>
            </a:r>
            <a:r>
              <a:rPr lang="en-US" sz="2400" b="1" dirty="0"/>
              <a:t>inventories, and borrow/return activities. It uses well-defined relationships to ensure data integrity and is scalable for future additions like fines, notifications, or user analytics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761" y="490654"/>
            <a:ext cx="9757319" cy="115972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 Staff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0158" y="1825621"/>
            <a:ext cx="9801922" cy="48987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Purpose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Contains details about library workers.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Fields: 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Staff_id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PK)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Library_id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FK)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Full Name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Email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Position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Hire Date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Shift Time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Username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Password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Status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Phone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2849" y="2926080"/>
            <a:ext cx="6439231" cy="36435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FK to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Library</a:t>
            </a:r>
            <a:endParaRPr lang="en-US" sz="2400" b="1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Referenced by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Details</a:t>
            </a:r>
            <a:r>
              <a:rPr lang="en-US" sz="2400" b="1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via </a:t>
            </a:r>
            <a:r>
              <a:rPr lang="en-US" sz="2400" b="1" dirty="0">
                <a:solidFill>
                  <a:schemeClr val="tx1"/>
                </a:solidFill>
                <a:ea typeface="Times New Roman" panose="02020603050405020304" pitchFamily="18" charset="0"/>
              </a:rPr>
              <a:t>ReceiveBy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Explanation: Records all employees involved in library operations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073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411" y="1583473"/>
            <a:ext cx="10958202" cy="46723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Purpose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Handles penalties for late returns.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Fields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penalty_ID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PK)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Person_id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FK)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Transaction_ID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FK)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Amount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Penalty Date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Paid Status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Due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46411" y="257196"/>
            <a:ext cx="10958202" cy="11590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Penalty Table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04714" y="2743200"/>
            <a:ext cx="6921304" cy="33621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FK to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lang="en-US" sz="2400" b="1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Transaction</a:t>
            </a:r>
            <a:endParaRPr lang="en-US" sz="2400" b="1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Explanation: Tracks fine amounts and payment statuses for delays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9732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411" y="1783119"/>
            <a:ext cx="9877750" cy="49271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The Library Management System diagram provides a clear and structured view of how a university library operates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It shows the interaction between students, librarians, books, and the database system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Our goal was to present a simplified yet functional model that can be used as a foundation for real system implementation or academic understanding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system helps in improving library efficiency, data tracking, and user management in a digital environment.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050" y="280787"/>
            <a:ext cx="6334578" cy="11590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Conclusion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7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411" y="1773043"/>
            <a:ext cx="9877750" cy="49372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you’re interested in exploring the full diagram and the complete presentation, or want more information: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👉 Visit our GitHub project: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https://github.com/hussaini021/Library_management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There, you’ll find: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full diagram of Structure in draw.io file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system diagram (image file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file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📄 A detailed README explaining the purpose and contents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 free to check it out, give feedback, or use it for learning!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050" y="280787"/>
            <a:ext cx="9978112" cy="11590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tx1"/>
                </a:solidFill>
              </a:rPr>
              <a:t>Want to Learn More?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01" y="486950"/>
            <a:ext cx="8911687" cy="12808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What is a library?</a:t>
            </a:r>
            <a:endParaRPr lang="en-US" b="1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008501" y="2242013"/>
            <a:ext cx="10070980" cy="35394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library is an organized collection of books and other informational resources made accessible to a community for reading, study, and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often include digital systems for managing books, users, staff, borrowing, returning, and storage.</a:t>
            </a:r>
            <a:endParaRPr kumimoji="0" lang="en-US" altLang="fa-I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8760" y="197390"/>
            <a:ext cx="8911687" cy="128089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Why Use a Database for a Library?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8760" y="1694046"/>
            <a:ext cx="9995852" cy="47548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Management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Manage large numbers of books, students, and staff easily.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Tracking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Keep exact records of issued and returned books.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Search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Instantly search for books and member info.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Redundancy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Prevent duplicate and inconsistent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Protect data with controlled access.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Generate reports on book usage, overdue items, and staff actions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Human Errors: Minimize mistakes in issuing, returning, and updating records.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92" y="349790"/>
            <a:ext cx="8911687" cy="128089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ER Diagram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492" y="2407920"/>
            <a:ext cx="8915400" cy="377762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Entity-Relationship (ER) Diagram includes entities such as Student, Faculty, Book,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Registration, Transactions and more. It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shows how these entities relate to each other, using primary and foreign keys to establish connections.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/>
              <a:t>Registration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267" y="2133599"/>
            <a:ext cx="10175345" cy="472440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Stores login credentials for users.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Fields: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ID (PK)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(FK)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Password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Confirm Password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1545" y="3093720"/>
            <a:ext cx="6333067" cy="1341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Has a relationship with Transaction table</a:t>
            </a:r>
          </a:p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fa-IR" sz="2400" b="1" dirty="0" smtClean="0">
                <a:solidFill>
                  <a:schemeClr val="tx1"/>
                </a:solidFill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05" y="2012852"/>
            <a:ext cx="11800865" cy="428244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Stores details of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Peoples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library.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(PK)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Faculty_id (FK1)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Rank (FK2)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F/Name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9" y="534285"/>
            <a:ext cx="8911687" cy="128089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Person </a:t>
            </a:r>
            <a:r>
              <a:rPr lang="en-US" b="1" dirty="0"/>
              <a:t>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82960" y="2546251"/>
            <a:ext cx="4619308" cy="3749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Contact-info                      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Email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City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Full Address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Image</a:t>
            </a:r>
          </a:p>
          <a:p>
            <a:pPr marL="0" indent="0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3342" y="2686928"/>
            <a:ext cx="5430128" cy="3608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Book details </a:t>
            </a:r>
            <a:r>
              <a:rPr lang="en-US" b="1" dirty="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1:M optional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penalty 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M:M mandatory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Issue details 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M:M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Return details 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M:1 mandatory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Library 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M:1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Relationship with Transaction table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M:1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205" y="555566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Faculty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05" y="2056597"/>
            <a:ext cx="9608435" cy="465221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/>
              <a:t>Stores information about faculty members.</a:t>
            </a:r>
          </a:p>
          <a:p>
            <a:endParaRPr lang="en-US" sz="2400" b="1" dirty="0"/>
          </a:p>
          <a:p>
            <a:r>
              <a:rPr lang="en-US" sz="2400" b="1" dirty="0"/>
              <a:t>Fields: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Faculty_id </a:t>
            </a:r>
            <a:r>
              <a:rPr lang="en-US" sz="2400" b="1" dirty="0"/>
              <a:t>(PK)</a:t>
            </a:r>
          </a:p>
          <a:p>
            <a:r>
              <a:rPr lang="en-US" sz="2400" b="1" dirty="0"/>
              <a:t>- </a:t>
            </a:r>
            <a:r>
              <a:rPr lang="en-US" sz="2400" b="1" dirty="0" smtClean="0"/>
              <a:t>Full name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F/Name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Rank</a:t>
            </a:r>
            <a:endParaRPr lang="en-US" sz="2400" b="1" dirty="0"/>
          </a:p>
          <a:p>
            <a:r>
              <a:rPr lang="en-US" sz="2400" b="1" dirty="0"/>
              <a:t>- </a:t>
            </a:r>
            <a:r>
              <a:rPr lang="en-US" sz="2400" b="1" dirty="0" smtClean="0"/>
              <a:t>DOB</a:t>
            </a:r>
            <a:endParaRPr lang="en-US" sz="2400" b="1" dirty="0"/>
          </a:p>
          <a:p>
            <a:r>
              <a:rPr lang="en-US" sz="2400" b="1" dirty="0" smtClean="0"/>
              <a:t>-Email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511040" y="4098758"/>
            <a:ext cx="6288240" cy="10523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Has a relationship with Transaction table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M:1 optional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9160" y="2758440"/>
            <a:ext cx="3413760" cy="1234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- Full Address</a:t>
            </a:r>
          </a:p>
          <a:p>
            <a:r>
              <a:rPr lang="en-US" sz="2400" b="1" dirty="0" smtClean="0"/>
              <a:t>- Account Statue</a:t>
            </a:r>
          </a:p>
          <a:p>
            <a:pPr marL="0" indent="0">
              <a:buFont typeface="Wingdings 3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1710"/>
            <a:ext cx="8911687" cy="12808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Transaction </a:t>
            </a:r>
            <a:r>
              <a:rPr lang="en-US" b="1" dirty="0" smtClean="0"/>
              <a:t>Table</a:t>
            </a:r>
            <a:r>
              <a:rPr lang="fa-IR" b="1" dirty="0" smtClean="0"/>
              <a:t>    </a:t>
            </a:r>
            <a:r>
              <a:rPr lang="en-US" b="1" dirty="0" smtClean="0"/>
              <a:t> and relationship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42160"/>
            <a:ext cx="9980612" cy="44958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Records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people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transactions.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Fields: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(PK)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Faculty-id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FK1)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Person_id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FK2)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book_id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(FK3)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Date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Return Date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4146" y="2703888"/>
            <a:ext cx="5850466" cy="3742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Has a relationship with Faculty Table 1:M optional</a:t>
            </a:r>
          </a:p>
          <a:p>
            <a:pPr algn="ctr" rtl="1"/>
            <a:endParaRPr lang="en-US" sz="2400" b="1" dirty="0">
              <a:solidFill>
                <a:schemeClr val="tx1"/>
              </a:solidFill>
            </a:endParaRPr>
          </a:p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Has a relationship with Person table</a:t>
            </a:r>
          </a:p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1:M Mandatory</a:t>
            </a:r>
          </a:p>
          <a:p>
            <a:pPr algn="ctr" rtl="1"/>
            <a:endParaRPr lang="en-US" sz="2400" b="1" dirty="0">
              <a:solidFill>
                <a:schemeClr val="tx1"/>
              </a:solidFill>
            </a:endParaRPr>
          </a:p>
          <a:p>
            <a:pPr algn="ctr" rtl="1"/>
            <a:r>
              <a:rPr lang="en-US" sz="2400" b="1" dirty="0" smtClean="0">
                <a:solidFill>
                  <a:schemeClr val="tx1"/>
                </a:solidFill>
              </a:rPr>
              <a:t>Has a relationship with Registration table  M:1 Optional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1086</TotalTime>
  <Words>1070</Words>
  <Application>Microsoft Office PowerPoint</Application>
  <PresentationFormat>Widescreen</PresentationFormat>
  <Paragraphs>255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Unicode MS</vt:lpstr>
      <vt:lpstr>Calibri</vt:lpstr>
      <vt:lpstr>Century Gothic</vt:lpstr>
      <vt:lpstr>Courier New</vt:lpstr>
      <vt:lpstr>Symbol</vt:lpstr>
      <vt:lpstr>Tahoma</vt:lpstr>
      <vt:lpstr>Times New Roman</vt:lpstr>
      <vt:lpstr>Wingdings</vt:lpstr>
      <vt:lpstr>Wingdings 3</vt:lpstr>
      <vt:lpstr>Wisp</vt:lpstr>
      <vt:lpstr>Library Management Database System</vt:lpstr>
      <vt:lpstr>What is a library?</vt:lpstr>
      <vt:lpstr>Why Use a Database for a Library?</vt:lpstr>
      <vt:lpstr>ER Diagram Overview</vt:lpstr>
      <vt:lpstr>PowerPoint Presentation</vt:lpstr>
      <vt:lpstr>Registration Table</vt:lpstr>
      <vt:lpstr>Person Table</vt:lpstr>
      <vt:lpstr>Faculty Table</vt:lpstr>
      <vt:lpstr>Transaction Table     and relationship </vt:lpstr>
      <vt:lpstr>Book Details Table ( Main Table)</vt:lpstr>
      <vt:lpstr>Issue Details Table</vt:lpstr>
      <vt:lpstr>Return Details Table</vt:lpstr>
      <vt:lpstr>Category Table</vt:lpstr>
      <vt:lpstr>Ware House Table</vt:lpstr>
      <vt:lpstr>Relationships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Jaweid</dc:creator>
  <cp:lastModifiedBy>NM</cp:lastModifiedBy>
  <cp:revision>49</cp:revision>
  <dcterms:created xsi:type="dcterms:W3CDTF">2025-05-11T11:45:34Z</dcterms:created>
  <dcterms:modified xsi:type="dcterms:W3CDTF">2025-05-28T05:38:31Z</dcterms:modified>
</cp:coreProperties>
</file>