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0" y="-1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520" cy="2343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518920" y="4464000"/>
            <a:ext cx="9329400" cy="8108640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40" name="CustomShape 2"/>
          <p:cNvSpPr/>
          <p:nvPr/>
        </p:nvSpPr>
        <p:spPr>
          <a:xfrm>
            <a:off x="731619" y="11123456"/>
            <a:ext cx="10167840" cy="691560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27340560"/>
            <a:ext cx="21380760" cy="2933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-55440"/>
            <a:ext cx="21380760" cy="398520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19440" y="764128"/>
            <a:ext cx="21325680" cy="1858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2F2F2"/>
                </a:solidFill>
                <a:latin typeface="Calibri"/>
                <a:ea typeface="DejaVu Sans"/>
              </a:rPr>
              <a:t>Cost-sensitive boosting for classification of imbalanced data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2F2F2"/>
                </a:solidFill>
                <a:latin typeface="Calibri"/>
              </a:rPr>
              <a:t>Project 12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98280" y="3308828"/>
            <a:ext cx="21239280" cy="5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3600" b="1" spc="279" dirty="0">
                <a:solidFill>
                  <a:srgbClr val="F2F2F2"/>
                </a:solidFill>
                <a:latin typeface="Calibri"/>
                <a:ea typeface="DejaVu Sans"/>
              </a:rPr>
              <a:t>o</a:t>
            </a:r>
            <a:r>
              <a:rPr lang="en-US" sz="3600" b="1" strike="noStrike" spc="279" dirty="0">
                <a:solidFill>
                  <a:srgbClr val="F2F2F2"/>
                </a:solidFill>
                <a:latin typeface="Calibri"/>
                <a:ea typeface="DejaVu Sans"/>
              </a:rPr>
              <a:t>mar.araboghli@outlook.com, hussainkanafani@gmail.com, mydo.mughrabi@gmail.com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1884680" y="4263120"/>
            <a:ext cx="6840360" cy="5428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Results regarding Costs</a:t>
            </a:r>
          </a:p>
        </p:txBody>
      </p:sp>
      <p:pic>
        <p:nvPicPr>
          <p:cNvPr id="46" name="Picture 10"/>
          <p:cNvPicPr/>
          <p:nvPr/>
        </p:nvPicPr>
        <p:blipFill>
          <a:blip r:embed="rId2"/>
          <a:stretch/>
        </p:blipFill>
        <p:spPr>
          <a:xfrm>
            <a:off x="616320" y="28262880"/>
            <a:ext cx="5003280" cy="143748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11426400" y="13130740"/>
            <a:ext cx="9265320" cy="8224606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48" name="CustomShape 9"/>
          <p:cNvSpPr/>
          <p:nvPr/>
        </p:nvSpPr>
        <p:spPr>
          <a:xfrm>
            <a:off x="11828159" y="12902278"/>
            <a:ext cx="7199143" cy="4852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Results regarding Imbalance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atios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9" name="Picture 9"/>
          <p:cNvPicPr/>
          <p:nvPr/>
        </p:nvPicPr>
        <p:blipFill>
          <a:blip r:embed="rId3"/>
          <a:stretch/>
        </p:blipFill>
        <p:spPr>
          <a:xfrm>
            <a:off x="18142200" y="27412920"/>
            <a:ext cx="2678400" cy="2660400"/>
          </a:xfrm>
          <a:prstGeom prst="rect">
            <a:avLst/>
          </a:prstGeom>
          <a:ln>
            <a:noFill/>
          </a:ln>
        </p:spPr>
      </p:pic>
      <p:sp>
        <p:nvSpPr>
          <p:cNvPr id="50" name="CustomShape 10"/>
          <p:cNvSpPr/>
          <p:nvPr/>
        </p:nvSpPr>
        <p:spPr>
          <a:xfrm>
            <a:off x="11920320" y="4921200"/>
            <a:ext cx="8196480" cy="29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1887020" y="13615560"/>
            <a:ext cx="8593200" cy="76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325619" y="10897720"/>
            <a:ext cx="706932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AdaBoost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122579" y="11627425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342179" y="11688640"/>
            <a:ext cx="8868600" cy="2337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Sequential ensemble algorithm based on n weighted weak learners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5" name="CustomShape 15"/>
          <p:cNvSpPr/>
          <p:nvPr/>
        </p:nvSpPr>
        <p:spPr>
          <a:xfrm>
            <a:off x="748080" y="4432329"/>
            <a:ext cx="10132920" cy="592920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358640" y="4113729"/>
            <a:ext cx="751068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Data Imbalance Problem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155600" y="4862889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1375200" y="4976649"/>
            <a:ext cx="8865360" cy="25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/>
              </a:rPr>
              <a:t>Imbalanced class distribution: having many more instances of one class than the other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Conventional Classification Algorithms e.g. decision tree </a:t>
            </a:r>
            <a:r>
              <a:rPr lang="en-US" sz="2000" dirty="0">
                <a:solidFill>
                  <a:srgbClr val="FF0000"/>
                </a:solidFill>
              </a:rPr>
              <a:t>fails</a:t>
            </a:r>
            <a:r>
              <a:rPr lang="en-US" sz="2000" dirty="0"/>
              <a:t>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 classifiers are designed to generalize from balanced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evaluation measures like accuracy are misleading as they focus on average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748440" y="18850680"/>
            <a:ext cx="10132560" cy="8326080"/>
          </a:xfrm>
          <a:prstGeom prst="roundRect">
            <a:avLst>
              <a:gd name="adj" fmla="val 3662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1359000" y="18532080"/>
            <a:ext cx="6138000" cy="62784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US" sz="3200" b="1" i="1" spc="-1" dirty="0">
                <a:solidFill>
                  <a:srgbClr val="000000"/>
                </a:solidFill>
                <a:latin typeface="Calibri"/>
              </a:rPr>
              <a:t>AdaC1 - AdaC2 - AdaC3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1155960" y="20378160"/>
            <a:ext cx="93247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1375560" y="19411920"/>
            <a:ext cx="886860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sample is associated with a cost item: the higher the value, the higher the importance of correctly identifying this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three ways to introduce cost items into the weight update formula of AdaBoost: </a:t>
            </a:r>
            <a:r>
              <a:rPr lang="en-GB" b="1" dirty="0"/>
              <a:t>inside</a:t>
            </a:r>
            <a:r>
              <a:rPr lang="en-GB" dirty="0"/>
              <a:t> the exponent, </a:t>
            </a:r>
            <a:r>
              <a:rPr lang="en-GB" b="1" dirty="0"/>
              <a:t>outside</a:t>
            </a:r>
            <a:r>
              <a:rPr lang="en-GB" dirty="0"/>
              <a:t> the exponent, and both </a:t>
            </a:r>
            <a:r>
              <a:rPr lang="en-GB" b="1" dirty="0"/>
              <a:t>inside and outside</a:t>
            </a:r>
            <a:r>
              <a:rPr lang="en-GB" dirty="0"/>
              <a:t> the exponent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2671280" y="14216400"/>
            <a:ext cx="25596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17739360" y="14216760"/>
            <a:ext cx="2348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1" name="CustomShape 28"/>
          <p:cNvSpPr/>
          <p:nvPr/>
        </p:nvSpPr>
        <p:spPr>
          <a:xfrm rot="3000">
            <a:off x="6050159" y="27452233"/>
            <a:ext cx="11531955" cy="2687400"/>
          </a:xfrm>
          <a:prstGeom prst="roundRect">
            <a:avLst>
              <a:gd name="adj" fmla="val 2672"/>
            </a:avLst>
          </a:prstGeom>
          <a:solidFill>
            <a:srgbClr val="729FCF"/>
          </a:solidFill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7800" tIns="82800" rIns="127800" bIns="82800"/>
          <a:lstStyle/>
          <a:p>
            <a:pPr algn="ctr"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Sources:</a:t>
            </a:r>
            <a:endParaRPr lang="en-US" sz="1500" b="0" strike="noStrike" spc="-1" dirty="0">
              <a:latin typeface="Arial"/>
            </a:endParaRPr>
          </a:p>
          <a:p>
            <a:pPr marL="342900" indent="-342900">
              <a:buAutoNum type="arabicParenR"/>
            </a:pPr>
            <a:r>
              <a:rPr lang="en-US" sz="1600" dirty="0"/>
              <a:t>https://towardsdatascience.com/understanding-adaboost-2f94f22d5bfe</a:t>
            </a:r>
          </a:p>
          <a:p>
            <a:pPr marL="342900" indent="-342900">
              <a:buAutoNum type="arabicParenR"/>
            </a:pPr>
            <a:r>
              <a:rPr lang="en-US" sz="1600" dirty="0"/>
              <a:t>https://sci2s.ugr.es/keel/pdf/algorithm/articulo/2007%20-%20PR%20-%20Sun%20-%20Cost-Sensitive%20boosting.pdf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adac123 repository: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lang="en-US" sz="15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ormula 29"/>
              <p:cNvSpPr txBox="1"/>
              <p:nvPr/>
            </p:nvSpPr>
            <p:spPr>
              <a:xfrm>
                <a:off x="10594800" y="198277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86" name="CustomShape 33"/>
          <p:cNvSpPr/>
          <p:nvPr/>
        </p:nvSpPr>
        <p:spPr>
          <a:xfrm>
            <a:off x="12366720" y="17931240"/>
            <a:ext cx="74386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12367080" y="22071600"/>
            <a:ext cx="7383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8" name="CustomShape 35"/>
          <p:cNvSpPr/>
          <p:nvPr/>
        </p:nvSpPr>
        <p:spPr>
          <a:xfrm>
            <a:off x="12367440" y="26175960"/>
            <a:ext cx="74678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13974-3236-413D-AEE8-B62FB75BC37A}"/>
              </a:ext>
            </a:extLst>
          </p:cNvPr>
          <p:cNvSpPr txBox="1"/>
          <p:nvPr/>
        </p:nvSpPr>
        <p:spPr>
          <a:xfrm>
            <a:off x="98280" y="2729951"/>
            <a:ext cx="21187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F2F2F2"/>
                </a:solidFill>
                <a:latin typeface="Calibri"/>
              </a:rPr>
              <a:t>Omar Arab Oghli, Hussain Kanafani, </a:t>
            </a:r>
            <a:r>
              <a:rPr lang="en-US" sz="4400" b="1" spc="-1" dirty="0" err="1">
                <a:solidFill>
                  <a:srgbClr val="F2F2F2"/>
                </a:solidFill>
                <a:latin typeface="Calibri"/>
              </a:rPr>
              <a:t>Muaid</a:t>
            </a:r>
            <a:r>
              <a:rPr lang="en-US" sz="4400" b="1" spc="-1" dirty="0">
                <a:solidFill>
                  <a:srgbClr val="F2F2F2"/>
                </a:solidFill>
                <a:latin typeface="Calibri"/>
              </a:rPr>
              <a:t> </a:t>
            </a:r>
            <a:r>
              <a:rPr lang="en-US" sz="4400" b="1" spc="-1" dirty="0" err="1">
                <a:solidFill>
                  <a:srgbClr val="F2F2F2"/>
                </a:solidFill>
                <a:latin typeface="Calibri"/>
              </a:rPr>
              <a:t>Mughrabi</a:t>
            </a:r>
            <a:endParaRPr lang="en-US" sz="4400" spc="-1" dirty="0"/>
          </a:p>
          <a:p>
            <a:pPr algn="ctr"/>
            <a:endParaRPr lang="en-DE" sz="240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0412497-DB74-4C0F-800D-E1333A6B8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70" y="13556923"/>
            <a:ext cx="4167369" cy="314850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640B096-C02D-48B8-82FA-09FE8085B9BA}"/>
              </a:ext>
            </a:extLst>
          </p:cNvPr>
          <p:cNvSpPr/>
          <p:nvPr/>
        </p:nvSpPr>
        <p:spPr>
          <a:xfrm>
            <a:off x="7742677" y="16793597"/>
            <a:ext cx="2836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Source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B9D0-D34D-435C-B8F4-142E40FEB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64" y="12622199"/>
            <a:ext cx="5662086" cy="4739321"/>
          </a:xfrm>
          <a:prstGeom prst="rect">
            <a:avLst/>
          </a:prstGeom>
        </p:spPr>
      </p:pic>
      <p:pic>
        <p:nvPicPr>
          <p:cNvPr id="9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23D970-4522-49B6-ADCB-0EAC55605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408" y="7540965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A53571F-EF43-4B3E-8F7B-E2CD99063948}"/>
              </a:ext>
            </a:extLst>
          </p:cNvPr>
          <p:cNvSpPr txBox="1"/>
          <p:nvPr/>
        </p:nvSpPr>
        <p:spPr>
          <a:xfrm>
            <a:off x="4605873" y="9832403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Imbalanced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80AC-87DA-438C-A946-A49FFA18E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508" y="21425071"/>
            <a:ext cx="6924305" cy="519842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E3709F3-A08C-4956-AFDF-4E24A3C29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380" y="9167759"/>
            <a:ext cx="3929300" cy="2946975"/>
          </a:xfrm>
          <a:prstGeom prst="rect">
            <a:avLst/>
          </a:prstGeom>
        </p:spPr>
      </p:pic>
      <p:pic>
        <p:nvPicPr>
          <p:cNvPr id="97" name="Content Placeholder 4">
            <a:extLst>
              <a:ext uri="{FF2B5EF4-FFF2-40B4-BE49-F238E27FC236}">
                <a16:creationId xmlns:a16="http://schemas.microsoft.com/office/drawing/2014/main" id="{595B0010-E95C-461E-A7C4-14B86C068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011" y="6494239"/>
            <a:ext cx="3996037" cy="299702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E9BEF4D-AA1D-4993-9D26-0B3064C43E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09" y="9167759"/>
            <a:ext cx="3929299" cy="29469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E38B691-AE52-4496-822E-FB4F69134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948" y="6568560"/>
            <a:ext cx="3898620" cy="292396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DC3E01D-ACCD-4DC3-9AA9-71CBF25E9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93" y="18009392"/>
            <a:ext cx="4094931" cy="307119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CC5A59A-C233-4B34-BAFB-FCCF46C87E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67" y="18059631"/>
            <a:ext cx="3960959" cy="297071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17C05E6-0B0C-4342-A455-37A75D5A6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94" y="15163500"/>
            <a:ext cx="4094931" cy="3071198"/>
          </a:xfrm>
          <a:prstGeom prst="rect">
            <a:avLst/>
          </a:prstGeom>
        </p:spPr>
      </p:pic>
      <p:pic>
        <p:nvPicPr>
          <p:cNvPr id="103" name="Content Placeholder 4">
            <a:extLst>
              <a:ext uri="{FF2B5EF4-FFF2-40B4-BE49-F238E27FC236}">
                <a16:creationId xmlns:a16="http://schemas.microsoft.com/office/drawing/2014/main" id="{07C5ADFD-7884-4895-ABD1-13B3817A13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67" y="15232869"/>
            <a:ext cx="3896652" cy="2922489"/>
          </a:xfrm>
          <a:prstGeom prst="rect">
            <a:avLst/>
          </a:prstGeom>
        </p:spPr>
      </p:pic>
      <p:sp>
        <p:nvSpPr>
          <p:cNvPr id="106" name="CustomShape 8">
            <a:extLst>
              <a:ext uri="{FF2B5EF4-FFF2-40B4-BE49-F238E27FC236}">
                <a16:creationId xmlns:a16="http://schemas.microsoft.com/office/drawing/2014/main" id="{B0AC320A-B1AA-454B-B467-9A3E101225A1}"/>
              </a:ext>
            </a:extLst>
          </p:cNvPr>
          <p:cNvSpPr/>
          <p:nvPr/>
        </p:nvSpPr>
        <p:spPr>
          <a:xfrm>
            <a:off x="11441409" y="22198818"/>
            <a:ext cx="9265320" cy="4983664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8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107" name="CustomShape 9">
            <a:extLst>
              <a:ext uri="{FF2B5EF4-FFF2-40B4-BE49-F238E27FC236}">
                <a16:creationId xmlns:a16="http://schemas.microsoft.com/office/drawing/2014/main" id="{9256E094-7D28-4B78-8847-95A3CC6450B1}"/>
              </a:ext>
            </a:extLst>
          </p:cNvPr>
          <p:cNvSpPr/>
          <p:nvPr/>
        </p:nvSpPr>
        <p:spPr>
          <a:xfrm>
            <a:off x="12038924" y="21965206"/>
            <a:ext cx="7199143" cy="48528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7632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Algorithmic Behavior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4" name="Content Placeholder 6">
            <a:extLst>
              <a:ext uri="{FF2B5EF4-FFF2-40B4-BE49-F238E27FC236}">
                <a16:creationId xmlns:a16="http://schemas.microsoft.com/office/drawing/2014/main" id="{6ACA413E-0FE0-435B-9824-E52366061B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621" y="23857112"/>
            <a:ext cx="4354488" cy="311591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343D493-3777-4245-8B6F-D7423F343C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78" y="23864224"/>
            <a:ext cx="4100643" cy="3108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3B002-D5AA-4D76-BA78-2D83E36998DA}"/>
              </a:ext>
            </a:extLst>
          </p:cNvPr>
          <p:cNvSpPr txBox="1"/>
          <p:nvPr/>
        </p:nvSpPr>
        <p:spPr>
          <a:xfrm>
            <a:off x="12216068" y="22673520"/>
            <a:ext cx="787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 updating strategy of AdaC2 weighs each sample by its associated cost item directly. This enables a standard classification learning algorithm that optimizes error rate to optimize cost error rate according to the translation theorem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A5CE1-6692-4500-97D3-D1186C0705D1}"/>
              </a:ext>
            </a:extLst>
          </p:cNvPr>
          <p:cNvSpPr txBox="1"/>
          <p:nvPr/>
        </p:nvSpPr>
        <p:spPr>
          <a:xfrm>
            <a:off x="12252732" y="5006880"/>
            <a:ext cx="8052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Except AdaC1, the other algorithms are able to achieve higher recall values than precision values with the recall line lying above the </a:t>
            </a:r>
            <a:r>
              <a:rPr lang="en-GB" i="1" dirty="0"/>
              <a:t>F</a:t>
            </a:r>
            <a:r>
              <a:rPr lang="en-GB" dirty="0"/>
              <a:t>-measure line and the precision line below the </a:t>
            </a:r>
            <a:r>
              <a:rPr lang="en-GB" i="1" dirty="0"/>
              <a:t>F</a:t>
            </a:r>
            <a:r>
              <a:rPr lang="en-GB" dirty="0"/>
              <a:t>-measure line in most setups. AdaC1 cannot always obtain higher recall values than precision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AdaC2 and AdaC3 are sensitive to cost setup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5332-FF23-4D6F-963A-EB61A9E62840}"/>
              </a:ext>
            </a:extLst>
          </p:cNvPr>
          <p:cNvSpPr txBox="1"/>
          <p:nvPr/>
        </p:nvSpPr>
        <p:spPr>
          <a:xfrm>
            <a:off x="12038924" y="13615560"/>
            <a:ext cx="826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AdaBoost and AdaC1  don’t show any performance variation regarding the imbalance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AdaC2 and AdaC3 yield better performance with more balanced datasets</a:t>
            </a:r>
            <a:endParaRPr lang="en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Pavlos Fafalios</dc:creator>
  <dc:description/>
  <cp:lastModifiedBy>Omar Arab-Oghli</cp:lastModifiedBy>
  <cp:revision>619</cp:revision>
  <dcterms:created xsi:type="dcterms:W3CDTF">2006-08-16T00:00:00Z</dcterms:created>
  <dcterms:modified xsi:type="dcterms:W3CDTF">2020-02-23T17:51:56Z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