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6"/>
  </p:handoutMasterIdLst>
  <p:sldIdLst>
    <p:sldId id="256" r:id="rId2"/>
    <p:sldId id="268" r:id="rId3"/>
    <p:sldId id="269" r:id="rId4"/>
    <p:sldId id="271" r:id="rId5"/>
    <p:sldId id="272" r:id="rId6"/>
    <p:sldId id="266" r:id="rId7"/>
    <p:sldId id="258" r:id="rId8"/>
    <p:sldId id="259" r:id="rId9"/>
    <p:sldId id="261" r:id="rId10"/>
    <p:sldId id="260" r:id="rId11"/>
    <p:sldId id="273" r:id="rId12"/>
    <p:sldId id="274" r:id="rId13"/>
    <p:sldId id="262" r:id="rId14"/>
    <p:sldId id="27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toutsi" initials="n" lastIdx="26" clrIdx="0">
    <p:extLst>
      <p:ext uri="{19B8F6BF-5375-455C-9EA6-DF929625EA0E}">
        <p15:presenceInfo xmlns:p15="http://schemas.microsoft.com/office/powerpoint/2012/main" userId="ntout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476075-9A00-43DC-B9AB-0C71942AC530}" v="902" dt="2020-01-05T15:17:55.374"/>
    <p1510:client id="{B33D0306-EB88-4B39-AC9F-0112E02DAC2D}" v="431" dt="2020-01-05T14:27:09.4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50" autoAdjust="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70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E7FFBE8-D3F2-48CF-8BE3-6DD9A8176E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05D5BD-F55C-4DD6-8A8F-8D29A55ADA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548AD-334B-4731-B639-4ED2902D672E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3107C1-2578-4128-9709-BC4E25FE34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B46F63-CAFD-464F-99A4-19292F1B4A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1E5D4-2F11-4EF8-927E-03A135807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233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DC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endParaRPr lang="de-DE" altLang="de-DE" sz="2400"/>
          </a:p>
        </p:txBody>
      </p:sp>
      <p:pic>
        <p:nvPicPr>
          <p:cNvPr id="5" name="Picture 23" descr="luh_logo_rgb_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050" y="225425"/>
            <a:ext cx="3359151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0983" y="1447801"/>
            <a:ext cx="11216217" cy="6127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de-DE" altLang="de-DE" noProof="0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0" y="6416675"/>
            <a:ext cx="110744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/>
            </a:lvl1pPr>
          </a:lstStyle>
          <a:p>
            <a:pPr lvl="0"/>
            <a:endParaRPr lang="de-DE" altLang="de-DE" noProof="0"/>
          </a:p>
        </p:txBody>
      </p:sp>
    </p:spTree>
    <p:extLst>
      <p:ext uri="{BB962C8B-B14F-4D97-AF65-F5344CB8AC3E}">
        <p14:creationId xmlns:p14="http://schemas.microsoft.com/office/powerpoint/2010/main" val="189647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76881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084733" y="836615"/>
            <a:ext cx="2802468" cy="548798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70986" y="836615"/>
            <a:ext cx="8210549" cy="548798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94612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409683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262617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70986" y="1665288"/>
            <a:ext cx="5505449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79634" y="1665288"/>
            <a:ext cx="5507567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214443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26934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137112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184303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254839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63778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 userDrawn="1"/>
        </p:nvSpPr>
        <p:spPr bwMode="auto">
          <a:xfrm>
            <a:off x="0" y="6477000"/>
            <a:ext cx="12192000" cy="381000"/>
          </a:xfrm>
          <a:prstGeom prst="rect">
            <a:avLst/>
          </a:prstGeom>
          <a:solidFill>
            <a:srgbClr val="DC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endParaRPr lang="de-DE" altLang="de-DE" sz="24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0983" y="836615"/>
            <a:ext cx="1121621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0983" y="1665288"/>
            <a:ext cx="11216217" cy="465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669" y="6553200"/>
            <a:ext cx="887941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 smtClean="0"/>
            </a:lvl1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1030" name="Rectangle 13"/>
          <p:cNvSpPr>
            <a:spLocks noChangeArrowheads="1"/>
          </p:cNvSpPr>
          <p:nvPr userDrawn="1"/>
        </p:nvSpPr>
        <p:spPr bwMode="auto">
          <a:xfrm>
            <a:off x="10016067" y="6477000"/>
            <a:ext cx="1871135" cy="76200"/>
          </a:xfrm>
          <a:prstGeom prst="rect">
            <a:avLst/>
          </a:prstGeom>
          <a:solidFill>
            <a:srgbClr val="B1C9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endParaRPr lang="de-DE" altLang="de-DE" sz="2400"/>
          </a:p>
        </p:txBody>
      </p:sp>
      <p:sp>
        <p:nvSpPr>
          <p:cNvPr id="1031" name="Rectangle 15"/>
          <p:cNvSpPr>
            <a:spLocks noChangeArrowheads="1"/>
          </p:cNvSpPr>
          <p:nvPr/>
        </p:nvSpPr>
        <p:spPr bwMode="auto">
          <a:xfrm>
            <a:off x="9503835" y="6553200"/>
            <a:ext cx="238336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/>
            <a:fld id="{225879DB-FD0B-437E-B486-8F2DAEDA37ED}" type="slidenum">
              <a:rPr lang="de-DE" altLang="de-DE" sz="1000" smtClean="0"/>
              <a:pPr algn="r"/>
              <a:t>‹#›</a:t>
            </a:fld>
            <a:endParaRPr lang="de-DE" altLang="de-DE" sz="1000" dirty="0"/>
          </a:p>
          <a:p>
            <a:pPr algn="ctr"/>
            <a:endParaRPr lang="de-DE" altLang="de-DE" sz="1200" dirty="0">
              <a:latin typeface="Agfa Rotis Sans Serif" pitchFamily="2" charset="0"/>
            </a:endParaRPr>
          </a:p>
        </p:txBody>
      </p:sp>
      <p:pic>
        <p:nvPicPr>
          <p:cNvPr id="1032" name="Picture 21" descr="luh_logo_rgb_ppt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185" y="230190"/>
            <a:ext cx="187113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29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254F3-EDF4-427B-8BDF-34E53965F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983" y="1447801"/>
            <a:ext cx="11216217" cy="2713717"/>
          </a:xfrm>
        </p:spPr>
        <p:txBody>
          <a:bodyPr/>
          <a:lstStyle/>
          <a:p>
            <a:pPr algn="ctr"/>
            <a:r>
              <a:rPr lang="de-DE" dirty="0">
                <a:cs typeface="Arial"/>
              </a:rPr>
              <a:t>Project 12:</a:t>
            </a:r>
            <a:br>
              <a:rPr lang="de-DE" dirty="0">
                <a:cs typeface="Arial"/>
              </a:rPr>
            </a:br>
            <a:br>
              <a:rPr lang="de-DE" dirty="0">
                <a:cs typeface="Arial"/>
              </a:rPr>
            </a:br>
            <a:r>
              <a:rPr lang="en-US" dirty="0">
                <a:cs typeface="Arial"/>
              </a:rPr>
              <a:t> </a:t>
            </a: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Cost-Sensitive Boosting for Classification</a:t>
            </a: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 of Imbalanced Data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A6047D-E882-43C0-AC21-4A7799520F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45010-6351-4ADA-A3FE-EEF3D9E53E22}"/>
              </a:ext>
            </a:extLst>
          </p:cNvPr>
          <p:cNvSpPr txBox="1"/>
          <p:nvPr/>
        </p:nvSpPr>
        <p:spPr>
          <a:xfrm>
            <a:off x="674915" y="5214257"/>
            <a:ext cx="6172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Arab </a:t>
            </a:r>
            <a:r>
              <a:rPr lang="en-US" dirty="0" err="1"/>
              <a:t>Oghli</a:t>
            </a:r>
            <a:r>
              <a:rPr lang="en-US" dirty="0"/>
              <a:t>, Omar || </a:t>
            </a:r>
            <a:r>
              <a:rPr lang="en-US" dirty="0" err="1"/>
              <a:t>Kanafani</a:t>
            </a:r>
            <a:r>
              <a:rPr lang="en-US" dirty="0"/>
              <a:t> Hussain || </a:t>
            </a:r>
            <a:r>
              <a:rPr lang="en-US" dirty="0" err="1"/>
              <a:t>Mughrabi</a:t>
            </a:r>
            <a:r>
              <a:rPr lang="en-US" dirty="0"/>
              <a:t>, </a:t>
            </a:r>
            <a:r>
              <a:rPr lang="en-US" dirty="0" err="1"/>
              <a:t>Muaid</a:t>
            </a:r>
            <a:endParaRPr lang="en-US" dirty="0" err="1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30B4C1-FF58-4621-B31D-3728F482AF2D}"/>
              </a:ext>
            </a:extLst>
          </p:cNvPr>
          <p:cNvSpPr txBox="1"/>
          <p:nvPr/>
        </p:nvSpPr>
        <p:spPr>
          <a:xfrm>
            <a:off x="8154761" y="5215618"/>
            <a:ext cx="34507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Mentor: Prof. Dr. Eirini </a:t>
            </a:r>
            <a:r>
              <a:rPr lang="en-US" dirty="0" err="1"/>
              <a:t>Ntoutsi</a:t>
            </a:r>
          </a:p>
        </p:txBody>
      </p:sp>
    </p:spTree>
    <p:extLst>
      <p:ext uri="{BB962C8B-B14F-4D97-AF65-F5344CB8AC3E}">
        <p14:creationId xmlns:p14="http://schemas.microsoft.com/office/powerpoint/2010/main" val="3819280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3052-A112-496D-B99D-07E9C0CC9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Evaluation Measures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526C5-AF5D-49E2-B366-240EAA617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Evaluating the predictive performance:</a:t>
            </a:r>
          </a:p>
          <a:p>
            <a:pPr lvl="1"/>
            <a:r>
              <a:rPr lang="en-US" dirty="0"/>
              <a:t>Precision</a:t>
            </a:r>
          </a:p>
          <a:p>
            <a:pPr lvl="1"/>
            <a:r>
              <a:rPr lang="en-US" dirty="0"/>
              <a:t>Recall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F-Measure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6597D-C5A3-4B2B-8713-75E44F57DD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C9D0D90-0F3F-43EB-8A60-03F80F3D9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01" y="3994944"/>
            <a:ext cx="6038850" cy="838200"/>
          </a:xfrm>
          <a:prstGeom prst="rect">
            <a:avLst/>
          </a:prstGeom>
        </p:spPr>
      </p:pic>
      <p:pic>
        <p:nvPicPr>
          <p:cNvPr id="1026" name="Picture 2" descr="File:Precisionrecall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468" y="678554"/>
            <a:ext cx="2933603" cy="533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13469" y="5963978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https://en.wikipedia.org/wiki/File:Precisionrecall.svg</a:t>
            </a:r>
          </a:p>
        </p:txBody>
      </p:sp>
    </p:spTree>
    <p:extLst>
      <p:ext uri="{BB962C8B-B14F-4D97-AF65-F5344CB8AC3E}">
        <p14:creationId xmlns:p14="http://schemas.microsoft.com/office/powerpoint/2010/main" val="1148611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527" y="3117160"/>
            <a:ext cx="3929300" cy="29469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0C9724-EFDB-40AC-A93F-F1CEE7D3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158" y="443640"/>
            <a:ext cx="3996037" cy="299702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B3808-877B-471B-85A7-FA28FBFAA4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56" y="3117160"/>
            <a:ext cx="3929299" cy="2946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095" y="517961"/>
            <a:ext cx="3898620" cy="292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18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9724-EFDB-40AC-A93F-F1CEE7D3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B3808-877B-471B-85A7-FA28FBFAA4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04" y="3301172"/>
            <a:ext cx="4094931" cy="30711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978" y="3351411"/>
            <a:ext cx="3960959" cy="29707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05" y="455280"/>
            <a:ext cx="4094931" cy="307119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978" y="524649"/>
            <a:ext cx="3896652" cy="2922489"/>
          </a:xfrm>
        </p:spPr>
      </p:pic>
      <p:sp>
        <p:nvSpPr>
          <p:cNvPr id="10" name="TextBox 9"/>
          <p:cNvSpPr txBox="1"/>
          <p:nvPr/>
        </p:nvSpPr>
        <p:spPr>
          <a:xfrm>
            <a:off x="670983" y="3088674"/>
            <a:ext cx="1544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Imbalance ratio = #minority / #majority</a:t>
            </a:r>
          </a:p>
        </p:txBody>
      </p:sp>
    </p:spTree>
    <p:extLst>
      <p:ext uri="{BB962C8B-B14F-4D97-AF65-F5344CB8AC3E}">
        <p14:creationId xmlns:p14="http://schemas.microsoft.com/office/powerpoint/2010/main" val="652082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60394-4E0E-4220-A03B-FE8CEB188D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38472C-0850-423D-B7B8-C4EF2E3B34AF}"/>
              </a:ext>
            </a:extLst>
          </p:cNvPr>
          <p:cNvSpPr txBox="1"/>
          <p:nvPr/>
        </p:nvSpPr>
        <p:spPr>
          <a:xfrm>
            <a:off x="1001486" y="3048000"/>
            <a:ext cx="1018902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cs typeface="Arial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81051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9724-EFDB-40AC-A93F-F1CEE7D3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Behavior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62" y="1250952"/>
            <a:ext cx="5813519" cy="436013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B3808-877B-471B-85A7-FA28FBFAA4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681" y="1250952"/>
            <a:ext cx="5813519" cy="436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1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BCB7-7A4D-46CB-8FFC-19D3C19F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3BFC9-C5AA-4B33-99EE-4F7CD1BB2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83" y="1654402"/>
            <a:ext cx="11216217" cy="4659312"/>
          </a:xfrm>
        </p:spPr>
        <p:txBody>
          <a:bodyPr/>
          <a:lstStyle/>
          <a:p>
            <a:pPr lvl="1"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cs typeface="Arial"/>
              </a:rPr>
              <a:t>Data Imbalance Problem 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cs typeface="Arial"/>
              </a:rPr>
              <a:t>Cost-Sensitive Boosting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cs typeface="Arial"/>
              </a:rPr>
              <a:t>Implementation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cs typeface="Arial"/>
              </a:rPr>
              <a:t>Experiments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  <a:cs typeface="Arial"/>
              </a:rPr>
              <a:t>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91949-9E97-46C8-BD8B-A5EF5F5DCB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280742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BCB7-7A4D-46CB-8FFC-19D3C19F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>
                <a:cs typeface="Arial"/>
              </a:rPr>
              <a:t>Data Imbalance Problem</a:t>
            </a:r>
            <a:br>
              <a:rPr lang="en-US" dirty="0">
                <a:solidFill>
                  <a:srgbClr val="000000"/>
                </a:solidFill>
                <a:cs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3BFC9-C5AA-4B33-99EE-4F7CD1BB2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83" y="1654402"/>
            <a:ext cx="11216217" cy="4510871"/>
          </a:xfrm>
        </p:spPr>
        <p:txBody>
          <a:bodyPr/>
          <a:lstStyle/>
          <a:p>
            <a:r>
              <a:rPr lang="en-US" dirty="0">
                <a:cs typeface="Arial"/>
              </a:rPr>
              <a:t>Imbalanced class distribution: having many more instances of one class than the other </a:t>
            </a:r>
            <a:endParaRPr lang="en-US" dirty="0"/>
          </a:p>
          <a:p>
            <a:r>
              <a:rPr lang="en-US" dirty="0"/>
              <a:t>Conventional Classification Algorithms e.g. decision tree </a:t>
            </a:r>
            <a:r>
              <a:rPr lang="en-US" dirty="0">
                <a:solidFill>
                  <a:srgbClr val="FF0000"/>
                </a:solidFill>
              </a:rPr>
              <a:t>fails</a:t>
            </a:r>
            <a:r>
              <a:rPr lang="en-US" dirty="0"/>
              <a:t>! </a:t>
            </a:r>
          </a:p>
          <a:p>
            <a:r>
              <a:rPr lang="en-US" dirty="0"/>
              <a:t>Standard classifiers are designed to generalize from balanced</a:t>
            </a:r>
          </a:p>
          <a:p>
            <a:pPr marL="0" indent="0">
              <a:buNone/>
            </a:pPr>
            <a:r>
              <a:rPr lang="en-US" dirty="0"/>
              <a:t>     training data</a:t>
            </a:r>
          </a:p>
          <a:p>
            <a:r>
              <a:rPr lang="en-US" dirty="0"/>
              <a:t>Traditional evaluation measures like accuracy are misleading</a:t>
            </a:r>
          </a:p>
          <a:p>
            <a:pPr marL="0" indent="0">
              <a:buNone/>
            </a:pPr>
            <a:r>
              <a:rPr lang="en-US" dirty="0"/>
              <a:t>     as they focus on average performance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91949-9E97-46C8-BD8B-A5EF5F5DCB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pic>
        <p:nvPicPr>
          <p:cNvPr id="6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00399D9-58D9-44A3-88EA-8D23E08BA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103" y="2815784"/>
            <a:ext cx="2913063" cy="218479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9095507" y="5219230"/>
            <a:ext cx="2452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Imbalanced Distribution</a:t>
            </a:r>
          </a:p>
        </p:txBody>
      </p:sp>
    </p:spTree>
    <p:extLst>
      <p:ext uri="{BB962C8B-B14F-4D97-AF65-F5344CB8AC3E}">
        <p14:creationId xmlns:p14="http://schemas.microsoft.com/office/powerpoint/2010/main" val="282215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BCB7-7A4D-46CB-8FFC-19D3C19F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>
                <a:cs typeface="Arial"/>
              </a:rPr>
              <a:t>Boosting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3BFC9-C5AA-4B33-99EE-4F7CD1BB2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83" y="1654402"/>
            <a:ext cx="11216217" cy="4510871"/>
          </a:xfrm>
        </p:spPr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: Sequential ensemble algorithm based on n weighted weak learners</a:t>
            </a:r>
          </a:p>
          <a:p>
            <a:endParaRPr lang="en-US" dirty="0"/>
          </a:p>
          <a:p>
            <a:r>
              <a:rPr lang="en-US" dirty="0"/>
              <a:t>Weighting </a:t>
            </a:r>
            <a:r>
              <a:rPr lang="en-US" dirty="0">
                <a:solidFill>
                  <a:srgbClr val="000000"/>
                </a:solidFill>
                <a:cs typeface="Arial"/>
              </a:rPr>
              <a:t>Strategy: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Better Idea: assign class weights!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91949-9E97-46C8-BD8B-A5EF5F5DCB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43" y="3543124"/>
            <a:ext cx="3562351" cy="733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435" y="2401341"/>
            <a:ext cx="4419601" cy="333907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46467" y="5601915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https://towardsdatascience.com/understanding-adaboost-2f94f22d5bfe</a:t>
            </a:r>
          </a:p>
        </p:txBody>
      </p:sp>
    </p:spTree>
    <p:extLst>
      <p:ext uri="{BB962C8B-B14F-4D97-AF65-F5344CB8AC3E}">
        <p14:creationId xmlns:p14="http://schemas.microsoft.com/office/powerpoint/2010/main" val="146135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EF688F-9DD9-473F-8606-3393F0E3A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162" y="2684622"/>
            <a:ext cx="4502760" cy="30502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ECBCB7-7A4D-46CB-8FFC-19D3C19F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>
                <a:cs typeface="Arial"/>
              </a:rPr>
              <a:t>Cost-Sensitive Boosting</a:t>
            </a:r>
            <a:br>
              <a:rPr lang="en-US" dirty="0">
                <a:solidFill>
                  <a:srgbClr val="000000"/>
                </a:solidFill>
                <a:cs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3BFC9-C5AA-4B33-99EE-4F7CD1BB2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83" y="1654402"/>
            <a:ext cx="11216217" cy="4510871"/>
          </a:xfrm>
        </p:spPr>
        <p:txBody>
          <a:bodyPr/>
          <a:lstStyle/>
          <a:p>
            <a:r>
              <a:rPr lang="en-US" dirty="0"/>
              <a:t>Improvement idea: Assign costs to classes (high for the minority) to take the class-membership into account.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91949-9E97-46C8-BD8B-A5EF5F5DCB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7259782" y="3949593"/>
            <a:ext cx="193963" cy="19110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650183" y="4519436"/>
            <a:ext cx="193962" cy="21331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640243" y="5124689"/>
            <a:ext cx="193963" cy="19110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445871" y="5134628"/>
            <a:ext cx="193963" cy="19110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646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ABB40D-3866-4EE6-9AA9-AC52A595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Datasets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D25E64-6063-407A-AE09-981BF3878E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1ED4F5ED-9305-4629-94D4-AA58BC51A3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129089"/>
              </p:ext>
            </p:extLst>
          </p:nvPr>
        </p:nvGraphicFramePr>
        <p:xfrm>
          <a:off x="1306399" y="1909911"/>
          <a:ext cx="9579202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3346">
                  <a:extLst>
                    <a:ext uri="{9D8B030D-6E8A-4147-A177-3AD203B41FA5}">
                      <a16:colId xmlns:a16="http://schemas.microsoft.com/office/drawing/2014/main" val="3219511008"/>
                    </a:ext>
                  </a:extLst>
                </a:gridCol>
                <a:gridCol w="4955856">
                  <a:extLst>
                    <a:ext uri="{9D8B030D-6E8A-4147-A177-3AD203B41FA5}">
                      <a16:colId xmlns:a16="http://schemas.microsoft.com/office/drawing/2014/main" val="1451362393"/>
                    </a:ext>
                  </a:extLst>
                </a:gridCol>
              </a:tblGrid>
              <a:tr h="360804">
                <a:tc>
                  <a:txBody>
                    <a:bodyPr/>
                    <a:lstStyle/>
                    <a:p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Breast cancer data (Cancer)</a:t>
                      </a:r>
                    </a:p>
                    <a:p>
                      <a:endParaRPr lang="en-GB" sz="1800" b="0" i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features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286 instances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29.7% positive, 70.3% negative</a:t>
                      </a:r>
                    </a:p>
                    <a:p>
                      <a:endParaRPr lang="en-GB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Hepatitis data (Hepatitis)</a:t>
                      </a:r>
                    </a:p>
                    <a:p>
                      <a:endParaRPr lang="en-GB" sz="1800" b="0" i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features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155 instances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20.65% positive, 79.35% negative</a:t>
                      </a:r>
                    </a:p>
                    <a:p>
                      <a:endParaRPr lang="en-GB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18461"/>
                  </a:ext>
                </a:extLst>
              </a:tr>
              <a:tr h="360804">
                <a:tc>
                  <a:txBody>
                    <a:bodyPr/>
                    <a:lstStyle/>
                    <a:p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Pima Indian’s diabetes database (Pima)</a:t>
                      </a:r>
                    </a:p>
                    <a:p>
                      <a:endParaRPr lang="en-GB" sz="1800" b="0" i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features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768 instances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34.8% positive, 65.2% negative</a:t>
                      </a:r>
                    </a:p>
                    <a:p>
                      <a:endParaRPr lang="en-GB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Sick-euthyroid data (Sick)</a:t>
                      </a:r>
                    </a:p>
                    <a:p>
                      <a:endParaRPr lang="en-GB" sz="1800" b="0" i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 features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3163 instances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9.26% positive, 90.74% negative</a:t>
                      </a:r>
                    </a:p>
                    <a:p>
                      <a:endParaRPr lang="en-GB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078068"/>
                  </a:ext>
                </a:extLst>
              </a:tr>
            </a:tbl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27DC06D6-A556-412F-9221-D082F2A13810}"/>
              </a:ext>
            </a:extLst>
          </p:cNvPr>
          <p:cNvSpPr/>
          <p:nvPr/>
        </p:nvSpPr>
        <p:spPr>
          <a:xfrm>
            <a:off x="670983" y="1437022"/>
            <a:ext cx="3288080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cs typeface="Arial"/>
              </a:rPr>
              <a:t>4 Datasets (used in the paper)</a:t>
            </a:r>
          </a:p>
        </p:txBody>
      </p:sp>
    </p:spTree>
    <p:extLst>
      <p:ext uri="{BB962C8B-B14F-4D97-AF65-F5344CB8AC3E}">
        <p14:creationId xmlns:p14="http://schemas.microsoft.com/office/powerpoint/2010/main" val="263344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0DA1-6178-46D5-BE91-6B67602C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Data 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B68EF-1F14-48CF-9B79-9EECFB10A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cs typeface="Arial"/>
              </a:rPr>
              <a:t>Dealing with missing values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cs typeface="Arial"/>
              </a:rPr>
              <a:t>Data Imputation</a:t>
            </a:r>
          </a:p>
          <a:p>
            <a:pPr lvl="1">
              <a:lnSpc>
                <a:spcPct val="150000"/>
              </a:lnSpc>
            </a:pPr>
            <a:endParaRPr lang="en-US" dirty="0"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/>
              </a:rPr>
              <a:t>Categorical features: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cs typeface="Arial"/>
              </a:rPr>
              <a:t>One-Hot encoding</a:t>
            </a:r>
          </a:p>
          <a:p>
            <a:pPr>
              <a:lnSpc>
                <a:spcPct val="150000"/>
              </a:lnSpc>
            </a:pPr>
            <a:endParaRPr lang="en-US" dirty="0"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dirty="0">
                <a:cs typeface="Arial"/>
              </a:rPr>
              <a:t>Control imbalance ratio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cs typeface="Arial"/>
              </a:rPr>
              <a:t>Oversampling</a:t>
            </a:r>
          </a:p>
          <a:p>
            <a:pPr>
              <a:lnSpc>
                <a:spcPct val="150000"/>
              </a:lnSpc>
            </a:pPr>
            <a:endParaRPr lang="en-US" dirty="0">
              <a:cs typeface="Arial"/>
            </a:endParaRPr>
          </a:p>
          <a:p>
            <a:pPr>
              <a:lnSpc>
                <a:spcPct val="150000"/>
              </a:lnSpc>
            </a:pPr>
            <a:endParaRPr lang="en-US" dirty="0">
              <a:cs typeface="Arial"/>
            </a:endParaRPr>
          </a:p>
          <a:p>
            <a:pPr>
              <a:lnSpc>
                <a:spcPct val="150000"/>
              </a:lnSpc>
            </a:pPr>
            <a:endParaRPr lang="en-US" dirty="0"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2E3ED-5822-47D1-9408-4E25ABD492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sp>
        <p:nvSpPr>
          <p:cNvPr id="8" name="TextBox 7"/>
          <p:cNvSpPr txBox="1"/>
          <p:nvPr/>
        </p:nvSpPr>
        <p:spPr>
          <a:xfrm>
            <a:off x="4994205" y="5368211"/>
            <a:ext cx="4359803" cy="233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https://cran.r-project.org/web/packages/tfdatasets/vignettes/feature_columns.html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995" y="3579303"/>
            <a:ext cx="2562225" cy="17914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387" y="1343694"/>
            <a:ext cx="2181225" cy="1362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0082" y="1343694"/>
            <a:ext cx="2257425" cy="1419225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 bwMode="auto">
          <a:xfrm>
            <a:off x="8140557" y="2061943"/>
            <a:ext cx="927580" cy="21703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1164" y="1773382"/>
            <a:ext cx="796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solidFill>
                  <a:schemeClr val="accent6"/>
                </a:solidFill>
              </a:rPr>
              <a:t>Impute</a:t>
            </a:r>
            <a:endParaRPr lang="en-US" sz="1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09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C080-3DCF-4440-BF86-00A6D415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2AC3B-BB69-4158-B7B3-89ACD75AB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36" y="1861532"/>
            <a:ext cx="11216217" cy="465931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ML Pipeline: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Data Preprocessing 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Model Training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Evaluation</a:t>
            </a:r>
          </a:p>
          <a:p>
            <a:pPr>
              <a:lnSpc>
                <a:spcPct val="200000"/>
              </a:lnSpc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7959B-7A29-49FB-A7A7-6514DEB4BD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284" y="2835563"/>
            <a:ext cx="1775115" cy="13764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493" y="2433833"/>
            <a:ext cx="1411806" cy="8166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3406" y="4067062"/>
            <a:ext cx="1411806" cy="503506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 bwMode="auto">
          <a:xfrm flipV="1">
            <a:off x="8206394" y="3165348"/>
            <a:ext cx="309846" cy="2306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8206394" y="3988017"/>
            <a:ext cx="434255" cy="790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Flowchart: Magnetic Disk 25"/>
          <p:cNvSpPr/>
          <p:nvPr/>
        </p:nvSpPr>
        <p:spPr bwMode="auto">
          <a:xfrm>
            <a:off x="4065462" y="3239686"/>
            <a:ext cx="645083" cy="787616"/>
          </a:xfrm>
          <a:prstGeom prst="flowChartMagneticDisk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7" name="Flowchart: Decision 26"/>
          <p:cNvSpPr/>
          <p:nvPr/>
        </p:nvSpPr>
        <p:spPr bwMode="auto">
          <a:xfrm>
            <a:off x="5257961" y="3258642"/>
            <a:ext cx="758709" cy="689220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10640291" y="2313709"/>
            <a:ext cx="858983" cy="37407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Model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10805139" y="4191188"/>
            <a:ext cx="1122218" cy="37407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Evaluate</a:t>
            </a:r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158207" y="3604322"/>
            <a:ext cx="34607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4813300" y="3603252"/>
            <a:ext cx="34607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Curved Connector 40"/>
          <p:cNvCxnSpPr/>
          <p:nvPr/>
        </p:nvCxnSpPr>
        <p:spPr bwMode="auto">
          <a:xfrm rot="5400000" flipH="1" flipV="1">
            <a:off x="10159676" y="2827894"/>
            <a:ext cx="477566" cy="360218"/>
          </a:xfrm>
          <a:prstGeom prst="curvedConnector3">
            <a:avLst>
              <a:gd name="adj1" fmla="val 4709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Curved Connector 42"/>
          <p:cNvCxnSpPr/>
          <p:nvPr/>
        </p:nvCxnSpPr>
        <p:spPr bwMode="auto">
          <a:xfrm rot="5400000" flipH="1" flipV="1">
            <a:off x="9929286" y="3151450"/>
            <a:ext cx="1185121" cy="566585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11326092" y="2813286"/>
            <a:ext cx="173182" cy="11816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Box 50"/>
          <p:cNvSpPr txBox="1"/>
          <p:nvPr/>
        </p:nvSpPr>
        <p:spPr>
          <a:xfrm>
            <a:off x="5133552" y="3994946"/>
            <a:ext cx="1009482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65462" y="4067062"/>
            <a:ext cx="79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22051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9724-EFDB-40AC-A93F-F1CEE7D3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C88EF-BAA2-4336-9068-E89402088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cs typeface="Arial"/>
              </a:rPr>
              <a:t>Test sets construction: 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cs typeface="Arial"/>
              </a:rPr>
              <a:t>80% 20% 10-fold random construction</a:t>
            </a:r>
          </a:p>
          <a:p>
            <a:pPr>
              <a:lnSpc>
                <a:spcPct val="200000"/>
              </a:lnSpc>
            </a:pPr>
            <a:r>
              <a:rPr lang="en-US" dirty="0">
                <a:cs typeface="Arial"/>
              </a:rPr>
              <a:t>Different class costs:</a:t>
            </a:r>
          </a:p>
          <a:p>
            <a:pPr lvl="2">
              <a:lnSpc>
                <a:spcPct val="200000"/>
              </a:lnSpc>
            </a:pPr>
            <a:r>
              <a:rPr lang="en-US" dirty="0">
                <a:cs typeface="Arial"/>
              </a:rPr>
              <a:t>Minority class always 1</a:t>
            </a:r>
          </a:p>
          <a:p>
            <a:pPr lvl="2">
              <a:lnSpc>
                <a:spcPct val="200000"/>
              </a:lnSpc>
            </a:pPr>
            <a:r>
              <a:rPr lang="en-US" dirty="0">
                <a:cs typeface="Arial"/>
              </a:rPr>
              <a:t>Majority class from 0.1 to 0.9</a:t>
            </a:r>
          </a:p>
          <a:p>
            <a:pPr marL="342900" lvl="1" indent="-342900">
              <a:lnSpc>
                <a:spcPct val="200000"/>
              </a:lnSpc>
            </a:pPr>
            <a:r>
              <a:rPr lang="en-US" dirty="0">
                <a:cs typeface="Arial"/>
              </a:rPr>
              <a:t>Weak learners: 10 Decision-Tree classifiers</a:t>
            </a:r>
          </a:p>
          <a:p>
            <a:pPr marL="342900" lvl="1" indent="-342900">
              <a:lnSpc>
                <a:spcPct val="200000"/>
              </a:lnSpc>
            </a:pPr>
            <a:endParaRPr lang="en-US" dirty="0">
              <a:cs typeface="Arial"/>
            </a:endParaRPr>
          </a:p>
          <a:p>
            <a:pPr marL="457200" lvl="1" indent="0">
              <a:lnSpc>
                <a:spcPct val="200000"/>
              </a:lnSpc>
              <a:buNone/>
            </a:pPr>
            <a:endParaRPr lang="en-US" dirty="0">
              <a:cs typeface="Arial"/>
            </a:endParaRPr>
          </a:p>
          <a:p>
            <a:pPr lvl="1">
              <a:lnSpc>
                <a:spcPct val="200000"/>
              </a:lnSpc>
            </a:pPr>
            <a:endParaRPr lang="en-US" dirty="0"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B3808-877B-471B-85A7-FA28FBFAA4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3332676577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351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Agfa Rotis Sans Serif</vt:lpstr>
      <vt:lpstr>Arial</vt:lpstr>
      <vt:lpstr>Calibri</vt:lpstr>
      <vt:lpstr>Wingdings</vt:lpstr>
      <vt:lpstr>Leere Präsentation</vt:lpstr>
      <vt:lpstr>Project 12:    Cost-Sensitive Boosting for Classification  of Imbalanced Data</vt:lpstr>
      <vt:lpstr>Agenda</vt:lpstr>
      <vt:lpstr>Data Imbalance Problem </vt:lpstr>
      <vt:lpstr>Boosting</vt:lpstr>
      <vt:lpstr>Cost-Sensitive Boosting </vt:lpstr>
      <vt:lpstr>Datasets</vt:lpstr>
      <vt:lpstr>Data Processing</vt:lpstr>
      <vt:lpstr>Implementation</vt:lpstr>
      <vt:lpstr>Experiments</vt:lpstr>
      <vt:lpstr>Evaluation Measures</vt:lpstr>
      <vt:lpstr>Results</vt:lpstr>
      <vt:lpstr>Results</vt:lpstr>
      <vt:lpstr>PowerPoint Presentation</vt:lpstr>
      <vt:lpstr>Algorithmic Behavior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Muaid Mughrabi</dc:creator>
  <cp:lastModifiedBy>Omar Arab-Oghli</cp:lastModifiedBy>
  <cp:revision>752</cp:revision>
  <dcterms:created xsi:type="dcterms:W3CDTF">2020-01-05T13:52:33Z</dcterms:created>
  <dcterms:modified xsi:type="dcterms:W3CDTF">2020-02-27T13:17:04Z</dcterms:modified>
</cp:coreProperties>
</file>