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3" r:id="rId4"/>
    <p:sldId id="264" r:id="rId5"/>
    <p:sldId id="258" r:id="rId6"/>
    <p:sldId id="261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iriniNtoutsi" initials="EiriniN" lastIdx="10" clrIdx="0">
    <p:extLst>
      <p:ext uri="{19B8F6BF-5375-455C-9EA6-DF929625EA0E}">
        <p15:presenceInfo xmlns:p15="http://schemas.microsoft.com/office/powerpoint/2012/main" userId="EiriniNtout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FCC816-7511-4206-B96B-BB90489E8FED}" v="1470" dt="2019-11-28T09:04:55.0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7BD08-580B-43E1-AD76-9E15A01BA2D4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12EF3-A96A-42F2-8ABA-3D4F84D3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18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0195A-7FE9-4097-8AAC-DBEAFCAA9CA2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85464-D99C-4971-A8A5-097ED23F4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31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9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EE78-6394-478B-B868-25CAF9736F20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6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9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0ADC-EA7F-4046-B2B3-E86962CC3E9E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61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1" y="4443682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4" y="1081458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4741-E1EF-4CCB-90A9-D6D79E2DFDF5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959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5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90" y="2435959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1" y="2286002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402E-65D3-4C64-BBF5-15CCF8C9F7C1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893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A7B26-354D-4245-8490-2F2D128BB4A5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25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2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2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2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EDC6-FB9A-4B7F-9709-EBE70899BE3D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1" y="447188"/>
            <a:ext cx="10571999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3" y="2222287"/>
            <a:ext cx="10554575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A643-D8B2-4A16-90DC-646C91768510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1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3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9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3"/>
            <a:ext cx="10561419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3BC3-9D15-4D75-A3E2-ED8E4F04E828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3" y="2222289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7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BC74-E7C2-42E8-8332-808DBE9572E6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8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9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40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7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7" y="2751140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3330-106E-413F-9A11-D5817D922F32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3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A11F-8687-4CB6-8493-1EB0D5555149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42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536EE-3210-465F-BEAD-5509343B6AD9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1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2" y="446089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2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4" y="446090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2" y="2260740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D2D0-6CB4-451B-B877-D7A5F98CCAA7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3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9" y="727524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9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1" y="6041364"/>
            <a:ext cx="976879" cy="365125"/>
          </a:xfrm>
        </p:spPr>
        <p:txBody>
          <a:bodyPr/>
          <a:lstStyle/>
          <a:p>
            <a:fld id="{CBE3A4C6-896E-444B-A25C-72F19C0465AC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4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90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8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1" y="447188"/>
            <a:ext cx="1057199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3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5" y="6041364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5" y="6041364"/>
            <a:ext cx="134370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BDC6647-EB53-4F1B-A5F3-42BB1E7615FE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2" y="5915890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791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39994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2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59991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7/03/imbalanced-classification-proble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understanding-adaboost-2f94f22d5bf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9103B-8920-4814-85B4-9E794FF66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200" dirty="0"/>
              <a:t>Project 12: Cost-Sensitive Boosting</a:t>
            </a:r>
            <a:br>
              <a:rPr lang="en-US" sz="3200" dirty="0"/>
            </a:br>
            <a:r>
              <a:rPr lang="en-US" sz="3200" dirty="0"/>
              <a:t>  for Classification of Imbalanced Data</a:t>
            </a:r>
            <a:endParaRPr lang="de-DE" sz="32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D5C31E-983A-4230-A3B0-F41F4C4EA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DE" sz="1600" dirty="0" err="1">
                <a:solidFill>
                  <a:schemeClr val="bg1"/>
                </a:solidFill>
              </a:rPr>
              <a:t>Arab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>
                <a:solidFill>
                  <a:schemeClr val="bg1"/>
                </a:solidFill>
              </a:rPr>
              <a:t>oghli, Omar ||  Kanafani, Hussain || Mughrabi, Muaid</a:t>
            </a:r>
          </a:p>
          <a:p>
            <a:pPr algn="r"/>
            <a:r>
              <a:rPr lang="de-DE" sz="1600" dirty="0">
                <a:solidFill>
                  <a:schemeClr val="bg1"/>
                </a:solidFill>
              </a:rPr>
              <a:t>Mentor: Prof. Dr. Eirini Ntoutsi</a:t>
            </a:r>
          </a:p>
          <a:p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9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3F3CB-3497-4255-8097-E4DB42F2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Class </a:t>
            </a:r>
            <a:r>
              <a:rPr lang="de-DE" dirty="0" err="1"/>
              <a:t>Imbalance</a:t>
            </a:r>
            <a:r>
              <a:rPr lang="de-DE" dirty="0"/>
              <a:t> 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0D41CB-8F8A-47B3-8E82-62AB6F9E6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7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Conventional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Classification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Algorithms</a:t>
            </a:r>
            <a:r>
              <a:rPr lang="de-DE" dirty="0">
                <a:solidFill>
                  <a:schemeClr val="bg1"/>
                </a:solidFill>
              </a:rPr>
              <a:t> e.g. </a:t>
            </a:r>
            <a:r>
              <a:rPr lang="en-US" dirty="0">
                <a:solidFill>
                  <a:schemeClr val="bg1"/>
                </a:solidFill>
              </a:rPr>
              <a:t>decision tree, KNN, and </a:t>
            </a:r>
            <a:r>
              <a:rPr lang="en-US" dirty="0" smtClean="0">
                <a:solidFill>
                  <a:schemeClr val="bg1"/>
                </a:solidFill>
              </a:rPr>
              <a:t>SVM.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</a:t>
            </a:r>
            <a:r>
              <a:rPr lang="de-DE" dirty="0" err="1">
                <a:solidFill>
                  <a:schemeClr val="bg1"/>
                </a:solidFill>
              </a:rPr>
              <a:t>mbalanced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class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distribution</a:t>
            </a:r>
            <a:r>
              <a:rPr lang="de-DE" dirty="0">
                <a:solidFill>
                  <a:schemeClr val="bg1"/>
                </a:solidFill>
              </a:rPr>
              <a:t>: </a:t>
            </a:r>
            <a:r>
              <a:rPr lang="de-DE" dirty="0" err="1">
                <a:solidFill>
                  <a:schemeClr val="bg1"/>
                </a:solidFill>
              </a:rPr>
              <a:t>having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many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more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instances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of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some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classes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than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others</a:t>
            </a:r>
            <a:r>
              <a:rPr lang="de-DE" dirty="0">
                <a:solidFill>
                  <a:schemeClr val="bg1"/>
                </a:solidFill>
              </a:rPr>
              <a:t> </a:t>
            </a:r>
            <a:endParaRPr lang="ar-SY" dirty="0" smtClean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</a:rPr>
              <a:t>Applications</a:t>
            </a:r>
            <a:r>
              <a:rPr lang="de-DE" dirty="0">
                <a:solidFill>
                  <a:schemeClr val="bg1"/>
                </a:solidFill>
              </a:rPr>
              <a:t>: </a:t>
            </a:r>
            <a:r>
              <a:rPr lang="de-DE" dirty="0" err="1">
                <a:solidFill>
                  <a:schemeClr val="bg1"/>
                </a:solidFill>
              </a:rPr>
              <a:t>Fraud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detection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Disease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detection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ar-SY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Standard </a:t>
            </a:r>
            <a:r>
              <a:rPr lang="de-DE" dirty="0">
                <a:solidFill>
                  <a:schemeClr val="bg1"/>
                </a:solidFill>
              </a:rPr>
              <a:t>classifiers are designed to generalize from balanced training data. (here: the focus will be on </a:t>
            </a:r>
            <a:r>
              <a:rPr lang="de-DE" dirty="0" err="1">
                <a:solidFill>
                  <a:schemeClr val="bg1"/>
                </a:solidFill>
              </a:rPr>
              <a:t>majority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00399D9-58D9-44A3-88EA-8D23E08BA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141" y="3178774"/>
            <a:ext cx="2913063" cy="218479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87A496E6-79A2-4311-9A41-64C1F79A99AC}"/>
              </a:ext>
            </a:extLst>
          </p:cNvPr>
          <p:cNvSpPr txBox="1"/>
          <p:nvPr/>
        </p:nvSpPr>
        <p:spPr>
          <a:xfrm>
            <a:off x="8557847" y="556846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Hepatitits Dataset of UCI Machine Learning Database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73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Class </a:t>
            </a:r>
            <a:r>
              <a:rPr lang="de-DE" dirty="0" err="1"/>
              <a:t>Imbalance</a:t>
            </a:r>
            <a:r>
              <a:rPr lang="de-DE" dirty="0"/>
              <a:t>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Case: positive </a:t>
            </a:r>
            <a:r>
              <a:rPr lang="de-DE" dirty="0" err="1" smtClean="0">
                <a:solidFill>
                  <a:schemeClr val="bg1"/>
                </a:solidFill>
              </a:rPr>
              <a:t>class</a:t>
            </a:r>
            <a:r>
              <a:rPr lang="de-DE" dirty="0" smtClean="0">
                <a:solidFill>
                  <a:schemeClr val="bg1"/>
                </a:solidFill>
              </a:rPr>
              <a:t>( 2%), negative </a:t>
            </a:r>
            <a:r>
              <a:rPr lang="de-DE" dirty="0" err="1" smtClean="0">
                <a:solidFill>
                  <a:schemeClr val="bg1"/>
                </a:solidFill>
              </a:rPr>
              <a:t>class</a:t>
            </a:r>
            <a:r>
              <a:rPr lang="de-DE" dirty="0" smtClean="0">
                <a:solidFill>
                  <a:schemeClr val="bg1"/>
                </a:solidFill>
              </a:rPr>
              <a:t>( 98%)</a:t>
            </a: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promise of accuracy improvement is trivial in the context of the class imbalance problem, where accuracy is less meaningful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878" y="2582505"/>
            <a:ext cx="4486901" cy="16290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78881" y="4211509"/>
            <a:ext cx="47031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https://www.analyticsvidhya.com/blog/2017/03/imbalanced-classification-problem/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416" y="3487817"/>
            <a:ext cx="4652293" cy="72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5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Class </a:t>
            </a:r>
            <a:r>
              <a:rPr lang="de-DE" dirty="0" err="1"/>
              <a:t>Imbalance</a:t>
            </a:r>
            <a:r>
              <a:rPr lang="de-DE" dirty="0"/>
              <a:t>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AdaBoost</a:t>
            </a:r>
            <a:r>
              <a:rPr lang="de-DE" dirty="0">
                <a:solidFill>
                  <a:schemeClr val="bg1"/>
                </a:solidFill>
              </a:rPr>
              <a:t>: </a:t>
            </a:r>
            <a:r>
              <a:rPr lang="de-DE" dirty="0" err="1">
                <a:solidFill>
                  <a:schemeClr val="bg1"/>
                </a:solidFill>
              </a:rPr>
              <a:t>Sequential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ensemble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algorithm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based</a:t>
            </a:r>
            <a:r>
              <a:rPr lang="de-DE" dirty="0">
                <a:solidFill>
                  <a:schemeClr val="bg1"/>
                </a:solidFill>
              </a:rPr>
              <a:t> on n </a:t>
            </a:r>
            <a:r>
              <a:rPr lang="de-DE" dirty="0" err="1">
                <a:solidFill>
                  <a:schemeClr val="bg1"/>
                </a:solidFill>
              </a:rPr>
              <a:t>learners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where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each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learner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depends</a:t>
            </a:r>
            <a:r>
              <a:rPr lang="de-DE" dirty="0">
                <a:solidFill>
                  <a:schemeClr val="bg1"/>
                </a:solidFill>
              </a:rPr>
              <a:t> on </a:t>
            </a:r>
            <a:r>
              <a:rPr lang="de-DE" dirty="0" err="1">
                <a:solidFill>
                  <a:schemeClr val="bg1"/>
                </a:solidFill>
              </a:rPr>
              <a:t>results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of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previous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learner</a:t>
            </a:r>
            <a:r>
              <a:rPr lang="de-DE" dirty="0">
                <a:solidFill>
                  <a:schemeClr val="bg1"/>
                </a:solidFill>
              </a:rPr>
              <a:t>. </a:t>
            </a:r>
            <a:r>
              <a:rPr lang="de-DE" dirty="0" smtClean="0">
                <a:solidFill>
                  <a:schemeClr val="accent5">
                    <a:lumMod val="75000"/>
                  </a:schemeClr>
                </a:solidFill>
              </a:rPr>
              <a:t>But </a:t>
            </a:r>
            <a:r>
              <a:rPr lang="de-DE" dirty="0">
                <a:solidFill>
                  <a:schemeClr val="bg1"/>
                </a:solidFill>
              </a:rPr>
              <a:t>still </a:t>
            </a:r>
            <a:r>
              <a:rPr lang="de-DE" dirty="0" err="1">
                <a:solidFill>
                  <a:schemeClr val="bg1"/>
                </a:solidFill>
              </a:rPr>
              <a:t>biased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against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majority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  <a:p>
            <a:r>
              <a:rPr lang="de-DE" dirty="0" err="1" smtClean="0">
                <a:solidFill>
                  <a:schemeClr val="bg1"/>
                </a:solidFill>
              </a:rPr>
              <a:t>Weighting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Strategy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Problem with imbalanced data: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Prevalent class</a:t>
            </a:r>
            <a:endParaRPr lang="de-DE" dirty="0" smtClean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4" y="3308832"/>
            <a:ext cx="4419601" cy="33390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5999" y="664790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3"/>
              </a:rPr>
              <a:t>https://towardsdatascience.com/understanding-adaboost-2f94f22d5bfe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890" y="3812965"/>
            <a:ext cx="3562351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7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84F379-EB35-471E-A913-8ADEA07F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Cost-Sensitive Boosting for Class Imbalance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0C93DA-BD6A-42FD-8D58-DC8564427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Improvement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idea: Assign costs to classes (high for the minority) to take the class-membership into account. </a:t>
            </a: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5" y="3643828"/>
            <a:ext cx="64293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5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project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 will implement a ML pipeline</a:t>
            </a: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We will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analyse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the impact of choosing the base learner</a:t>
            </a: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We will </a:t>
            </a:r>
            <a:r>
              <a:rPr lang="en-US" dirty="0" err="1">
                <a:solidFill>
                  <a:schemeClr val="bg1"/>
                </a:solidFill>
              </a:rPr>
              <a:t>analyse</a:t>
            </a:r>
            <a:r>
              <a:rPr lang="en-US" dirty="0">
                <a:solidFill>
                  <a:schemeClr val="bg1"/>
                </a:solidFill>
              </a:rPr>
              <a:t> the differences between the three adjustments (AdaC1, AdaC2, AdaC3)</a:t>
            </a:r>
          </a:p>
          <a:p>
            <a:r>
              <a:rPr lang="en-US" dirty="0">
                <a:solidFill>
                  <a:schemeClr val="bg1"/>
                </a:solidFill>
              </a:rPr>
              <a:t>We will </a:t>
            </a:r>
            <a:r>
              <a:rPr lang="en-US" dirty="0" err="1">
                <a:solidFill>
                  <a:schemeClr val="bg1"/>
                </a:solidFill>
              </a:rPr>
              <a:t>analyse</a:t>
            </a:r>
            <a:r>
              <a:rPr lang="en-US" dirty="0">
                <a:solidFill>
                  <a:schemeClr val="bg1"/>
                </a:solidFill>
              </a:rPr>
              <a:t> the impact of the imbalance ratio</a:t>
            </a:r>
          </a:p>
          <a:p>
            <a:endParaRPr lang="en-US" dirty="0"/>
          </a:p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9570C-B93E-4BE7-9C27-99D0824B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Our workplan</a:t>
            </a:r>
          </a:p>
        </p:txBody>
      </p:sp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62216DB-47C3-4EC8-83BD-190897FC7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5" t="28054" r="-25" b="29422"/>
          <a:stretch/>
        </p:blipFill>
        <p:spPr>
          <a:xfrm>
            <a:off x="4" y="2381077"/>
            <a:ext cx="12235081" cy="290911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8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B709418-B2B0-43AC-96A7-E469C88C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Q&amp;As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7F7F9B8-F109-4BA2-AEB9-F3C2BA611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9" cy="1566371"/>
          </a:xfrm>
        </p:spPr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Contact us under: 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	omar.araboghli@outlook.com</a:t>
            </a:r>
            <a:endParaRPr lang="en-US" sz="1600" dirty="0">
              <a:solidFill>
                <a:schemeClr val="bg1"/>
              </a:solidFill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	mydo.mughrabi@gmail.com</a:t>
            </a:r>
            <a:endParaRPr lang="en-US" sz="1600" dirty="0">
              <a:solidFill>
                <a:schemeClr val="bg1"/>
              </a:solidFill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	hussainkanafani@gmail.com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1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Zitierfähig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Zitierfähig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itierfähi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35</TotalTime>
  <Words>252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Tahoma</vt:lpstr>
      <vt:lpstr>Wingdings 2</vt:lpstr>
      <vt:lpstr>Zitierfähig</vt:lpstr>
      <vt:lpstr>Project 12: Cost-Sensitive Boosting   for Classification of Imbalanced Data</vt:lpstr>
      <vt:lpstr>The Class Imbalance Problem</vt:lpstr>
      <vt:lpstr>The Class Imbalance Problem</vt:lpstr>
      <vt:lpstr>The Class Imbalance Problem</vt:lpstr>
      <vt:lpstr>Cost-Sensitive Boosting for Class Imbalance</vt:lpstr>
      <vt:lpstr>In this project</vt:lpstr>
      <vt:lpstr>Our workplan</vt:lpstr>
      <vt:lpstr>Q&amp;As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Cost-Sensitive Boosting   for Classification of Imbalanced Data</dc:title>
  <dc:creator>Muaid Mughrabi</dc:creator>
  <cp:lastModifiedBy>Maher Fattouh</cp:lastModifiedBy>
  <cp:revision>241</cp:revision>
  <dcterms:created xsi:type="dcterms:W3CDTF">2019-11-24T16:16:01Z</dcterms:created>
  <dcterms:modified xsi:type="dcterms:W3CDTF">2019-11-28T17:02:48Z</dcterms:modified>
</cp:coreProperties>
</file>