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outsi" initials="n" lastIdx="26" clrIdx="0">
    <p:extLst>
      <p:ext uri="{19B8F6BF-5375-455C-9EA6-DF929625EA0E}">
        <p15:presenceInfo xmlns:p15="http://schemas.microsoft.com/office/powerpoint/2012/main" userId="ntout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76075-9A00-43DC-B9AB-0C71942AC530}" v="902" dt="2020-01-05T15:17:55.374"/>
    <p1510:client id="{B33D0306-EB88-4B39-AC9F-0112E02DAC2D}" v="431" dt="2020-01-05T14:27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0" autoAdjust="0"/>
  </p:normalViewPr>
  <p:slideViewPr>
    <p:cSldViewPr snapToGrid="0">
      <p:cViewPr varScale="1">
        <p:scale>
          <a:sx n="62" d="100"/>
          <a:sy n="62" d="100"/>
        </p:scale>
        <p:origin x="1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FBE8-D3F2-48CF-8BE3-6DD9A8176E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05D5BD-F55C-4DD6-8A8F-8D29A55ADA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8AD-334B-4731-B639-4ED2902D672E}" type="datetimeFigureOut">
              <a:rPr lang="de-DE" smtClean="0"/>
              <a:t>09.01.2020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107C1-2578-4128-9709-BC4E25FE3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46F63-CAFD-464F-99A4-19292F1B4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E5D4-2F11-4EF8-927E-03A1358072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3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pic>
        <p:nvPicPr>
          <p:cNvPr id="5" name="Picture 23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225425"/>
            <a:ext cx="335915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3" y="1447801"/>
            <a:ext cx="11216217" cy="6127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16675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18964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7688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836615"/>
            <a:ext cx="2802468" cy="54879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6" y="836615"/>
            <a:ext cx="8210549" cy="54879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946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968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261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6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1444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93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3711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8430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54839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6377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0983" y="836615"/>
            <a:ext cx="1121621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3" y="1665288"/>
            <a:ext cx="1121621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69" y="6553200"/>
            <a:ext cx="88794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10016067" y="6477000"/>
            <a:ext cx="1871135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3835" y="6553200"/>
            <a:ext cx="2383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225879DB-FD0B-437E-B486-8F2DAEDA37ED}" type="slidenum">
              <a:rPr lang="de-DE" altLang="de-DE" sz="1000" smtClean="0"/>
              <a:pPr algn="r"/>
              <a:t>‹Nr.›</a:t>
            </a:fld>
            <a:endParaRPr lang="de-DE" altLang="de-DE" sz="1000" dirty="0"/>
          </a:p>
          <a:p>
            <a:pPr algn="ctr"/>
            <a:endParaRPr lang="de-DE" altLang="de-DE" sz="1200" dirty="0">
              <a:latin typeface="Agfa Rotis Sans Serif" pitchFamily="2" charset="0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5" y="230190"/>
            <a:ext cx="187113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54F3-EDF4-427B-8BDF-34E53965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83" y="1447801"/>
            <a:ext cx="11216217" cy="2713717"/>
          </a:xfrm>
        </p:spPr>
        <p:txBody>
          <a:bodyPr/>
          <a:lstStyle/>
          <a:p>
            <a:pPr algn="ctr"/>
            <a:r>
              <a:rPr lang="de-DE" dirty="0">
                <a:cs typeface="Arial"/>
              </a:rPr>
              <a:t>Project 12:</a:t>
            </a:r>
            <a:br>
              <a:rPr lang="de-DE" dirty="0">
                <a:cs typeface="Arial"/>
              </a:rPr>
            </a:br>
            <a:br>
              <a:rPr lang="de-DE" dirty="0">
                <a:cs typeface="Arial"/>
              </a:rPr>
            </a:br>
            <a:r>
              <a:rPr lang="de-DE" dirty="0">
                <a:cs typeface="Arial"/>
              </a:rPr>
              <a:t> </a:t>
            </a:r>
            <a:br>
              <a:rPr lang="de-DE" dirty="0">
                <a:cs typeface="Arial"/>
              </a:rPr>
            </a:br>
            <a:r>
              <a:rPr lang="de-DE" dirty="0" err="1">
                <a:cs typeface="Arial"/>
              </a:rPr>
              <a:t>Cost</a:t>
            </a:r>
            <a:r>
              <a:rPr lang="de-DE" dirty="0">
                <a:cs typeface="Arial"/>
              </a:rPr>
              <a:t>-Sensitive </a:t>
            </a:r>
            <a:r>
              <a:rPr lang="de-DE" dirty="0" err="1">
                <a:cs typeface="Arial"/>
              </a:rPr>
              <a:t>Boosting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Classification</a:t>
            </a:r>
            <a:br>
              <a:rPr lang="de-DE" dirty="0">
                <a:cs typeface="Arial"/>
              </a:rPr>
            </a:b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Imbalanced</a:t>
            </a:r>
            <a:r>
              <a:rPr lang="de-DE" dirty="0">
                <a:cs typeface="Arial"/>
              </a:rPr>
              <a:t> Data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6047D-E882-43C0-AC21-4A7799520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45010-6351-4ADA-A3FE-EEF3D9E53E22}"/>
              </a:ext>
            </a:extLst>
          </p:cNvPr>
          <p:cNvSpPr txBox="1"/>
          <p:nvPr/>
        </p:nvSpPr>
        <p:spPr>
          <a:xfrm>
            <a:off x="674915" y="5214257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Arab </a:t>
            </a:r>
            <a:r>
              <a:rPr lang="en-US" dirty="0" err="1"/>
              <a:t>Oghli</a:t>
            </a:r>
            <a:r>
              <a:rPr lang="en-US" dirty="0"/>
              <a:t>, Omar || </a:t>
            </a:r>
            <a:r>
              <a:rPr lang="en-US" dirty="0" err="1"/>
              <a:t>Kanafani</a:t>
            </a:r>
            <a:r>
              <a:rPr lang="en-US" dirty="0"/>
              <a:t> Hussain || </a:t>
            </a:r>
            <a:r>
              <a:rPr lang="en-US" dirty="0" err="1"/>
              <a:t>Mughrabi</a:t>
            </a:r>
            <a:r>
              <a:rPr lang="en-US" dirty="0"/>
              <a:t>, </a:t>
            </a:r>
            <a:r>
              <a:rPr lang="en-US" dirty="0" err="1"/>
              <a:t>Muaid</a:t>
            </a:r>
            <a:endParaRPr lang="en-US" dirty="0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0B4C1-FF58-4621-B31D-3728F482AF2D}"/>
              </a:ext>
            </a:extLst>
          </p:cNvPr>
          <p:cNvSpPr txBox="1"/>
          <p:nvPr/>
        </p:nvSpPr>
        <p:spPr>
          <a:xfrm>
            <a:off x="8154761" y="5215618"/>
            <a:ext cx="345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Mentor: Prof. Dr. Eirini </a:t>
            </a:r>
            <a:r>
              <a:rPr lang="en-US" dirty="0" err="1"/>
              <a:t>Ntoutsi</a:t>
            </a:r>
          </a:p>
        </p:txBody>
      </p:sp>
    </p:spTree>
    <p:extLst>
      <p:ext uri="{BB962C8B-B14F-4D97-AF65-F5344CB8AC3E}">
        <p14:creationId xmlns:p14="http://schemas.microsoft.com/office/powerpoint/2010/main" val="381928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0394-4E0E-4220-A03B-FE8CEB188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8472C-0850-423D-B7B8-C4EF2E3B34AF}"/>
              </a:ext>
            </a:extLst>
          </p:cNvPr>
          <p:cNvSpPr txBox="1"/>
          <p:nvPr/>
        </p:nvSpPr>
        <p:spPr>
          <a:xfrm>
            <a:off x="1001486" y="3048000"/>
            <a:ext cx="101890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10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659312"/>
          </a:xfrm>
        </p:spPr>
        <p:txBody>
          <a:bodyPr/>
          <a:lstStyle/>
          <a:p>
            <a:r>
              <a:rPr lang="en-US" dirty="0">
                <a:cs typeface="Arial"/>
              </a:rPr>
              <a:t>Very low number of instances of class </a:t>
            </a:r>
            <a:r>
              <a:rPr lang="en-US" dirty="0">
                <a:solidFill>
                  <a:srgbClr val="FF0000"/>
                </a:solidFill>
                <a:cs typeface="Arial"/>
              </a:rPr>
              <a:t>A </a:t>
            </a:r>
            <a:r>
              <a:rPr lang="en-US" dirty="0">
                <a:cs typeface="Arial"/>
              </a:rPr>
              <a:t>in comparison with the huge number of instances of class </a:t>
            </a:r>
            <a:r>
              <a:rPr lang="en-US" dirty="0">
                <a:solidFill>
                  <a:srgbClr val="FF0000"/>
                </a:solidFill>
                <a:cs typeface="Arial"/>
              </a:rPr>
              <a:t>B </a:t>
            </a:r>
            <a:r>
              <a:rPr lang="en-US" dirty="0">
                <a:cs typeface="Arial"/>
              </a:rPr>
              <a:t>(e.g. Fraud Detection)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Traditional evaluation measures like accuracy are misleading as they focus on average performance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Naïve idea: AdaBoost as a boosting algorithm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Better idea: AdaC1, AdaC2, and AdaC3 as </a:t>
            </a:r>
            <a:r>
              <a:rPr lang="en-US" dirty="0">
                <a:solidFill>
                  <a:srgbClr val="FF0000"/>
                </a:solidFill>
                <a:cs typeface="Arial"/>
              </a:rPr>
              <a:t>cost-sensitive</a:t>
            </a:r>
            <a:r>
              <a:rPr lang="en-US" dirty="0">
                <a:solidFill>
                  <a:srgbClr val="000000"/>
                </a:solidFill>
                <a:cs typeface="Arial"/>
              </a:rPr>
              <a:t> boosting algorithms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Assign </a:t>
            </a:r>
            <a:r>
              <a:rPr lang="en-US" dirty="0">
                <a:solidFill>
                  <a:srgbClr val="FF0000"/>
                </a:solidFill>
                <a:cs typeface="Arial"/>
              </a:rPr>
              <a:t>high </a:t>
            </a:r>
            <a:r>
              <a:rPr lang="en-US" dirty="0">
                <a:solidFill>
                  <a:srgbClr val="000000"/>
                </a:solidFill>
                <a:cs typeface="Arial"/>
              </a:rPr>
              <a:t>cost to the minority!</a:t>
            </a:r>
          </a:p>
          <a:p>
            <a:pPr lvl="1">
              <a:lnSpc>
                <a:spcPct val="200000"/>
              </a:lnSpc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3746DC-12FB-43F2-8877-080EC568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66" y="3197133"/>
            <a:ext cx="3989839" cy="12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suitable datasets (done)</a:t>
            </a:r>
          </a:p>
          <a:p>
            <a:r>
              <a:rPr lang="en-US" dirty="0"/>
              <a:t>Primitive implementation (done)</a:t>
            </a:r>
          </a:p>
          <a:p>
            <a:r>
              <a:rPr lang="en-US" dirty="0"/>
              <a:t>ML Pipeline (done)</a:t>
            </a:r>
          </a:p>
          <a:p>
            <a:endParaRPr lang="en-US" dirty="0"/>
          </a:p>
          <a:p>
            <a:r>
              <a:rPr lang="en-US" dirty="0"/>
              <a:t>Reproduce paper results (in progress) </a:t>
            </a:r>
          </a:p>
          <a:p>
            <a:r>
              <a:rPr lang="en-US" dirty="0"/>
              <a:t>Informative visualization of results (in progress)</a:t>
            </a:r>
          </a:p>
          <a:p>
            <a:endParaRPr lang="en-US" dirty="0"/>
          </a:p>
          <a:p>
            <a:r>
              <a:rPr lang="en-US" dirty="0"/>
              <a:t>Experimenting with the new datasets (to do)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2357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B40D-3866-4EE6-9AA9-AC52A59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Datasets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25E64-6063-407A-AE09-981BF3878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ED4F5ED-9305-4629-94D4-AA58BC51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262884"/>
              </p:ext>
            </p:extLst>
          </p:nvPr>
        </p:nvGraphicFramePr>
        <p:xfrm>
          <a:off x="1306399" y="1909911"/>
          <a:ext cx="957920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1">
                  <a:extLst>
                    <a:ext uri="{9D8B030D-6E8A-4147-A177-3AD203B41FA5}">
                      <a16:colId xmlns:a16="http://schemas.microsoft.com/office/drawing/2014/main" val="3219511008"/>
                    </a:ext>
                  </a:extLst>
                </a:gridCol>
                <a:gridCol w="4789601">
                  <a:extLst>
                    <a:ext uri="{9D8B030D-6E8A-4147-A177-3AD203B41FA5}">
                      <a16:colId xmlns:a16="http://schemas.microsoft.com/office/drawing/2014/main" val="1451362393"/>
                    </a:ext>
                  </a:extLst>
                </a:gridCol>
              </a:tblGrid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 cancer data (Cancer)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attributes, 3 of which are linear and 6 are nominal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 instances, 9 of which are with missing values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29.7% positive, 70.3%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Hepatitis data (Hepatitis)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attributes, one of which is continuously valued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instances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20.65% positive, 79.35%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461"/>
                  </a:ext>
                </a:extLst>
              </a:tr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Pima Indian’s diabetes database (Pima)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continuously valued attributes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 positive, 500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Sick-euthyroid data (Sick)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attributes, 7 are continuous, 18 are </a:t>
                      </a:r>
                      <a:r>
                        <a:rPr lang="en-GB" sz="1800" b="0" i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3163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9.26% positive, 90.74%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7806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27DC06D6-A556-412F-9221-D082F2A13810}"/>
              </a:ext>
            </a:extLst>
          </p:cNvPr>
          <p:cNvSpPr/>
          <p:nvPr/>
        </p:nvSpPr>
        <p:spPr>
          <a:xfrm>
            <a:off x="670983" y="1437022"/>
            <a:ext cx="32880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4 Datasets (used in the paper)</a:t>
            </a:r>
          </a:p>
        </p:txBody>
      </p:sp>
    </p:spTree>
    <p:extLst>
      <p:ext uri="{BB962C8B-B14F-4D97-AF65-F5344CB8AC3E}">
        <p14:creationId xmlns:p14="http://schemas.microsoft.com/office/powerpoint/2010/main" val="263344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0DA1-6178-46D5-BE91-6B67602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 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8EF-1F14-48CF-9B79-9EECFB10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Ignore missing </a:t>
            </a:r>
            <a:r>
              <a:rPr lang="en-US">
                <a:cs typeface="Arial"/>
              </a:rPr>
              <a:t>values 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One-Hot Encoding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Test sets construction: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80% 20% 10-fold random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E3ED-5822-47D1-9408-4E25ABD49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3480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C080-3DCF-4440-BF86-00A6D41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AC3B-BB69-4158-B7B3-89ACD75A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Weak classifiers: Decision Tree and Neural Network</a:t>
            </a:r>
          </a:p>
          <a:p>
            <a:pPr>
              <a:lnSpc>
                <a:spcPct val="200000"/>
              </a:lnSpc>
            </a:pPr>
            <a:r>
              <a:rPr lang="en-US" dirty="0"/>
              <a:t>Better understand the weight changes done via the algorithm by: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Checking how the population distribution changes over the iterations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Plotting those changes in easy to read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959B-7A29-49FB-A7A7-6514DEB4B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22051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052-A112-496D-B99D-07E9C0C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Evaluator &amp; Visualizer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26C5-AF5D-49E2-B366-240EAA61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the predictive performance (using F-measure, G-mean)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Evaluating the impact of parameters ( class costs, update factor, instance weights, and weak learner)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Visualize weights changes over the sequential execution of each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597D-C5A3-4B2B-8713-75E44F57D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D0D90-0F3F-43EB-8A60-03F80F3D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3" y="2294582"/>
            <a:ext cx="6038850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6D9B635-F682-40C9-9B00-0C91F5C94155}"/>
                  </a:ext>
                </a:extLst>
              </p:cNvPr>
              <p:cNvSpPr/>
              <p:nvPr/>
            </p:nvSpPr>
            <p:spPr>
              <a:xfrm>
                <a:off x="7526074" y="2387049"/>
                <a:ext cx="3994943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  <a:cs typeface="Arial"/>
                        </a:rPr>
                        <m:t>𝐺</m:t>
                      </m:r>
                      <m:r>
                        <a:rPr lang="de-DE" sz="2400" i="1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de-DE" sz="2400" i="1">
                          <a:latin typeface="Cambria Math" panose="02040503050406030204" pitchFamily="18" charset="0"/>
                          <a:cs typeface="Arial"/>
                        </a:rPr>
                        <m:t>𝑚𝑒𝑎𝑛</m:t>
                      </m:r>
                      <m:r>
                        <a:rPr lang="de-DE" sz="24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/>
                                </a:rPr>
                                <m:t>𝑟𝑎𝑡𝑒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  <a:cs typeface="Arial"/>
                            </a:rPr>
                            <m:t>.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/>
                                </a:rPr>
                                <m:t>𝑟𝑎𝑡𝑒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6D9B635-F682-40C9-9B00-0C91F5C94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74" y="2387049"/>
                <a:ext cx="3994943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61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6A744-DC70-4427-9B62-AB322682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Visualisation of model in classification step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69DAD-BDF0-45A8-8A1A-D10DC12DB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A4CAC0C-0EF2-4D16-A947-C1C8EAC2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665288"/>
            <a:ext cx="6212171" cy="4659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Show weights and classes in iteration(t)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Use PCA to convert from n dim (dataset features) space to 2d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Color</a:t>
            </a:r>
            <a:r>
              <a:rPr lang="en-GB" sz="1800" dirty="0"/>
              <a:t> coding to show instance weight for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Shape coding for classes (here circle and star)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6" name="Inhaltsplatzhalter 8" descr="Ein Bild, das weiß enthält.&#10;&#10;Automatisch generierte Beschreibung">
            <a:extLst>
              <a:ext uri="{FF2B5EF4-FFF2-40B4-BE49-F238E27FC236}">
                <a16:creationId xmlns:a16="http://schemas.microsoft.com/office/drawing/2014/main" id="{4631B68F-5C36-4563-A1E1-80D10C23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5742" y="1250952"/>
            <a:ext cx="5852172" cy="438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F4E3AA-B20B-494D-ADD2-F49A329D88E6}"/>
              </a:ext>
            </a:extLst>
          </p:cNvPr>
          <p:cNvSpPr txBox="1"/>
          <p:nvPr/>
        </p:nvSpPr>
        <p:spPr>
          <a:xfrm>
            <a:off x="8160263" y="5640081"/>
            <a:ext cx="290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Figure: Visualizer on Dummy Data</a:t>
            </a:r>
          </a:p>
        </p:txBody>
      </p:sp>
    </p:spTree>
    <p:extLst>
      <p:ext uri="{BB962C8B-B14F-4D97-AF65-F5344CB8AC3E}">
        <p14:creationId xmlns:p14="http://schemas.microsoft.com/office/powerpoint/2010/main" val="115480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88EF-BAA2-4336-9068-E89402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Stable version (connecting the parts together, tests, and bug fixing)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Evaluate the results to understand the differences between the algorithms (starting 19.01.2020)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Handle multiclass problem as mentioned in the paper (starting 19.01.2020)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33267657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Agfa Rotis Sans Serif</vt:lpstr>
      <vt:lpstr>Arial</vt:lpstr>
      <vt:lpstr>Calibri</vt:lpstr>
      <vt:lpstr>Cambria Math</vt:lpstr>
      <vt:lpstr>Wingdings</vt:lpstr>
      <vt:lpstr>Leere Präsentation</vt:lpstr>
      <vt:lpstr>Project 12:    Cost-Sensitive Boosting for Classification  of Imbalanced Data</vt:lpstr>
      <vt:lpstr>Recap</vt:lpstr>
      <vt:lpstr>Project status</vt:lpstr>
      <vt:lpstr>Datasets</vt:lpstr>
      <vt:lpstr>Data Processor</vt:lpstr>
      <vt:lpstr>Implementation</vt:lpstr>
      <vt:lpstr>Evaluator &amp; Visualizer</vt:lpstr>
      <vt:lpstr>Visualisation of model in classification step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Muaid Mughrabi</dc:creator>
  <cp:lastModifiedBy>Muaid Mughrabi</cp:lastModifiedBy>
  <cp:revision>708</cp:revision>
  <dcterms:created xsi:type="dcterms:W3CDTF">2020-01-05T13:52:33Z</dcterms:created>
  <dcterms:modified xsi:type="dcterms:W3CDTF">2020-01-09T14:44:38Z</dcterms:modified>
</cp:coreProperties>
</file>