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5" r:id="rId4"/>
    <p:sldId id="262" r:id="rId5"/>
    <p:sldId id="264" r:id="rId6"/>
    <p:sldId id="266" r:id="rId7"/>
    <p:sldId id="263"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2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3563718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1EF66-3D06-496F-9C31-77A5DACB6E8D}"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62404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175380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407603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88874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3204615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219900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357004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54044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20015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1EF66-3D06-496F-9C31-77A5DACB6E8D}"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347719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D1EF66-3D06-496F-9C31-77A5DACB6E8D}"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3778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D1EF66-3D06-496F-9C31-77A5DACB6E8D}" type="datetimeFigureOut">
              <a:rPr lang="en-US" smtClean="0"/>
              <a:t>5/10/2014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211078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D1EF66-3D06-496F-9C31-77A5DACB6E8D}" type="datetimeFigureOut">
              <a:rPr lang="en-US" smtClean="0"/>
              <a:t>5/10/2014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59943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CD1EF66-3D06-496F-9C31-77A5DACB6E8D}" type="datetimeFigureOut">
              <a:rPr lang="en-US" smtClean="0"/>
              <a:t>5/10/2014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380619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1EF66-3D06-496F-9C31-77A5DACB6E8D}"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183567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1EF66-3D06-496F-9C31-77A5DACB6E8D}"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A323F-4043-4DCD-AA45-8334DDD12BE3}" type="slidenum">
              <a:rPr lang="en-US" smtClean="0"/>
              <a:t>‹#›</a:t>
            </a:fld>
            <a:endParaRPr lang="en-US"/>
          </a:p>
        </p:txBody>
      </p:sp>
    </p:spTree>
    <p:extLst>
      <p:ext uri="{BB962C8B-B14F-4D97-AF65-F5344CB8AC3E}">
        <p14:creationId xmlns:p14="http://schemas.microsoft.com/office/powerpoint/2010/main" val="384707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D1EF66-3D06-496F-9C31-77A5DACB6E8D}" type="datetimeFigureOut">
              <a:rPr lang="en-US" smtClean="0"/>
              <a:t>5/10/2014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9A323F-4043-4DCD-AA45-8334DDD12BE3}" type="slidenum">
              <a:rPr lang="en-US" smtClean="0"/>
              <a:t>‹#›</a:t>
            </a:fld>
            <a:endParaRPr lang="en-US"/>
          </a:p>
        </p:txBody>
      </p:sp>
    </p:spTree>
    <p:extLst>
      <p:ext uri="{BB962C8B-B14F-4D97-AF65-F5344CB8AC3E}">
        <p14:creationId xmlns:p14="http://schemas.microsoft.com/office/powerpoint/2010/main" val="2252208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1049" y="2040467"/>
            <a:ext cx="7197726" cy="1369483"/>
          </a:xfrm>
        </p:spPr>
        <p:txBody>
          <a:bodyPr>
            <a:normAutofit fontScale="90000"/>
          </a:bodyPr>
          <a:lstStyle/>
          <a:p>
            <a:pPr algn="l"/>
            <a:r>
              <a:rPr lang="en-US" dirty="0" smtClean="0"/>
              <a:t>Digital Image Processing</a:t>
            </a:r>
            <a:br>
              <a:rPr lang="en-US" dirty="0" smtClean="0"/>
            </a:br>
            <a:r>
              <a:rPr lang="en-US" dirty="0" smtClean="0"/>
              <a:t>project</a:t>
            </a:r>
            <a:endParaRPr lang="en-US" dirty="0"/>
          </a:p>
        </p:txBody>
      </p:sp>
      <p:sp>
        <p:nvSpPr>
          <p:cNvPr id="3" name="Subtitle 2"/>
          <p:cNvSpPr>
            <a:spLocks noGrp="1"/>
          </p:cNvSpPr>
          <p:nvPr>
            <p:ph type="subTitle" idx="1"/>
          </p:nvPr>
        </p:nvSpPr>
        <p:spPr>
          <a:xfrm>
            <a:off x="4591049" y="3909482"/>
            <a:ext cx="7197726" cy="1405467"/>
          </a:xfrm>
        </p:spPr>
        <p:txBody>
          <a:bodyPr>
            <a:normAutofit/>
          </a:bodyPr>
          <a:lstStyle/>
          <a:p>
            <a:pPr algn="l"/>
            <a:r>
              <a:rPr lang="en-US" sz="2800" dirty="0" err="1" smtClean="0">
                <a:latin typeface="+mj-lt"/>
              </a:rPr>
              <a:t>Lossy</a:t>
            </a:r>
            <a:r>
              <a:rPr lang="en-US" sz="2800" dirty="0" smtClean="0">
                <a:latin typeface="+mj-lt"/>
              </a:rPr>
              <a:t> image compression using </a:t>
            </a:r>
            <a:r>
              <a:rPr lang="en-US" sz="2800" dirty="0" err="1" smtClean="0">
                <a:latin typeface="+mj-lt"/>
              </a:rPr>
              <a:t>dct</a:t>
            </a:r>
            <a:r>
              <a:rPr lang="en-US" sz="2800" dirty="0" smtClean="0">
                <a:latin typeface="+mj-lt"/>
              </a:rPr>
              <a:t> technique</a:t>
            </a:r>
            <a:endParaRPr lang="en-US" sz="2800" dirty="0">
              <a:latin typeface="+mj-lt"/>
            </a:endParaRPr>
          </a:p>
        </p:txBody>
      </p:sp>
    </p:spTree>
    <p:extLst>
      <p:ext uri="{BB962C8B-B14F-4D97-AF65-F5344CB8AC3E}">
        <p14:creationId xmlns:p14="http://schemas.microsoft.com/office/powerpoint/2010/main" val="125612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8" y="0"/>
            <a:ext cx="10131425" cy="1456267"/>
          </a:xfrm>
        </p:spPr>
        <p:txBody>
          <a:bodyPr>
            <a:normAutofit fontScale="90000"/>
          </a:bodyPr>
          <a:lstStyle/>
          <a:p>
            <a:r>
              <a:rPr lang="en-US" dirty="0"/>
              <a:t> Discrete Cosine Transform, and the JPEG format</a:t>
            </a:r>
            <a:br>
              <a:rPr lang="en-US" dirty="0"/>
            </a:br>
            <a:endParaRPr lang="en-US" dirty="0"/>
          </a:p>
        </p:txBody>
      </p:sp>
      <p:sp>
        <p:nvSpPr>
          <p:cNvPr id="3" name="Content Placeholder 2"/>
          <p:cNvSpPr>
            <a:spLocks noGrp="1"/>
          </p:cNvSpPr>
          <p:nvPr>
            <p:ph idx="1"/>
          </p:nvPr>
        </p:nvSpPr>
        <p:spPr>
          <a:xfrm>
            <a:off x="685799" y="1853548"/>
            <a:ext cx="10131425" cy="4079631"/>
          </a:xfrm>
        </p:spPr>
        <p:txBody>
          <a:bodyPr>
            <a:normAutofit lnSpcReduction="10000"/>
          </a:bodyPr>
          <a:lstStyle/>
          <a:p>
            <a:pPr marL="0" indent="0" algn="justLow">
              <a:buNone/>
            </a:pPr>
            <a:r>
              <a:rPr lang="en-US" sz="2400" dirty="0" smtClean="0">
                <a:latin typeface="+mj-lt"/>
              </a:rPr>
              <a:t>• The </a:t>
            </a:r>
            <a:r>
              <a:rPr lang="en-US" sz="2400" dirty="0">
                <a:latin typeface="+mj-lt"/>
              </a:rPr>
              <a:t>JPEG (Joint Photographic Experts Group) compression technique is one of the most popular image data compression methods in use. </a:t>
            </a:r>
            <a:endParaRPr lang="en-US" sz="2400" dirty="0" smtClean="0">
              <a:latin typeface="+mj-lt"/>
            </a:endParaRPr>
          </a:p>
          <a:p>
            <a:pPr marL="0" indent="0" algn="justLow">
              <a:buNone/>
            </a:pPr>
            <a:r>
              <a:rPr lang="en-US" sz="2400" dirty="0" smtClean="0">
                <a:latin typeface="+mj-lt"/>
              </a:rPr>
              <a:t>• It </a:t>
            </a:r>
            <a:r>
              <a:rPr lang="en-US" sz="2400" dirty="0">
                <a:latin typeface="+mj-lt"/>
              </a:rPr>
              <a:t>is a transform (DCT) based method that involves some loss of information (hence “</a:t>
            </a:r>
            <a:r>
              <a:rPr lang="en-US" sz="2400" dirty="0" err="1">
                <a:latin typeface="+mj-lt"/>
              </a:rPr>
              <a:t>lossy”data</a:t>
            </a:r>
            <a:r>
              <a:rPr lang="en-US" sz="2400" dirty="0">
                <a:latin typeface="+mj-lt"/>
              </a:rPr>
              <a:t> compression) in proportion to the degree of compression achieved</a:t>
            </a:r>
            <a:r>
              <a:rPr lang="en-US" sz="2400" dirty="0" smtClean="0">
                <a:latin typeface="+mj-lt"/>
              </a:rPr>
              <a:t>.</a:t>
            </a:r>
          </a:p>
          <a:p>
            <a:pPr marL="0" indent="0" algn="justLow">
              <a:buNone/>
            </a:pPr>
            <a:r>
              <a:rPr lang="en-US" sz="2400" dirty="0" smtClean="0">
                <a:latin typeface="+mj-lt"/>
              </a:rPr>
              <a:t>• It </a:t>
            </a:r>
            <a:r>
              <a:rPr lang="en-US" sz="2400" dirty="0">
                <a:latin typeface="+mj-lt"/>
              </a:rPr>
              <a:t>is important to remember that taking the transform of an image does not result in loss of information.  The complete information still exists, but is simply presented in another form (i.e. spatial frequency).  The data file size is the same, or even larger than the original (e.g. real </a:t>
            </a:r>
            <a:r>
              <a:rPr lang="en-US" sz="2400" dirty="0" err="1">
                <a:latin typeface="+mj-lt"/>
              </a:rPr>
              <a:t>integerÆcomplex</a:t>
            </a:r>
            <a:r>
              <a:rPr lang="en-US" sz="2400" dirty="0">
                <a:latin typeface="+mj-lt"/>
              </a:rPr>
              <a:t> float). •Loss of information takes place when some of the transform coefficients are discarded</a:t>
            </a:r>
          </a:p>
          <a:p>
            <a:endParaRPr lang="en-US" b="1" dirty="0" smtClean="0"/>
          </a:p>
          <a:p>
            <a:pPr marL="0" indent="0">
              <a:buNone/>
            </a:pPr>
            <a:endParaRPr lang="en-US" b="1" dirty="0" smtClean="0"/>
          </a:p>
        </p:txBody>
      </p:sp>
    </p:spTree>
    <p:extLst>
      <p:ext uri="{BB962C8B-B14F-4D97-AF65-F5344CB8AC3E}">
        <p14:creationId xmlns:p14="http://schemas.microsoft.com/office/powerpoint/2010/main" val="335486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smtClean="0"/>
              <a:t>Pre-Compression concepts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799" y="1241947"/>
                <a:ext cx="10131425" cy="4740322"/>
              </a:xfrm>
            </p:spPr>
            <p:txBody>
              <a:bodyPr>
                <a:normAutofit/>
              </a:bodyPr>
              <a:lstStyle/>
              <a:p>
                <a:endParaRPr lang="en-US" sz="2800" dirty="0" smtClean="0">
                  <a:ln w="3175" cmpd="sng">
                    <a:noFill/>
                  </a:ln>
                  <a:solidFill>
                    <a:prstClr val="white"/>
                  </a:solidFill>
                  <a:latin typeface="Calibri Light" panose="020F0302020204030204"/>
                  <a:ea typeface="+mj-ea"/>
                  <a:cs typeface="+mj-cs"/>
                </a:endParaRPr>
              </a:p>
              <a:p>
                <a:r>
                  <a:rPr lang="en-US" sz="2800" dirty="0" smtClean="0">
                    <a:ln w="3175" cmpd="sng">
                      <a:noFill/>
                    </a:ln>
                    <a:solidFill>
                      <a:prstClr val="white"/>
                    </a:solidFill>
                    <a:latin typeface="Calibri Light" panose="020F0302020204030204"/>
                    <a:ea typeface="+mj-ea"/>
                    <a:cs typeface="+mj-cs"/>
                  </a:rPr>
                  <a:t>Once you get sense of this , you will hitting the Ground running</a:t>
                </a:r>
                <a:br>
                  <a:rPr lang="en-US" sz="2800" dirty="0" smtClean="0">
                    <a:ln w="3175" cmpd="sng">
                      <a:noFill/>
                    </a:ln>
                    <a:solidFill>
                      <a:prstClr val="white"/>
                    </a:solidFill>
                    <a:latin typeface="Calibri Light" panose="020F0302020204030204"/>
                    <a:ea typeface="+mj-ea"/>
                    <a:cs typeface="+mj-cs"/>
                  </a:rPr>
                </a:br>
                <a:endParaRPr lang="en-US" sz="2800" dirty="0" smtClean="0">
                  <a:ln w="3175" cmpd="sng">
                    <a:noFill/>
                  </a:ln>
                  <a:solidFill>
                    <a:prstClr val="white"/>
                  </a:solidFill>
                  <a:latin typeface="Calibri Light" panose="020F0302020204030204"/>
                  <a:ea typeface="+mj-ea"/>
                  <a:cs typeface="+mj-cs"/>
                </a:endParaRPr>
              </a:p>
              <a:p>
                <a:r>
                  <a:rPr lang="en-US" sz="2800" dirty="0" smtClean="0">
                    <a:ln w="3175" cmpd="sng">
                      <a:noFill/>
                    </a:ln>
                    <a:solidFill>
                      <a:prstClr val="white"/>
                    </a:solidFill>
                    <a:latin typeface="Calibri Light" panose="020F0302020204030204"/>
                    <a:ea typeface="+mj-ea"/>
                    <a:cs typeface="+mj-cs"/>
                  </a:rPr>
                  <a:t>DCT </a:t>
                </a:r>
                <a:r>
                  <a:rPr lang="en-US" sz="2800" cap="all" dirty="0" smtClean="0">
                    <a:ln w="3175" cmpd="sng">
                      <a:noFill/>
                    </a:ln>
                    <a:solidFill>
                      <a:prstClr val="white"/>
                    </a:solidFill>
                    <a:latin typeface="Calibri Light" panose="020F0302020204030204"/>
                    <a:ea typeface="+mj-ea"/>
                    <a:cs typeface="+mj-cs"/>
                  </a:rPr>
                  <a:t>E</a:t>
                </a:r>
                <a:r>
                  <a:rPr lang="en-US" sz="2800" dirty="0" smtClean="0">
                    <a:ln w="3175" cmpd="sng">
                      <a:noFill/>
                    </a:ln>
                    <a:solidFill>
                      <a:prstClr val="white"/>
                    </a:solidFill>
                    <a:latin typeface="Calibri Light" panose="020F0302020204030204"/>
                    <a:ea typeface="+mj-ea"/>
                    <a:cs typeface="+mj-cs"/>
                  </a:rPr>
                  <a:t>xpression</a:t>
                </a:r>
              </a:p>
              <a:p>
                <a:pPr marL="0" lvl="0" indent="0">
                  <a:buClr>
                    <a:prstClr val="white"/>
                  </a:buClr>
                  <a:buNone/>
                </a:pPr>
                <a:r>
                  <a:rPr lang="en-US" sz="3200" dirty="0">
                    <a:solidFill>
                      <a:prstClr val="white"/>
                    </a:solidFill>
                  </a:rPr>
                  <a:t>T</a:t>
                </a:r>
                <a:r>
                  <a:rPr lang="en-US" dirty="0" err="1">
                    <a:solidFill>
                      <a:prstClr val="white"/>
                    </a:solidFill>
                  </a:rPr>
                  <a:t>pq</a:t>
                </a:r>
                <a:r>
                  <a:rPr lang="en-US" sz="3200" dirty="0">
                    <a:solidFill>
                      <a:prstClr val="white"/>
                    </a:solidFill>
                  </a:rPr>
                  <a:t>  = </a:t>
                </a:r>
                <a14:m>
                  <m:oMath xmlns:m="http://schemas.openxmlformats.org/officeDocument/2006/math">
                    <m:rad>
                      <m:radPr>
                        <m:degHide m:val="on"/>
                        <m:ctrlPr>
                          <a:rPr lang="en-US" sz="3200" i="1">
                            <a:solidFill>
                              <a:prstClr val="white"/>
                            </a:solidFill>
                            <a:latin typeface="Cambria Math" panose="02040503050406030204" pitchFamily="18" charset="0"/>
                          </a:rPr>
                        </m:ctrlPr>
                      </m:radPr>
                      <m:deg/>
                      <m:e>
                        <m:f>
                          <m:fPr>
                            <m:ctrlPr>
                              <a:rPr lang="en-US" sz="3200" i="1">
                                <a:solidFill>
                                  <a:prstClr val="white"/>
                                </a:solidFill>
                                <a:latin typeface="Cambria Math" panose="02040503050406030204" pitchFamily="18" charset="0"/>
                              </a:rPr>
                            </m:ctrlPr>
                          </m:fPr>
                          <m:num>
                            <m:r>
                              <a:rPr lang="en-US" sz="3200" i="1">
                                <a:solidFill>
                                  <a:prstClr val="white"/>
                                </a:solidFill>
                                <a:latin typeface="Cambria Math" panose="02040503050406030204" pitchFamily="18" charset="0"/>
                              </a:rPr>
                              <m:t>2</m:t>
                            </m:r>
                          </m:num>
                          <m:den>
                            <m:r>
                              <a:rPr lang="en-US" sz="3200" i="1">
                                <a:solidFill>
                                  <a:prstClr val="white"/>
                                </a:solidFill>
                                <a:latin typeface="Cambria Math" panose="02040503050406030204" pitchFamily="18" charset="0"/>
                              </a:rPr>
                              <m:t>𝑀</m:t>
                            </m:r>
                          </m:den>
                        </m:f>
                      </m:e>
                    </m:rad>
                    <m:func>
                      <m:funcPr>
                        <m:ctrlPr>
                          <a:rPr lang="pt-BR" sz="3200" i="1" dirty="0">
                            <a:solidFill>
                              <a:prstClr val="white"/>
                            </a:solidFill>
                            <a:latin typeface="Cambria Math" panose="02040503050406030204" pitchFamily="18" charset="0"/>
                          </a:rPr>
                        </m:ctrlPr>
                      </m:funcPr>
                      <m:fName>
                        <m:r>
                          <m:rPr>
                            <m:sty m:val="p"/>
                          </m:rPr>
                          <a:rPr lang="pt-BR" sz="3200" dirty="0">
                            <a:solidFill>
                              <a:prstClr val="white"/>
                            </a:solidFill>
                            <a:latin typeface="Cambria Math" panose="02040503050406030204" pitchFamily="18" charset="0"/>
                          </a:rPr>
                          <m:t>cos</m:t>
                        </m:r>
                      </m:fName>
                      <m:e>
                        <m:f>
                          <m:fPr>
                            <m:ctrlPr>
                              <a:rPr lang="pt-BR" sz="3200" i="1" dirty="0">
                                <a:solidFill>
                                  <a:prstClr val="white"/>
                                </a:solidFill>
                                <a:latin typeface="Cambria Math" panose="02040503050406030204" pitchFamily="18" charset="0"/>
                              </a:rPr>
                            </m:ctrlPr>
                          </m:fPr>
                          <m:num>
                            <m:r>
                              <a:rPr lang="pt-BR" sz="3200" i="1" dirty="0">
                                <a:solidFill>
                                  <a:prstClr val="white"/>
                                </a:solidFill>
                                <a:latin typeface="Cambria Math" panose="02040503050406030204" pitchFamily="18" charset="0"/>
                              </a:rPr>
                              <m:t>𝜋</m:t>
                            </m:r>
                            <m:d>
                              <m:dPr>
                                <m:ctrlPr>
                                  <a:rPr lang="en-US" sz="3200" i="1" dirty="0">
                                    <a:solidFill>
                                      <a:prstClr val="white"/>
                                    </a:solidFill>
                                    <a:latin typeface="Cambria Math" panose="02040503050406030204" pitchFamily="18" charset="0"/>
                                  </a:rPr>
                                </m:ctrlPr>
                              </m:dPr>
                              <m:e>
                                <m:r>
                                  <a:rPr lang="en-US" sz="3200" i="1" dirty="0">
                                    <a:solidFill>
                                      <a:prstClr val="white"/>
                                    </a:solidFill>
                                    <a:latin typeface="Cambria Math" panose="02040503050406030204" pitchFamily="18" charset="0"/>
                                  </a:rPr>
                                  <m:t>2</m:t>
                                </m:r>
                                <m:r>
                                  <a:rPr lang="en-US" sz="3200" i="1" dirty="0">
                                    <a:solidFill>
                                      <a:prstClr val="white"/>
                                    </a:solidFill>
                                    <a:latin typeface="Cambria Math" panose="02040503050406030204" pitchFamily="18" charset="0"/>
                                  </a:rPr>
                                  <m:t>𝑞</m:t>
                                </m:r>
                                <m:r>
                                  <a:rPr lang="en-US" sz="3200" i="1" dirty="0">
                                    <a:solidFill>
                                      <a:prstClr val="white"/>
                                    </a:solidFill>
                                    <a:latin typeface="Cambria Math" panose="02040503050406030204" pitchFamily="18" charset="0"/>
                                  </a:rPr>
                                  <m:t>+</m:t>
                                </m:r>
                                <m:r>
                                  <a:rPr lang="en-US" sz="3200" i="1" dirty="0">
                                    <a:solidFill>
                                      <a:prstClr val="white"/>
                                    </a:solidFill>
                                    <a:latin typeface="Cambria Math" panose="02040503050406030204" pitchFamily="18" charset="0"/>
                                  </a:rPr>
                                  <m:t>1</m:t>
                                </m:r>
                              </m:e>
                            </m:d>
                            <m:r>
                              <a:rPr lang="en-US" sz="3200" i="1" dirty="0">
                                <a:solidFill>
                                  <a:prstClr val="white"/>
                                </a:solidFill>
                                <a:latin typeface="Cambria Math" panose="02040503050406030204" pitchFamily="18" charset="0"/>
                              </a:rPr>
                              <m:t>𝑝</m:t>
                            </m:r>
                          </m:num>
                          <m:den>
                            <m:r>
                              <a:rPr lang="en-US" sz="3200" i="1" dirty="0">
                                <a:solidFill>
                                  <a:prstClr val="white"/>
                                </a:solidFill>
                                <a:latin typeface="Cambria Math" panose="02040503050406030204" pitchFamily="18" charset="0"/>
                              </a:rPr>
                              <m:t>2</m:t>
                            </m:r>
                            <m:r>
                              <a:rPr lang="en-US" sz="3200" i="1" dirty="0">
                                <a:solidFill>
                                  <a:prstClr val="white"/>
                                </a:solidFill>
                                <a:latin typeface="Cambria Math" panose="02040503050406030204" pitchFamily="18" charset="0"/>
                              </a:rPr>
                              <m:t>𝑀</m:t>
                            </m:r>
                          </m:den>
                        </m:f>
                        <m:r>
                          <a:rPr lang="en-US" sz="3200" i="1" dirty="0">
                            <a:solidFill>
                              <a:prstClr val="white"/>
                            </a:solidFill>
                            <a:latin typeface="Cambria Math" panose="02040503050406030204" pitchFamily="18" charset="0"/>
                          </a:rPr>
                          <m:t>     , </m:t>
                        </m:r>
                        <m:r>
                          <a:rPr lang="en-US" sz="3200" i="1" dirty="0">
                            <a:solidFill>
                              <a:prstClr val="white"/>
                            </a:solidFill>
                            <a:latin typeface="Cambria Math" panose="02040503050406030204" pitchFamily="18" charset="0"/>
                          </a:rPr>
                          <m:t>1</m:t>
                        </m:r>
                        <m:r>
                          <a:rPr lang="en-US" sz="3200" i="1" dirty="0">
                            <a:solidFill>
                              <a:prstClr val="white"/>
                            </a:solidFill>
                            <a:latin typeface="Cambria Math" panose="02040503050406030204" pitchFamily="18" charset="0"/>
                          </a:rPr>
                          <m:t>≤</m:t>
                        </m:r>
                        <m:r>
                          <a:rPr lang="en-US" sz="3200" i="1" dirty="0">
                            <a:solidFill>
                              <a:prstClr val="white"/>
                            </a:solidFill>
                            <a:latin typeface="Cambria Math" panose="02040503050406030204" pitchFamily="18" charset="0"/>
                          </a:rPr>
                          <m:t>𝑝</m:t>
                        </m:r>
                        <m:r>
                          <a:rPr lang="en-US" sz="3200" i="1" dirty="0">
                            <a:solidFill>
                              <a:prstClr val="white"/>
                            </a:solidFill>
                            <a:latin typeface="Cambria Math" panose="02040503050406030204" pitchFamily="18" charset="0"/>
                          </a:rPr>
                          <m:t>≤</m:t>
                        </m:r>
                        <m:r>
                          <a:rPr lang="en-US" sz="3200" i="1" dirty="0">
                            <a:solidFill>
                              <a:prstClr val="white"/>
                            </a:solidFill>
                            <a:latin typeface="Cambria Math" panose="02040503050406030204" pitchFamily="18" charset="0"/>
                          </a:rPr>
                          <m:t>𝑀</m:t>
                        </m:r>
                        <m:r>
                          <a:rPr lang="en-US" sz="3200" i="1" dirty="0">
                            <a:solidFill>
                              <a:prstClr val="white"/>
                            </a:solidFill>
                            <a:latin typeface="Cambria Math" panose="02040503050406030204" pitchFamily="18" charset="0"/>
                          </a:rPr>
                          <m:t>−</m:t>
                        </m:r>
                        <m:r>
                          <a:rPr lang="en-US" sz="3200" i="1" dirty="0">
                            <a:solidFill>
                              <a:prstClr val="white"/>
                            </a:solidFill>
                            <a:latin typeface="Cambria Math" panose="02040503050406030204" pitchFamily="18" charset="0"/>
                          </a:rPr>
                          <m:t>1</m:t>
                        </m:r>
                        <m:r>
                          <a:rPr lang="en-US" sz="3200" i="1" dirty="0">
                            <a:solidFill>
                              <a:prstClr val="white"/>
                            </a:solidFill>
                            <a:latin typeface="Cambria Math" panose="02040503050406030204" pitchFamily="18" charset="0"/>
                          </a:rPr>
                          <m:t> , </m:t>
                        </m:r>
                        <m:r>
                          <a:rPr lang="en-US" sz="3200" i="1" dirty="0">
                            <a:solidFill>
                              <a:prstClr val="white"/>
                            </a:solidFill>
                            <a:latin typeface="Cambria Math" panose="02040503050406030204" pitchFamily="18" charset="0"/>
                          </a:rPr>
                          <m:t>0</m:t>
                        </m:r>
                        <m:r>
                          <a:rPr lang="en-US" sz="3200" i="1" dirty="0">
                            <a:solidFill>
                              <a:prstClr val="white"/>
                            </a:solidFill>
                            <a:latin typeface="Cambria Math" panose="02040503050406030204" pitchFamily="18" charset="0"/>
                          </a:rPr>
                          <m:t>≤</m:t>
                        </m:r>
                        <m:r>
                          <a:rPr lang="en-US" sz="3200" i="1" dirty="0">
                            <a:solidFill>
                              <a:prstClr val="white"/>
                            </a:solidFill>
                            <a:latin typeface="Cambria Math" panose="02040503050406030204" pitchFamily="18" charset="0"/>
                          </a:rPr>
                          <m:t>𝑞</m:t>
                        </m:r>
                        <m:r>
                          <a:rPr lang="en-US" sz="3200" i="1" dirty="0">
                            <a:solidFill>
                              <a:prstClr val="white"/>
                            </a:solidFill>
                            <a:latin typeface="Cambria Math" panose="02040503050406030204" pitchFamily="18" charset="0"/>
                          </a:rPr>
                          <m:t>≤</m:t>
                        </m:r>
                        <m:r>
                          <a:rPr lang="en-US" sz="3200" i="1" dirty="0">
                            <a:solidFill>
                              <a:prstClr val="white"/>
                            </a:solidFill>
                            <a:latin typeface="Cambria Math" panose="02040503050406030204" pitchFamily="18" charset="0"/>
                          </a:rPr>
                          <m:t>𝑀</m:t>
                        </m:r>
                        <m:r>
                          <a:rPr lang="en-US" sz="3200" i="1" dirty="0">
                            <a:solidFill>
                              <a:prstClr val="white"/>
                            </a:solidFill>
                            <a:latin typeface="Cambria Math" panose="02040503050406030204" pitchFamily="18" charset="0"/>
                          </a:rPr>
                          <m:t>−</m:t>
                        </m:r>
                        <m:r>
                          <a:rPr lang="en-US" sz="3200" i="1" dirty="0">
                            <a:solidFill>
                              <a:prstClr val="white"/>
                            </a:solidFill>
                            <a:latin typeface="Cambria Math" panose="02040503050406030204" pitchFamily="18" charset="0"/>
                          </a:rPr>
                          <m:t>1</m:t>
                        </m:r>
                      </m:e>
                    </m:func>
                  </m:oMath>
                </a14:m>
                <a:endParaRPr lang="en-US" sz="3200" dirty="0" smtClean="0">
                  <a:solidFill>
                    <a:prstClr val="white"/>
                  </a:solidFill>
                </a:endParaRPr>
              </a:p>
              <a:p>
                <a:pPr marL="0" lvl="0" indent="0">
                  <a:buClr>
                    <a:prstClr val="white"/>
                  </a:buClr>
                  <a:buNone/>
                </a:pPr>
                <a:endParaRPr lang="en-US" sz="2800" dirty="0">
                  <a:solidFill>
                    <a:prstClr val="white"/>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799" y="1241947"/>
                <a:ext cx="10131425" cy="4740322"/>
              </a:xfrm>
              <a:blipFill rotWithShape="0">
                <a:blip r:embed="rId2"/>
                <a:stretch>
                  <a:fillRect l="-1504"/>
                </a:stretch>
              </a:blipFill>
            </p:spPr>
            <p:txBody>
              <a:bodyPr/>
              <a:lstStyle/>
              <a:p>
                <a:r>
                  <a:rPr lang="en-US">
                    <a:noFill/>
                  </a:rPr>
                  <a:t> </a:t>
                </a:r>
              </a:p>
            </p:txBody>
          </p:sp>
        </mc:Fallback>
      </mc:AlternateContent>
    </p:spTree>
    <p:extLst>
      <p:ext uri="{BB962C8B-B14F-4D97-AF65-F5344CB8AC3E}">
        <p14:creationId xmlns:p14="http://schemas.microsoft.com/office/powerpoint/2010/main" val="360699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3337"/>
            <a:ext cx="10131425" cy="1456267"/>
          </a:xfrm>
        </p:spPr>
        <p:txBody>
          <a:bodyPr/>
          <a:lstStyle/>
          <a:p>
            <a:r>
              <a:rPr lang="en-US" dirty="0"/>
              <a:t>Pre-Compression concepts</a:t>
            </a:r>
          </a:p>
        </p:txBody>
      </p:sp>
      <p:sp>
        <p:nvSpPr>
          <p:cNvPr id="3" name="Content Placeholder 2"/>
          <p:cNvSpPr>
            <a:spLocks noGrp="1"/>
          </p:cNvSpPr>
          <p:nvPr>
            <p:ph idx="1"/>
          </p:nvPr>
        </p:nvSpPr>
        <p:spPr>
          <a:xfrm>
            <a:off x="685799" y="1058624"/>
            <a:ext cx="10131425" cy="3649133"/>
          </a:xfrm>
        </p:spPr>
        <p:txBody>
          <a:bodyPr/>
          <a:lstStyle/>
          <a:p>
            <a:pPr marL="0" lvl="0" indent="0">
              <a:buNone/>
            </a:pPr>
            <a:r>
              <a:rPr lang="en-US" sz="2800" dirty="0">
                <a:solidFill>
                  <a:prstClr val="white"/>
                </a:solidFill>
              </a:rPr>
              <a:t>A Convenient Matrix Representation Form for DFT </a:t>
            </a:r>
            <a:r>
              <a:rPr lang="en-US" sz="2800" dirty="0" smtClean="0">
                <a:solidFill>
                  <a:prstClr val="white"/>
                </a:solidFill>
              </a:rPr>
              <a:t>Calculations</a:t>
            </a:r>
            <a:endParaRPr lang="en-US" sz="2800" dirty="0">
              <a:solidFill>
                <a:prstClr val="white"/>
              </a:solidFill>
            </a:endParaRPr>
          </a:p>
          <a:p>
            <a:pPr marL="0" lvl="0" indent="0">
              <a:buNone/>
            </a:pPr>
            <a:endParaRPr lang="en-US" sz="2800" dirty="0" smtClean="0">
              <a:solidFill>
                <a:prstClr val="white"/>
              </a:solidFill>
            </a:endParaRPr>
          </a:p>
          <a:p>
            <a:pPr marL="0" lvl="0" indent="0">
              <a:buNone/>
            </a:pPr>
            <a:endParaRPr lang="en-US" sz="2800" dirty="0">
              <a:solidFill>
                <a:prstClr val="white"/>
              </a:solidFill>
            </a:endParaRPr>
          </a:p>
          <a:p>
            <a:pPr marL="0" indent="0">
              <a:buNone/>
            </a:pPr>
            <a:endParaRPr lang="en-US" sz="2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2557810"/>
            <a:ext cx="8949520" cy="3369232"/>
          </a:xfrm>
          <a:prstGeom prst="rect">
            <a:avLst/>
          </a:prstGeom>
        </p:spPr>
      </p:pic>
    </p:spTree>
    <p:extLst>
      <p:ext uri="{BB962C8B-B14F-4D97-AF65-F5344CB8AC3E}">
        <p14:creationId xmlns:p14="http://schemas.microsoft.com/office/powerpoint/2010/main" val="5742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smtClean="0"/>
              <a:t>Processing Diagram</a:t>
            </a:r>
            <a:endParaRPr lang="en-US" dirty="0"/>
          </a:p>
        </p:txBody>
      </p:sp>
      <p:sp>
        <p:nvSpPr>
          <p:cNvPr id="6" name="Rounded Rectangle 5"/>
          <p:cNvSpPr/>
          <p:nvPr/>
        </p:nvSpPr>
        <p:spPr>
          <a:xfrm>
            <a:off x="3271887" y="2142067"/>
            <a:ext cx="5172499" cy="2006219"/>
          </a:xfrm>
          <a:prstGeom prst="roundRect">
            <a:avLst/>
          </a:prstGeom>
        </p:spPr>
        <p:style>
          <a:lnRef idx="2">
            <a:schemeClr val="accent2"/>
          </a:lnRef>
          <a:fillRef idx="1003">
            <a:schemeClr val="lt1"/>
          </a:fillRef>
          <a:effectRef idx="0">
            <a:schemeClr val="accent2"/>
          </a:effectRef>
          <a:fontRef idx="minor">
            <a:schemeClr val="dk1"/>
          </a:fontRef>
        </p:style>
        <p:txBody>
          <a:bodyPr rtlCol="0" anchor="ctr"/>
          <a:lstStyle/>
          <a:p>
            <a:pPr algn="ctr"/>
            <a:r>
              <a:rPr lang="en-US" dirty="0"/>
              <a:t>Image in Frequency Domain</a:t>
            </a:r>
          </a:p>
          <a:p>
            <a:pPr algn="ctr"/>
            <a:r>
              <a:rPr lang="en-US" dirty="0" smtClean="0"/>
              <a:t/>
            </a:r>
            <a:br>
              <a:rPr lang="en-US" dirty="0" smtClean="0"/>
            </a:br>
            <a:r>
              <a:rPr lang="en-US" dirty="0" smtClean="0"/>
              <a:t>Processing on each 8x8 block on The Transferred signal</a:t>
            </a:r>
            <a:endParaRPr lang="en-US" dirty="0"/>
          </a:p>
        </p:txBody>
      </p:sp>
      <p:sp>
        <p:nvSpPr>
          <p:cNvPr id="7" name="Rounded Rectangle 6"/>
          <p:cNvSpPr/>
          <p:nvPr/>
        </p:nvSpPr>
        <p:spPr>
          <a:xfrm>
            <a:off x="10010303" y="2189198"/>
            <a:ext cx="1399225" cy="2006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Back to Time Domain</a:t>
            </a:r>
            <a:endParaRPr lang="en-US" dirty="0"/>
          </a:p>
        </p:txBody>
      </p:sp>
      <p:sp>
        <p:nvSpPr>
          <p:cNvPr id="11" name="Right Arrow 10"/>
          <p:cNvSpPr/>
          <p:nvPr/>
        </p:nvSpPr>
        <p:spPr>
          <a:xfrm>
            <a:off x="8449422" y="2827160"/>
            <a:ext cx="1560882" cy="816791"/>
          </a:xfrm>
          <a:prstGeom prst="rightArrow">
            <a:avLst/>
          </a:prstGeom>
          <a:ln w="57150">
            <a:solidFill>
              <a:srgbClr val="00B0F0"/>
            </a:solidFill>
            <a:prstDash val="lgDash"/>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dirty="0" smtClean="0"/>
              <a:t>IDCT </a:t>
            </a:r>
            <a:endParaRPr lang="en-US" dirty="0"/>
          </a:p>
        </p:txBody>
      </p:sp>
      <p:sp>
        <p:nvSpPr>
          <p:cNvPr id="12" name="Right Arrow 11"/>
          <p:cNvSpPr/>
          <p:nvPr/>
        </p:nvSpPr>
        <p:spPr>
          <a:xfrm>
            <a:off x="1711005" y="2783911"/>
            <a:ext cx="1560882" cy="816791"/>
          </a:xfrm>
          <a:prstGeom prst="rightArrow">
            <a:avLst/>
          </a:prstGeom>
          <a:ln w="57150">
            <a:solidFill>
              <a:srgbClr val="00B0F0"/>
            </a:solidFill>
            <a:prstDash val="lgDash"/>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dirty="0" smtClean="0"/>
              <a:t>DCT </a:t>
            </a:r>
            <a:endParaRPr lang="en-US" dirty="0"/>
          </a:p>
        </p:txBody>
      </p:sp>
      <p:sp>
        <p:nvSpPr>
          <p:cNvPr id="13" name="Rounded Rectangle 12"/>
          <p:cNvSpPr/>
          <p:nvPr/>
        </p:nvSpPr>
        <p:spPr>
          <a:xfrm>
            <a:off x="309262" y="2142066"/>
            <a:ext cx="1399225" cy="2006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Image in Time Domain</a:t>
            </a:r>
            <a:endParaRPr lang="en-US" dirty="0"/>
          </a:p>
        </p:txBody>
      </p:sp>
    </p:spTree>
    <p:extLst>
      <p:ext uri="{BB962C8B-B14F-4D97-AF65-F5344CB8AC3E}">
        <p14:creationId xmlns:p14="http://schemas.microsoft.com/office/powerpoint/2010/main" val="64147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The Operations behind JPEG/DCT</a:t>
            </a:r>
          </a:p>
        </p:txBody>
      </p:sp>
      <p:sp>
        <p:nvSpPr>
          <p:cNvPr id="3" name="Content Placeholder 2"/>
          <p:cNvSpPr>
            <a:spLocks noGrp="1"/>
          </p:cNvSpPr>
          <p:nvPr>
            <p:ph idx="1"/>
          </p:nvPr>
        </p:nvSpPr>
        <p:spPr>
          <a:xfrm>
            <a:off x="685801" y="1336848"/>
            <a:ext cx="10131425" cy="5295963"/>
          </a:xfrm>
        </p:spPr>
        <p:txBody>
          <a:bodyPr/>
          <a:lstStyle/>
          <a:p>
            <a:r>
              <a:rPr lang="en-US" dirty="0" smtClean="0"/>
              <a:t>For </a:t>
            </a:r>
            <a:r>
              <a:rPr lang="en-US" dirty="0"/>
              <a:t>an </a:t>
            </a:r>
            <a:r>
              <a:rPr lang="en-US" dirty="0" err="1" smtClean="0"/>
              <a:t>MxM</a:t>
            </a:r>
            <a:r>
              <a:rPr lang="en-US" dirty="0" smtClean="0"/>
              <a:t> matrix </a:t>
            </a:r>
            <a:r>
              <a:rPr lang="en-US" dirty="0"/>
              <a:t>A, </a:t>
            </a:r>
            <a:r>
              <a:rPr lang="en-US" dirty="0" err="1" smtClean="0"/>
              <a:t>TxA</a:t>
            </a:r>
            <a:r>
              <a:rPr lang="en-US" dirty="0" smtClean="0"/>
              <a:t> is </a:t>
            </a:r>
            <a:r>
              <a:rPr lang="en-US" dirty="0"/>
              <a:t>an </a:t>
            </a:r>
            <a:r>
              <a:rPr lang="en-US" dirty="0" err="1" smtClean="0"/>
              <a:t>MxM</a:t>
            </a:r>
            <a:r>
              <a:rPr lang="en-US" dirty="0" smtClean="0"/>
              <a:t> matrix </a:t>
            </a:r>
            <a:r>
              <a:rPr lang="en-US" dirty="0"/>
              <a:t>whose columns contain the 1D DCT of the columns of A.  The 2D DCT of A is given as</a:t>
            </a:r>
            <a:r>
              <a:rPr lang="en-US" dirty="0" smtClean="0"/>
              <a:t>:</a:t>
            </a:r>
            <a:br>
              <a:rPr lang="en-US" dirty="0" smtClean="0"/>
            </a:br>
            <a:r>
              <a:rPr lang="en-US" dirty="0" smtClean="0"/>
              <a:t> </a:t>
            </a:r>
            <a:r>
              <a:rPr lang="en-US" dirty="0"/>
              <a:t>B = T x A x T’</a:t>
            </a:r>
          </a:p>
          <a:p>
            <a:r>
              <a:rPr lang="en-US" dirty="0" smtClean="0"/>
              <a:t>First </a:t>
            </a:r>
            <a:r>
              <a:rPr lang="en-US" dirty="0"/>
              <a:t>generate the transform matrix </a:t>
            </a:r>
            <a:r>
              <a:rPr lang="en-US" dirty="0" smtClean="0"/>
              <a:t>T</a:t>
            </a:r>
            <a:r>
              <a:rPr lang="en-US" dirty="0"/>
              <a:t> </a:t>
            </a:r>
            <a:r>
              <a:rPr lang="en-US" dirty="0" smtClean="0"/>
              <a:t>, </a:t>
            </a:r>
            <a:r>
              <a:rPr lang="en-US" dirty="0"/>
              <a:t>Apply T across the image in 8x8 </a:t>
            </a:r>
            <a:r>
              <a:rPr lang="en-US" dirty="0" smtClean="0"/>
              <a:t>blocks ,then </a:t>
            </a:r>
            <a:r>
              <a:rPr lang="en-US" dirty="0"/>
              <a:t>At this point you now have the DCT of all of the 8x8 blocks in the image</a:t>
            </a:r>
            <a:r>
              <a:rPr lang="en-US" dirty="0" smtClean="0"/>
              <a:t>.</a:t>
            </a:r>
          </a:p>
          <a:p>
            <a:r>
              <a:rPr lang="en-US" dirty="0"/>
              <a:t>Compression at this point is achieved by setting some of the DCT coefficients in each block to zero. </a:t>
            </a:r>
            <a:endParaRPr lang="en-US" dirty="0" smtClean="0"/>
          </a:p>
          <a:p>
            <a:r>
              <a:rPr lang="en-US" dirty="0" smtClean="0"/>
              <a:t>In </a:t>
            </a:r>
            <a:r>
              <a:rPr lang="en-US" dirty="0"/>
              <a:t>this case this can be accomplished by generating an 8x8 binary mask array in which the positions of the coefficients are represented by 1 if the coefficients are to be retained, and by 0 if they are to be </a:t>
            </a:r>
            <a:r>
              <a:rPr lang="en-US" dirty="0" smtClean="0"/>
              <a:t>discarded</a:t>
            </a:r>
          </a:p>
          <a:p>
            <a:r>
              <a:rPr lang="en-US" dirty="0"/>
              <a:t>Upon examination of the DCT of one of the blocks it is observed that the DC coefficient is located in the upper left, with spatial frequency increasing down and to the right.  Thus, the mask array elements will have values of 1 in the upper left region</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76186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a:t>The Operations behind JPEG/DCT</a:t>
            </a:r>
          </a:p>
        </p:txBody>
      </p:sp>
      <p:sp>
        <p:nvSpPr>
          <p:cNvPr id="3" name="Content Placeholder 2"/>
          <p:cNvSpPr>
            <a:spLocks noGrp="1"/>
          </p:cNvSpPr>
          <p:nvPr>
            <p:ph idx="1"/>
          </p:nvPr>
        </p:nvSpPr>
        <p:spPr>
          <a:xfrm>
            <a:off x="685799" y="1096560"/>
            <a:ext cx="10131425" cy="3649133"/>
          </a:xfrm>
        </p:spPr>
        <p:txBody>
          <a:bodyPr/>
          <a:lstStyle/>
          <a:p>
            <a:pPr marL="0" indent="0">
              <a:buNone/>
            </a:pPr>
            <a:r>
              <a:rPr lang="en-US" sz="3200" dirty="0" smtClean="0"/>
              <a:t>Mask =</a:t>
            </a:r>
            <a:r>
              <a:rPr lang="en-US" dirty="0" smtClean="0"/>
              <a:t> </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Please Note That , the computer starts the Origin ( 0 , 0 ) at the Upper Right corner ! </a:t>
            </a:r>
            <a:br>
              <a:rPr lang="en-US" dirty="0" smtClean="0"/>
            </a:br>
            <a:endParaRPr lang="en-US" dirty="0" smtClean="0"/>
          </a:p>
          <a:p>
            <a:pPr marL="0" indent="0">
              <a:buNone/>
            </a:pPr>
            <a:endParaRPr lang="en-US" dirty="0"/>
          </a:p>
        </p:txBody>
      </p:sp>
      <p:sp>
        <p:nvSpPr>
          <p:cNvPr id="4" name="Double Bracket 3"/>
          <p:cNvSpPr/>
          <p:nvPr/>
        </p:nvSpPr>
        <p:spPr>
          <a:xfrm>
            <a:off x="2006221" y="1096560"/>
            <a:ext cx="2674961" cy="2184273"/>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1  1  1  1  0  0  0  0</a:t>
            </a:r>
            <a:br>
              <a:rPr lang="en-US" dirty="0" smtClean="0"/>
            </a:br>
            <a:r>
              <a:rPr lang="en-US" dirty="0" smtClean="0"/>
              <a:t>1  1  1  0  0  0  0  0</a:t>
            </a:r>
            <a:br>
              <a:rPr lang="en-US" dirty="0" smtClean="0"/>
            </a:br>
            <a:r>
              <a:rPr lang="en-US" dirty="0" smtClean="0"/>
              <a:t>1  1  0  0  0  0  0  0</a:t>
            </a:r>
            <a:br>
              <a:rPr lang="en-US" dirty="0" smtClean="0"/>
            </a:br>
            <a:r>
              <a:rPr lang="en-US" dirty="0" smtClean="0"/>
              <a:t>1  0  0  0  0  0  0  0 </a:t>
            </a:r>
            <a:br>
              <a:rPr lang="en-US" dirty="0" smtClean="0"/>
            </a:br>
            <a:r>
              <a:rPr lang="en-US" dirty="0" smtClean="0"/>
              <a:t>0  0  0  0  0  0  0  0</a:t>
            </a:r>
            <a:br>
              <a:rPr lang="en-US" dirty="0" smtClean="0"/>
            </a:br>
            <a:r>
              <a:rPr lang="en-US" dirty="0" smtClean="0"/>
              <a:t>0  0  0  0  0  0  0  0</a:t>
            </a:r>
            <a:br>
              <a:rPr lang="en-US" dirty="0" smtClean="0"/>
            </a:br>
            <a:r>
              <a:rPr lang="en-US" dirty="0" smtClean="0"/>
              <a:t>0  0  0  </a:t>
            </a:r>
            <a:r>
              <a:rPr lang="en-US" dirty="0"/>
              <a:t>0 </a:t>
            </a:r>
            <a:r>
              <a:rPr lang="en-US" dirty="0" smtClean="0"/>
              <a:t> 0  0  0  0</a:t>
            </a:r>
            <a:br>
              <a:rPr lang="en-US" dirty="0" smtClean="0"/>
            </a:br>
            <a:r>
              <a:rPr lang="en-US" dirty="0" smtClean="0"/>
              <a:t>0  0  0  0  0  0  0  </a:t>
            </a:r>
            <a:r>
              <a:rPr lang="en-US" dirty="0"/>
              <a:t>0</a:t>
            </a:r>
          </a:p>
        </p:txBody>
      </p:sp>
      <p:pic>
        <p:nvPicPr>
          <p:cNvPr id="119" name="Picture 1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221" y="3799982"/>
            <a:ext cx="4067033" cy="2867258"/>
          </a:xfrm>
          <a:prstGeom prst="rect">
            <a:avLst/>
          </a:prstGeom>
        </p:spPr>
      </p:pic>
    </p:spTree>
    <p:extLst>
      <p:ext uri="{BB962C8B-B14F-4D97-AF65-F5344CB8AC3E}">
        <p14:creationId xmlns:p14="http://schemas.microsoft.com/office/powerpoint/2010/main" val="96491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Operations behind JPEG/DCT</a:t>
            </a:r>
          </a:p>
        </p:txBody>
      </p:sp>
      <p:sp>
        <p:nvSpPr>
          <p:cNvPr id="3" name="Content Placeholder 2"/>
          <p:cNvSpPr>
            <a:spLocks noGrp="1"/>
          </p:cNvSpPr>
          <p:nvPr>
            <p:ph idx="1"/>
          </p:nvPr>
        </p:nvSpPr>
        <p:spPr/>
        <p:txBody>
          <a:bodyPr>
            <a:normAutofit/>
          </a:bodyPr>
          <a:lstStyle/>
          <a:p>
            <a:r>
              <a:rPr lang="en-US" sz="2000" dirty="0" smtClean="0"/>
              <a:t>At the mask matrix , frequencies starts at the upper left ( smallest frequency ) and increases to down right ( largest frequency at the most right bottom ) </a:t>
            </a:r>
          </a:p>
          <a:p>
            <a:r>
              <a:rPr lang="en-US" sz="2000" dirty="0" smtClean="0"/>
              <a:t>So one’s are keeping the upper left matrix values which represents low Frequencies and</a:t>
            </a:r>
            <a:r>
              <a:rPr lang="ar-EG" sz="2000" dirty="0" smtClean="0"/>
              <a:t> </a:t>
            </a:r>
            <a:r>
              <a:rPr lang="en-US" sz="2000" dirty="0" smtClean="0"/>
              <a:t>zero’s are to discard</a:t>
            </a:r>
            <a:r>
              <a:rPr lang="ar-EG" sz="2000" dirty="0" smtClean="0"/>
              <a:t> </a:t>
            </a:r>
            <a:r>
              <a:rPr lang="en-US" sz="2000" dirty="0" smtClean="0"/>
              <a:t> the High Frequencies </a:t>
            </a:r>
          </a:p>
          <a:p>
            <a:r>
              <a:rPr lang="en-US" sz="2000" dirty="0" smtClean="0"/>
              <a:t>Why Choosing saving low Frequencies ?!  - as the fact that the human eye can only sense the low </a:t>
            </a:r>
            <a:r>
              <a:rPr lang="en-US" sz="2000" dirty="0"/>
              <a:t>frequencies , so we can </a:t>
            </a:r>
            <a:r>
              <a:rPr lang="en-US" sz="2000" dirty="0" smtClean="0"/>
              <a:t>Sacrifice</a:t>
            </a:r>
            <a:r>
              <a:rPr lang="ar-EG" sz="2000" dirty="0" smtClean="0"/>
              <a:t> </a:t>
            </a:r>
            <a:r>
              <a:rPr lang="en-US" sz="2000" dirty="0" smtClean="0"/>
              <a:t> the High Frequencies in seek of </a:t>
            </a:r>
            <a:r>
              <a:rPr lang="en-US" sz="2000" dirty="0" err="1" smtClean="0"/>
              <a:t>compressoin</a:t>
            </a:r>
            <a:r>
              <a:rPr lang="en-US" sz="2000" dirty="0" smtClean="0"/>
              <a:t> .</a:t>
            </a:r>
          </a:p>
          <a:p>
            <a:r>
              <a:rPr lang="en-US" sz="2000" dirty="0" smtClean="0"/>
              <a:t>Finally , we Back to the time domain where T </a:t>
            </a:r>
            <a:r>
              <a:rPr lang="en-US" sz="2000" dirty="0"/>
              <a:t>is a real orthonormal matrix so its inverse is equal to its transpose.  Thus the inverse 2D DCT is: </a:t>
            </a:r>
            <a:br>
              <a:rPr lang="en-US" sz="2000" dirty="0"/>
            </a:br>
            <a:r>
              <a:rPr lang="en-US" sz="2000" dirty="0"/>
              <a:t>A = </a:t>
            </a:r>
            <a:r>
              <a:rPr lang="en-US" sz="2000" dirty="0" err="1"/>
              <a:t>T’x</a:t>
            </a:r>
            <a:r>
              <a:rPr lang="en-US" sz="2000" dirty="0"/>
              <a:t> B x </a:t>
            </a:r>
            <a:r>
              <a:rPr lang="en-US" sz="2000" dirty="0" smtClean="0"/>
              <a:t>T</a:t>
            </a:r>
            <a:endParaRPr lang="en-US" sz="2000" dirty="0"/>
          </a:p>
        </p:txBody>
      </p:sp>
    </p:spTree>
    <p:extLst>
      <p:ext uri="{BB962C8B-B14F-4D97-AF65-F5344CB8AC3E}">
        <p14:creationId xmlns:p14="http://schemas.microsoft.com/office/powerpoint/2010/main" val="1524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324" y="1227667"/>
            <a:ext cx="10131425" cy="4490745"/>
          </a:xfrm>
        </p:spPr>
        <p:txBody>
          <a:bodyPr>
            <a:normAutofit/>
          </a:bodyPr>
          <a:lstStyle/>
          <a:p>
            <a:pPr marL="0" indent="0">
              <a:buNone/>
            </a:pPr>
            <a:r>
              <a:rPr lang="en-US" sz="4000" dirty="0" smtClean="0"/>
              <a:t>I hope That was useful for all of you !</a:t>
            </a:r>
          </a:p>
          <a:p>
            <a:pPr marL="0" indent="0">
              <a:buNone/>
            </a:pPr>
            <a:r>
              <a:rPr lang="en-US" sz="4000" dirty="0" smtClean="0"/>
              <a:t>Thanks</a:t>
            </a:r>
          </a:p>
          <a:p>
            <a:pPr marL="0" indent="0">
              <a:buNone/>
            </a:pPr>
            <a:endParaRPr lang="en-US" sz="4000" dirty="0"/>
          </a:p>
          <a:p>
            <a:pPr marL="0" indent="0">
              <a:buNone/>
            </a:pPr>
            <a:r>
              <a:rPr lang="en-US" sz="1400" dirty="0" smtClean="0"/>
              <a:t>Khaled Mansour </a:t>
            </a:r>
          </a:p>
          <a:p>
            <a:pPr marL="0" indent="0">
              <a:buNone/>
            </a:pPr>
            <a:r>
              <a:rPr lang="en-US" sz="1400" dirty="0" smtClean="0"/>
              <a:t>Sayed gad EL-</a:t>
            </a:r>
            <a:r>
              <a:rPr lang="en-US" sz="1400" dirty="0" err="1" smtClean="0"/>
              <a:t>mawla</a:t>
            </a:r>
            <a:r>
              <a:rPr lang="en-US" sz="1400" dirty="0" smtClean="0"/>
              <a:t> </a:t>
            </a:r>
          </a:p>
          <a:p>
            <a:pPr marL="0" indent="0">
              <a:buNone/>
            </a:pPr>
            <a:r>
              <a:rPr lang="en-US" sz="1400" dirty="0" err="1" smtClean="0"/>
              <a:t>Muhammed</a:t>
            </a:r>
            <a:r>
              <a:rPr lang="en-US" sz="1400" dirty="0" smtClean="0"/>
              <a:t> </a:t>
            </a:r>
            <a:r>
              <a:rPr lang="en-US" sz="1400" dirty="0" err="1" smtClean="0"/>
              <a:t>Abd</a:t>
            </a:r>
            <a:r>
              <a:rPr lang="en-US" sz="1400" dirty="0" smtClean="0"/>
              <a:t> El-</a:t>
            </a:r>
            <a:r>
              <a:rPr lang="en-US" sz="1400" dirty="0" err="1" smtClean="0"/>
              <a:t>halim</a:t>
            </a:r>
            <a:r>
              <a:rPr lang="en-US" sz="1400" dirty="0" smtClean="0"/>
              <a:t> </a:t>
            </a:r>
            <a:r>
              <a:rPr lang="en-US" sz="1400" dirty="0" err="1" smtClean="0"/>
              <a:t>Elgamal</a:t>
            </a:r>
            <a:endParaRPr lang="en-US" sz="1400" dirty="0" smtClean="0"/>
          </a:p>
          <a:p>
            <a:pPr marL="0" indent="0">
              <a:buNone/>
            </a:pPr>
            <a:r>
              <a:rPr lang="en-US" sz="1400" dirty="0" smtClean="0"/>
              <a:t>Hussam EL-</a:t>
            </a:r>
            <a:r>
              <a:rPr lang="en-US" sz="1400" dirty="0" err="1"/>
              <a:t>D</a:t>
            </a:r>
            <a:r>
              <a:rPr lang="en-US" sz="1400" dirty="0" err="1" smtClean="0"/>
              <a:t>ien</a:t>
            </a:r>
            <a:r>
              <a:rPr lang="en-US" sz="1400" dirty="0" smtClean="0"/>
              <a:t> Salah </a:t>
            </a:r>
            <a:r>
              <a:rPr lang="en-US" sz="1400" dirty="0" err="1" smtClean="0"/>
              <a:t>Muhammed</a:t>
            </a:r>
            <a:endParaRPr lang="en-US" sz="1400" dirty="0" smtClean="0"/>
          </a:p>
          <a:p>
            <a:pPr marL="0" indent="0">
              <a:buNone/>
            </a:pPr>
            <a:endParaRPr lang="en-US" sz="1200" dirty="0"/>
          </a:p>
          <a:p>
            <a:pPr marL="0" indent="0">
              <a:buNone/>
            </a:pPr>
            <a:endParaRPr lang="en-US" sz="1200" dirty="0" smtClean="0"/>
          </a:p>
        </p:txBody>
      </p:sp>
    </p:spTree>
    <p:extLst>
      <p:ext uri="{BB962C8B-B14F-4D97-AF65-F5344CB8AC3E}">
        <p14:creationId xmlns:p14="http://schemas.microsoft.com/office/powerpoint/2010/main" val="4036704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TC103457452[[fn=Celestial]]</Template>
  <TotalTime>945</TotalTime>
  <Words>401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Celestial</vt:lpstr>
      <vt:lpstr>Digital Image Processing project</vt:lpstr>
      <vt:lpstr> Discrete Cosine Transform, and the JPEG format </vt:lpstr>
      <vt:lpstr>Pre-Compression concepts</vt:lpstr>
      <vt:lpstr>Pre-Compression concepts</vt:lpstr>
      <vt:lpstr>Processing Diagram</vt:lpstr>
      <vt:lpstr>The Operations behind JPEG/DCT</vt:lpstr>
      <vt:lpstr>The Operations behind JPEG/DCT</vt:lpstr>
      <vt:lpstr>The Operations behind JPEG/DCT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hussam eldien salah</dc:creator>
  <cp:lastModifiedBy>hussam eldien salah</cp:lastModifiedBy>
  <cp:revision>17</cp:revision>
  <dcterms:created xsi:type="dcterms:W3CDTF">2014-05-09T14:51:33Z</dcterms:created>
  <dcterms:modified xsi:type="dcterms:W3CDTF">2014-05-10T19:32:37Z</dcterms:modified>
</cp:coreProperties>
</file>