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9" r:id="rId2"/>
    <p:sldId id="298" r:id="rId3"/>
    <p:sldId id="301" r:id="rId4"/>
    <p:sldId id="302" r:id="rId5"/>
    <p:sldId id="303" r:id="rId6"/>
    <p:sldId id="306" r:id="rId7"/>
    <p:sldId id="305" r:id="rId8"/>
  </p:sldIdLst>
  <p:sldSz cx="9144000" cy="6858000" type="screen4x3"/>
  <p:notesSz cx="6415088" cy="86741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2" userDrawn="1">
          <p15:clr>
            <a:srgbClr val="A4A3A4"/>
          </p15:clr>
        </p15:guide>
        <p15:guide id="2" pos="202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E2"/>
    <a:srgbClr val="9A9A9A"/>
    <a:srgbClr val="636C8E"/>
    <a:srgbClr val="0B2A51"/>
    <a:srgbClr val="8B94B1"/>
    <a:srgbClr val="1D355B"/>
    <a:srgbClr val="3F4F74"/>
    <a:srgbClr val="54BB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20" autoAdjust="0"/>
    <p:restoredTop sz="97176" autoAdjust="0"/>
  </p:normalViewPr>
  <p:slideViewPr>
    <p:cSldViewPr>
      <p:cViewPr>
        <p:scale>
          <a:sx n="60" d="100"/>
          <a:sy n="60" d="100"/>
        </p:scale>
        <p:origin x="996" y="3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814" y="-114"/>
      </p:cViewPr>
      <p:guideLst>
        <p:guide orient="horz" pos="2732"/>
        <p:guide pos="20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 y="3"/>
            <a:ext cx="2779871" cy="433704"/>
          </a:xfrm>
          <a:prstGeom prst="rect">
            <a:avLst/>
          </a:prstGeom>
        </p:spPr>
        <p:txBody>
          <a:bodyPr vert="horz" lIns="90594" tIns="45298" rIns="90594" bIns="45298" rtlCol="0"/>
          <a:lstStyle>
            <a:lvl1pPr algn="l">
              <a:defRPr sz="1300"/>
            </a:lvl1pPr>
          </a:lstStyle>
          <a:p>
            <a:endParaRPr lang="de-LU"/>
          </a:p>
        </p:txBody>
      </p:sp>
      <p:sp>
        <p:nvSpPr>
          <p:cNvPr id="3" name="Datumsplatzhalter 2"/>
          <p:cNvSpPr>
            <a:spLocks noGrp="1"/>
          </p:cNvSpPr>
          <p:nvPr>
            <p:ph type="dt" sz="quarter" idx="1"/>
          </p:nvPr>
        </p:nvSpPr>
        <p:spPr>
          <a:xfrm>
            <a:off x="3633737" y="3"/>
            <a:ext cx="2779871" cy="433704"/>
          </a:xfrm>
          <a:prstGeom prst="rect">
            <a:avLst/>
          </a:prstGeom>
        </p:spPr>
        <p:txBody>
          <a:bodyPr vert="horz" lIns="90594" tIns="45298" rIns="90594" bIns="45298" rtlCol="0"/>
          <a:lstStyle>
            <a:lvl1pPr algn="r">
              <a:defRPr sz="1300"/>
            </a:lvl1pPr>
          </a:lstStyle>
          <a:p>
            <a:fld id="{C018CAB8-1F61-49D8-8340-04BCC7D2C15D}" type="datetimeFigureOut">
              <a:rPr lang="de-LU" smtClean="0"/>
              <a:t>30.01.2020</a:t>
            </a:fld>
            <a:endParaRPr lang="de-LU"/>
          </a:p>
        </p:txBody>
      </p:sp>
      <p:sp>
        <p:nvSpPr>
          <p:cNvPr id="4" name="Fußzeilenplatzhalter 3"/>
          <p:cNvSpPr>
            <a:spLocks noGrp="1"/>
          </p:cNvSpPr>
          <p:nvPr>
            <p:ph type="ftr" sz="quarter" idx="2"/>
          </p:nvPr>
        </p:nvSpPr>
        <p:spPr>
          <a:xfrm>
            <a:off x="6" y="8238892"/>
            <a:ext cx="2779871" cy="433704"/>
          </a:xfrm>
          <a:prstGeom prst="rect">
            <a:avLst/>
          </a:prstGeom>
        </p:spPr>
        <p:txBody>
          <a:bodyPr vert="horz" lIns="90594" tIns="45298" rIns="90594" bIns="45298" rtlCol="0" anchor="b"/>
          <a:lstStyle>
            <a:lvl1pPr algn="l">
              <a:defRPr sz="1300"/>
            </a:lvl1pPr>
          </a:lstStyle>
          <a:p>
            <a:endParaRPr lang="de-LU"/>
          </a:p>
        </p:txBody>
      </p:sp>
      <p:sp>
        <p:nvSpPr>
          <p:cNvPr id="5" name="Foliennummernplatzhalter 4"/>
          <p:cNvSpPr>
            <a:spLocks noGrp="1"/>
          </p:cNvSpPr>
          <p:nvPr>
            <p:ph type="sldNum" sz="quarter" idx="3"/>
          </p:nvPr>
        </p:nvSpPr>
        <p:spPr>
          <a:xfrm>
            <a:off x="3633737" y="8238892"/>
            <a:ext cx="2779871" cy="433704"/>
          </a:xfrm>
          <a:prstGeom prst="rect">
            <a:avLst/>
          </a:prstGeom>
        </p:spPr>
        <p:txBody>
          <a:bodyPr vert="horz" lIns="90594" tIns="45298" rIns="90594" bIns="45298" rtlCol="0" anchor="b"/>
          <a:lstStyle>
            <a:lvl1pPr algn="r">
              <a:defRPr sz="1300"/>
            </a:lvl1pPr>
          </a:lstStyle>
          <a:p>
            <a:fld id="{E9BF0D3E-1C11-4BC7-888D-E90D04E946F0}" type="slidenum">
              <a:rPr lang="de-LU" smtClean="0"/>
              <a:t>‹#›</a:t>
            </a:fld>
            <a:endParaRPr lang="de-LU"/>
          </a:p>
        </p:txBody>
      </p:sp>
    </p:spTree>
    <p:extLst>
      <p:ext uri="{BB962C8B-B14F-4D97-AF65-F5344CB8AC3E}">
        <p14:creationId xmlns:p14="http://schemas.microsoft.com/office/powerpoint/2010/main" val="18263176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 y="3"/>
            <a:ext cx="2779871" cy="433704"/>
          </a:xfrm>
          <a:prstGeom prst="rect">
            <a:avLst/>
          </a:prstGeom>
        </p:spPr>
        <p:txBody>
          <a:bodyPr vert="horz" lIns="90594" tIns="45298" rIns="90594" bIns="45298" rtlCol="0"/>
          <a:lstStyle>
            <a:lvl1pPr algn="l">
              <a:defRPr sz="1300"/>
            </a:lvl1pPr>
          </a:lstStyle>
          <a:p>
            <a:endParaRPr lang="de-LU"/>
          </a:p>
        </p:txBody>
      </p:sp>
      <p:sp>
        <p:nvSpPr>
          <p:cNvPr id="3" name="Datumsplatzhalter 2"/>
          <p:cNvSpPr>
            <a:spLocks noGrp="1"/>
          </p:cNvSpPr>
          <p:nvPr>
            <p:ph type="dt" idx="1"/>
          </p:nvPr>
        </p:nvSpPr>
        <p:spPr>
          <a:xfrm>
            <a:off x="3633737" y="3"/>
            <a:ext cx="2779871" cy="433704"/>
          </a:xfrm>
          <a:prstGeom prst="rect">
            <a:avLst/>
          </a:prstGeom>
        </p:spPr>
        <p:txBody>
          <a:bodyPr vert="horz" lIns="90594" tIns="45298" rIns="90594" bIns="45298" rtlCol="0"/>
          <a:lstStyle>
            <a:lvl1pPr algn="r">
              <a:defRPr sz="1300"/>
            </a:lvl1pPr>
          </a:lstStyle>
          <a:p>
            <a:fld id="{8B9FABE9-F223-40F4-B29B-AF42B1456244}" type="datetimeFigureOut">
              <a:rPr lang="de-LU" smtClean="0"/>
              <a:t>30.01.2020</a:t>
            </a:fld>
            <a:endParaRPr lang="de-LU"/>
          </a:p>
        </p:txBody>
      </p:sp>
      <p:sp>
        <p:nvSpPr>
          <p:cNvPr id="4" name="Folienbildplatzhalter 3"/>
          <p:cNvSpPr>
            <a:spLocks noGrp="1" noRot="1" noChangeAspect="1"/>
          </p:cNvSpPr>
          <p:nvPr>
            <p:ph type="sldImg" idx="2"/>
          </p:nvPr>
        </p:nvSpPr>
        <p:spPr>
          <a:xfrm>
            <a:off x="1039813" y="650875"/>
            <a:ext cx="4337050" cy="3254375"/>
          </a:xfrm>
          <a:prstGeom prst="rect">
            <a:avLst/>
          </a:prstGeom>
          <a:noFill/>
          <a:ln w="12700">
            <a:solidFill>
              <a:prstClr val="black"/>
            </a:solidFill>
          </a:ln>
        </p:spPr>
        <p:txBody>
          <a:bodyPr vert="horz" lIns="90594" tIns="45298" rIns="90594" bIns="45298" rtlCol="0" anchor="ctr"/>
          <a:lstStyle/>
          <a:p>
            <a:endParaRPr lang="de-LU"/>
          </a:p>
        </p:txBody>
      </p:sp>
      <p:sp>
        <p:nvSpPr>
          <p:cNvPr id="5" name="Notizenplatzhalter 4"/>
          <p:cNvSpPr>
            <a:spLocks noGrp="1"/>
          </p:cNvSpPr>
          <p:nvPr>
            <p:ph type="body" sz="quarter" idx="3"/>
          </p:nvPr>
        </p:nvSpPr>
        <p:spPr>
          <a:xfrm>
            <a:off x="641510" y="4120202"/>
            <a:ext cx="5132070" cy="3903344"/>
          </a:xfrm>
          <a:prstGeom prst="rect">
            <a:avLst/>
          </a:prstGeom>
        </p:spPr>
        <p:txBody>
          <a:bodyPr vert="horz" lIns="90594" tIns="45298" rIns="90594" bIns="45298"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LU"/>
          </a:p>
        </p:txBody>
      </p:sp>
      <p:sp>
        <p:nvSpPr>
          <p:cNvPr id="6" name="Fußzeilenplatzhalter 5"/>
          <p:cNvSpPr>
            <a:spLocks noGrp="1"/>
          </p:cNvSpPr>
          <p:nvPr>
            <p:ph type="ftr" sz="quarter" idx="4"/>
          </p:nvPr>
        </p:nvSpPr>
        <p:spPr>
          <a:xfrm>
            <a:off x="6" y="8238892"/>
            <a:ext cx="2779871" cy="433704"/>
          </a:xfrm>
          <a:prstGeom prst="rect">
            <a:avLst/>
          </a:prstGeom>
        </p:spPr>
        <p:txBody>
          <a:bodyPr vert="horz" lIns="90594" tIns="45298" rIns="90594" bIns="45298" rtlCol="0" anchor="b"/>
          <a:lstStyle>
            <a:lvl1pPr algn="l">
              <a:defRPr sz="1300"/>
            </a:lvl1pPr>
          </a:lstStyle>
          <a:p>
            <a:endParaRPr lang="de-LU"/>
          </a:p>
        </p:txBody>
      </p:sp>
      <p:sp>
        <p:nvSpPr>
          <p:cNvPr id="7" name="Foliennummernplatzhalter 6"/>
          <p:cNvSpPr>
            <a:spLocks noGrp="1"/>
          </p:cNvSpPr>
          <p:nvPr>
            <p:ph type="sldNum" sz="quarter" idx="5"/>
          </p:nvPr>
        </p:nvSpPr>
        <p:spPr>
          <a:xfrm>
            <a:off x="3633737" y="8238892"/>
            <a:ext cx="2779871" cy="433704"/>
          </a:xfrm>
          <a:prstGeom prst="rect">
            <a:avLst/>
          </a:prstGeom>
        </p:spPr>
        <p:txBody>
          <a:bodyPr vert="horz" lIns="90594" tIns="45298" rIns="90594" bIns="45298" rtlCol="0" anchor="b"/>
          <a:lstStyle>
            <a:lvl1pPr algn="r">
              <a:defRPr sz="1300"/>
            </a:lvl1pPr>
          </a:lstStyle>
          <a:p>
            <a:fld id="{97667336-ABAD-4032-8A72-A57DA0F2B670}" type="slidenum">
              <a:rPr lang="de-LU" smtClean="0"/>
              <a:t>‹#›</a:t>
            </a:fld>
            <a:endParaRPr lang="de-LU"/>
          </a:p>
        </p:txBody>
      </p:sp>
    </p:spTree>
    <p:extLst>
      <p:ext uri="{BB962C8B-B14F-4D97-AF65-F5344CB8AC3E}">
        <p14:creationId xmlns:p14="http://schemas.microsoft.com/office/powerpoint/2010/main" val="32163668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cxnSp>
        <p:nvCxnSpPr>
          <p:cNvPr id="4" name="Gerade Verbindung 3"/>
          <p:cNvCxnSpPr/>
          <p:nvPr userDrawn="1"/>
        </p:nvCxnSpPr>
        <p:spPr>
          <a:xfrm>
            <a:off x="0" y="828000"/>
            <a:ext cx="9144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Gerade Verbindung 4"/>
          <p:cNvCxnSpPr/>
          <p:nvPr userDrawn="1"/>
        </p:nvCxnSpPr>
        <p:spPr>
          <a:xfrm>
            <a:off x="628650" y="2060575"/>
            <a:ext cx="914400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Grafik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58100" y="219710"/>
            <a:ext cx="1062990" cy="408051"/>
          </a:xfrm>
          <a:prstGeom prst="rect">
            <a:avLst/>
          </a:prstGeom>
        </p:spPr>
      </p:pic>
      <p:cxnSp>
        <p:nvCxnSpPr>
          <p:cNvPr id="12" name="Gerade Verbindung 11"/>
          <p:cNvCxnSpPr/>
          <p:nvPr userDrawn="1"/>
        </p:nvCxnSpPr>
        <p:spPr>
          <a:xfrm>
            <a:off x="-1" y="838200"/>
            <a:ext cx="91440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a:xfrm>
            <a:off x="-2" y="965200"/>
            <a:ext cx="9144001"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a:off x="207961" y="604800"/>
            <a:ext cx="9144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26" name="Grafik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266700"/>
            <a:ext cx="1214116" cy="360000"/>
          </a:xfrm>
          <a:prstGeom prst="rect">
            <a:avLst/>
          </a:prstGeom>
        </p:spPr>
      </p:pic>
      <p:sp>
        <p:nvSpPr>
          <p:cNvPr id="18" name="Datumsplatzhalter 7"/>
          <p:cNvSpPr>
            <a:spLocks noGrp="1"/>
          </p:cNvSpPr>
          <p:nvPr>
            <p:ph type="dt" sz="half" idx="2"/>
          </p:nvPr>
        </p:nvSpPr>
        <p:spPr>
          <a:xfrm>
            <a:off x="863600" y="6394450"/>
            <a:ext cx="1898652" cy="254000"/>
          </a:xfrm>
          <a:prstGeom prst="rect">
            <a:avLst/>
          </a:prstGeom>
        </p:spPr>
        <p:txBody>
          <a:bodyPr vert="horz" lIns="0" tIns="0" rIns="0" bIns="0" rtlCol="0" anchor="b" anchorCtr="0"/>
          <a:lstStyle>
            <a:lvl1pPr algn="l">
              <a:defRPr sz="1200">
                <a:solidFill>
                  <a:srgbClr val="9A9A9A"/>
                </a:solidFill>
              </a:defRPr>
            </a:lvl1pPr>
          </a:lstStyle>
          <a:p>
            <a:r>
              <a:rPr lang="de-DE" dirty="0"/>
              <a:t>2016/01/11</a:t>
            </a:r>
          </a:p>
        </p:txBody>
      </p:sp>
      <p:sp>
        <p:nvSpPr>
          <p:cNvPr id="19" name="Fußzeilenplatzhalter 9"/>
          <p:cNvSpPr>
            <a:spLocks noGrp="1"/>
          </p:cNvSpPr>
          <p:nvPr>
            <p:ph type="ftr" sz="quarter" idx="3"/>
          </p:nvPr>
        </p:nvSpPr>
        <p:spPr>
          <a:xfrm>
            <a:off x="2833688" y="6395720"/>
            <a:ext cx="3883025" cy="254000"/>
          </a:xfrm>
          <a:prstGeom prst="rect">
            <a:avLst/>
          </a:prstGeom>
        </p:spPr>
        <p:txBody>
          <a:bodyPr vert="horz" lIns="0" tIns="0" rIns="0" bIns="0" rtlCol="0" anchor="b" anchorCtr="0"/>
          <a:lstStyle>
            <a:lvl1pPr algn="ctr">
              <a:defRPr sz="1200">
                <a:solidFill>
                  <a:srgbClr val="9A9A9A"/>
                </a:solidFill>
              </a:defRPr>
            </a:lvl1pPr>
          </a:lstStyle>
          <a:p>
            <a:r>
              <a:rPr lang="de-DE" dirty="0"/>
              <a:t>TU Dresden: </a:t>
            </a:r>
            <a:r>
              <a:rPr lang="de-DE" dirty="0" err="1"/>
              <a:t>facts</a:t>
            </a:r>
            <a:r>
              <a:rPr lang="de-DE" dirty="0"/>
              <a:t> &amp; </a:t>
            </a:r>
            <a:r>
              <a:rPr lang="de-DE" dirty="0" err="1"/>
              <a:t>figures</a:t>
            </a:r>
            <a:r>
              <a:rPr lang="de-DE" dirty="0"/>
              <a:t> 2015/2016</a:t>
            </a:r>
          </a:p>
        </p:txBody>
      </p:sp>
      <p:sp>
        <p:nvSpPr>
          <p:cNvPr id="20" name="Foliennummernplatzhalter 13"/>
          <p:cNvSpPr>
            <a:spLocks noGrp="1"/>
          </p:cNvSpPr>
          <p:nvPr>
            <p:ph type="sldNum" sz="quarter" idx="4"/>
          </p:nvPr>
        </p:nvSpPr>
        <p:spPr>
          <a:xfrm>
            <a:off x="6788149" y="6394450"/>
            <a:ext cx="1908175" cy="254000"/>
          </a:xfrm>
          <a:prstGeom prst="rect">
            <a:avLst/>
          </a:prstGeom>
        </p:spPr>
        <p:txBody>
          <a:bodyPr vert="horz" lIns="0" tIns="0" rIns="0" bIns="0" rtlCol="0" anchor="b" anchorCtr="0"/>
          <a:lstStyle>
            <a:lvl1pPr algn="r">
              <a:defRPr sz="1200">
                <a:solidFill>
                  <a:srgbClr val="9A9A9A"/>
                </a:solidFill>
              </a:defRPr>
            </a:lvl1pPr>
          </a:lstStyle>
          <a:p>
            <a:r>
              <a:rPr lang="de-DE" dirty="0" err="1"/>
              <a:t>chart</a:t>
            </a:r>
            <a:r>
              <a:rPr lang="de-DE" dirty="0"/>
              <a:t> </a:t>
            </a:r>
            <a:fld id="{20336FBE-96EF-1B43-9998-83765DDB0397}" type="slidenum">
              <a:rPr lang="de-DE" smtClean="0"/>
              <a:pPr/>
              <a:t>‹#›</a:t>
            </a:fld>
            <a:r>
              <a:rPr lang="de-DE" dirty="0"/>
              <a:t> </a:t>
            </a:r>
            <a:r>
              <a:rPr lang="de-DE" dirty="0" err="1"/>
              <a:t>of</a:t>
            </a:r>
            <a:r>
              <a:rPr lang="de-DE" dirty="0"/>
              <a:t> 37</a:t>
            </a:r>
          </a:p>
        </p:txBody>
      </p:sp>
    </p:spTree>
    <p:extLst>
      <p:ext uri="{BB962C8B-B14F-4D97-AF65-F5344CB8AC3E}">
        <p14:creationId xmlns:p14="http://schemas.microsoft.com/office/powerpoint/2010/main" val="38955106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2 Inhalte">
    <p:spTree>
      <p:nvGrpSpPr>
        <p:cNvPr id="1" name=""/>
        <p:cNvGrpSpPr/>
        <p:nvPr/>
      </p:nvGrpSpPr>
      <p:grpSpPr>
        <a:xfrm>
          <a:off x="0" y="0"/>
          <a:ext cx="0" cy="0"/>
          <a:chOff x="0" y="0"/>
          <a:chExt cx="0" cy="0"/>
        </a:xfrm>
      </p:grpSpPr>
      <p:sp>
        <p:nvSpPr>
          <p:cNvPr id="14" name="Inhaltsplatzhalter 26"/>
          <p:cNvSpPr>
            <a:spLocks noGrp="1"/>
          </p:cNvSpPr>
          <p:nvPr>
            <p:ph sz="quarter" idx="19" hasCustomPrompt="1"/>
          </p:nvPr>
        </p:nvSpPr>
        <p:spPr>
          <a:xfrm>
            <a:off x="863599" y="1141412"/>
            <a:ext cx="7834314" cy="558801"/>
          </a:xfrm>
          <a:prstGeom prst="rect">
            <a:avLst/>
          </a:prstGeom>
        </p:spPr>
        <p:txBody>
          <a:bodyPr lIns="0" tIns="0" rIns="0" bIns="0" anchor="b"/>
          <a:lstStyle>
            <a:lvl1pPr>
              <a:defRPr lang="de-DE" sz="2000" b="1" i="0" kern="1200" baseline="0" dirty="0">
                <a:solidFill>
                  <a:schemeClr val="bg2"/>
                </a:solidFill>
                <a:latin typeface="Verdana" pitchFamily="34" charset="0"/>
                <a:ea typeface="+mj-ea"/>
                <a:cs typeface="+mj-cs"/>
              </a:defRPr>
            </a:lvl1pPr>
          </a:lstStyle>
          <a:p>
            <a:pPr lvl="0"/>
            <a:r>
              <a:rPr lang="de-DE" dirty="0"/>
              <a:t>FOLIENÜBERSCHRIFT</a:t>
            </a:r>
          </a:p>
        </p:txBody>
      </p:sp>
      <p:sp>
        <p:nvSpPr>
          <p:cNvPr id="9" name="Datumsplatzhalter 7"/>
          <p:cNvSpPr>
            <a:spLocks noGrp="1"/>
          </p:cNvSpPr>
          <p:nvPr>
            <p:ph type="dt" sz="half" idx="2"/>
          </p:nvPr>
        </p:nvSpPr>
        <p:spPr>
          <a:xfrm>
            <a:off x="863600" y="6394450"/>
            <a:ext cx="1898652" cy="254000"/>
          </a:xfrm>
          <a:prstGeom prst="rect">
            <a:avLst/>
          </a:prstGeom>
        </p:spPr>
        <p:txBody>
          <a:bodyPr vert="horz" lIns="0" tIns="0" rIns="0" bIns="0" rtlCol="0" anchor="b" anchorCtr="0"/>
          <a:lstStyle>
            <a:lvl1pPr algn="l">
              <a:defRPr sz="1200">
                <a:solidFill>
                  <a:srgbClr val="9A9A9A"/>
                </a:solidFill>
              </a:defRPr>
            </a:lvl1pPr>
          </a:lstStyle>
          <a:p>
            <a:r>
              <a:rPr lang="de-DE" dirty="0"/>
              <a:t>2016/01/11</a:t>
            </a:r>
          </a:p>
        </p:txBody>
      </p:sp>
      <p:sp>
        <p:nvSpPr>
          <p:cNvPr id="10" name="Fußzeilenplatzhalter 9"/>
          <p:cNvSpPr>
            <a:spLocks noGrp="1"/>
          </p:cNvSpPr>
          <p:nvPr>
            <p:ph type="ftr" sz="quarter" idx="3"/>
          </p:nvPr>
        </p:nvSpPr>
        <p:spPr>
          <a:xfrm>
            <a:off x="2833688" y="6395720"/>
            <a:ext cx="3883025" cy="254000"/>
          </a:xfrm>
          <a:prstGeom prst="rect">
            <a:avLst/>
          </a:prstGeom>
        </p:spPr>
        <p:txBody>
          <a:bodyPr vert="horz" lIns="0" tIns="0" rIns="0" bIns="0" rtlCol="0" anchor="b" anchorCtr="0"/>
          <a:lstStyle>
            <a:lvl1pPr algn="ctr">
              <a:defRPr sz="1200">
                <a:solidFill>
                  <a:srgbClr val="9A9A9A"/>
                </a:solidFill>
              </a:defRPr>
            </a:lvl1pPr>
          </a:lstStyle>
          <a:p>
            <a:r>
              <a:rPr lang="de-DE" dirty="0"/>
              <a:t>TU Dresden: </a:t>
            </a:r>
            <a:r>
              <a:rPr lang="de-DE" dirty="0" err="1"/>
              <a:t>facts</a:t>
            </a:r>
            <a:r>
              <a:rPr lang="de-DE" dirty="0"/>
              <a:t> &amp; </a:t>
            </a:r>
            <a:r>
              <a:rPr lang="de-DE" dirty="0" err="1"/>
              <a:t>figures</a:t>
            </a:r>
            <a:r>
              <a:rPr lang="de-DE" dirty="0"/>
              <a:t> 2015/2016</a:t>
            </a:r>
          </a:p>
        </p:txBody>
      </p:sp>
      <p:sp>
        <p:nvSpPr>
          <p:cNvPr id="11" name="Foliennummernplatzhalter 13"/>
          <p:cNvSpPr>
            <a:spLocks noGrp="1"/>
          </p:cNvSpPr>
          <p:nvPr>
            <p:ph type="sldNum" sz="quarter" idx="4"/>
          </p:nvPr>
        </p:nvSpPr>
        <p:spPr>
          <a:xfrm>
            <a:off x="6788149" y="6394450"/>
            <a:ext cx="1908175" cy="254000"/>
          </a:xfrm>
          <a:prstGeom prst="rect">
            <a:avLst/>
          </a:prstGeom>
        </p:spPr>
        <p:txBody>
          <a:bodyPr vert="horz" lIns="0" tIns="0" rIns="0" bIns="0" rtlCol="0" anchor="b" anchorCtr="0"/>
          <a:lstStyle>
            <a:lvl1pPr algn="r">
              <a:defRPr sz="1200">
                <a:solidFill>
                  <a:srgbClr val="9A9A9A"/>
                </a:solidFill>
              </a:defRPr>
            </a:lvl1pPr>
          </a:lstStyle>
          <a:p>
            <a:r>
              <a:rPr lang="de-DE" dirty="0" err="1"/>
              <a:t>chart</a:t>
            </a:r>
            <a:r>
              <a:rPr lang="de-DE" dirty="0"/>
              <a:t> </a:t>
            </a:r>
            <a:fld id="{20336FBE-96EF-1B43-9998-83765DDB0397}" type="slidenum">
              <a:rPr lang="de-DE" smtClean="0"/>
              <a:pPr/>
              <a:t>‹#›</a:t>
            </a:fld>
            <a:r>
              <a:rPr lang="de-DE" dirty="0"/>
              <a:t> </a:t>
            </a:r>
            <a:r>
              <a:rPr lang="de-DE" dirty="0" err="1"/>
              <a:t>of</a:t>
            </a:r>
            <a:r>
              <a:rPr lang="de-DE" dirty="0"/>
              <a:t> 37</a:t>
            </a:r>
          </a:p>
        </p:txBody>
      </p:sp>
    </p:spTree>
    <p:extLst>
      <p:ext uri="{BB962C8B-B14F-4D97-AF65-F5344CB8AC3E}">
        <p14:creationId xmlns:p14="http://schemas.microsoft.com/office/powerpoint/2010/main" val="1258115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Gerade Verbindung 8"/>
          <p:cNvCxnSpPr/>
          <p:nvPr/>
        </p:nvCxnSpPr>
        <p:spPr>
          <a:xfrm>
            <a:off x="-1" y="838200"/>
            <a:ext cx="91440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266700"/>
            <a:ext cx="1214116" cy="360000"/>
          </a:xfrm>
          <a:prstGeom prst="rect">
            <a:avLst/>
          </a:prstGeom>
        </p:spPr>
      </p:pic>
      <p:cxnSp>
        <p:nvCxnSpPr>
          <p:cNvPr id="11" name="Gerade Verbindung 10"/>
          <p:cNvCxnSpPr/>
          <p:nvPr/>
        </p:nvCxnSpPr>
        <p:spPr>
          <a:xfrm>
            <a:off x="-2" y="965200"/>
            <a:ext cx="9144001"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pic>
        <p:nvPicPr>
          <p:cNvPr id="19" name="Grafik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658100" y="219710"/>
            <a:ext cx="1062990" cy="408051"/>
          </a:xfrm>
          <a:prstGeom prst="rect">
            <a:avLst/>
          </a:prstGeom>
        </p:spPr>
      </p:pic>
      <p:sp>
        <p:nvSpPr>
          <p:cNvPr id="10" name="Datumsplatzhalter 7"/>
          <p:cNvSpPr>
            <a:spLocks noGrp="1"/>
          </p:cNvSpPr>
          <p:nvPr>
            <p:ph type="dt" sz="half" idx="2"/>
          </p:nvPr>
        </p:nvSpPr>
        <p:spPr>
          <a:xfrm>
            <a:off x="863600" y="6394450"/>
            <a:ext cx="1898652" cy="254000"/>
          </a:xfrm>
          <a:prstGeom prst="rect">
            <a:avLst/>
          </a:prstGeom>
        </p:spPr>
        <p:txBody>
          <a:bodyPr vert="horz" lIns="0" tIns="0" rIns="0" bIns="0" rtlCol="0" anchor="b" anchorCtr="0"/>
          <a:lstStyle>
            <a:lvl1pPr algn="l">
              <a:defRPr sz="1200">
                <a:solidFill>
                  <a:srgbClr val="9A9A9A"/>
                </a:solidFill>
              </a:defRPr>
            </a:lvl1pPr>
          </a:lstStyle>
          <a:p>
            <a:r>
              <a:rPr lang="de-DE" dirty="0"/>
              <a:t>2016/01/11</a:t>
            </a:r>
          </a:p>
        </p:txBody>
      </p:sp>
      <p:sp>
        <p:nvSpPr>
          <p:cNvPr id="12" name="Fußzeilenplatzhalter 9"/>
          <p:cNvSpPr>
            <a:spLocks noGrp="1"/>
          </p:cNvSpPr>
          <p:nvPr>
            <p:ph type="ftr" sz="quarter" idx="3"/>
          </p:nvPr>
        </p:nvSpPr>
        <p:spPr>
          <a:xfrm>
            <a:off x="2833688" y="6395720"/>
            <a:ext cx="3883025" cy="254000"/>
          </a:xfrm>
          <a:prstGeom prst="rect">
            <a:avLst/>
          </a:prstGeom>
        </p:spPr>
        <p:txBody>
          <a:bodyPr vert="horz" lIns="0" tIns="0" rIns="0" bIns="0" rtlCol="0" anchor="b" anchorCtr="0"/>
          <a:lstStyle>
            <a:lvl1pPr algn="ctr">
              <a:defRPr sz="1200">
                <a:solidFill>
                  <a:srgbClr val="9A9A9A"/>
                </a:solidFill>
              </a:defRPr>
            </a:lvl1pPr>
          </a:lstStyle>
          <a:p>
            <a:r>
              <a:rPr lang="de-DE" dirty="0"/>
              <a:t>TU Dresden: </a:t>
            </a:r>
            <a:r>
              <a:rPr lang="de-DE" dirty="0" err="1"/>
              <a:t>facts</a:t>
            </a:r>
            <a:r>
              <a:rPr lang="de-DE" dirty="0"/>
              <a:t> &amp; </a:t>
            </a:r>
            <a:r>
              <a:rPr lang="de-DE" dirty="0" err="1"/>
              <a:t>figures</a:t>
            </a:r>
            <a:r>
              <a:rPr lang="de-DE" dirty="0"/>
              <a:t> 2015/2016</a:t>
            </a:r>
          </a:p>
        </p:txBody>
      </p:sp>
      <p:sp>
        <p:nvSpPr>
          <p:cNvPr id="13" name="Foliennummernplatzhalter 13"/>
          <p:cNvSpPr>
            <a:spLocks noGrp="1"/>
          </p:cNvSpPr>
          <p:nvPr>
            <p:ph type="sldNum" sz="quarter" idx="4"/>
          </p:nvPr>
        </p:nvSpPr>
        <p:spPr>
          <a:xfrm>
            <a:off x="6788149" y="6394450"/>
            <a:ext cx="1908175" cy="254000"/>
          </a:xfrm>
          <a:prstGeom prst="rect">
            <a:avLst/>
          </a:prstGeom>
        </p:spPr>
        <p:txBody>
          <a:bodyPr vert="horz" lIns="0" tIns="0" rIns="0" bIns="0" rtlCol="0" anchor="b" anchorCtr="0"/>
          <a:lstStyle>
            <a:lvl1pPr algn="r">
              <a:defRPr sz="1200">
                <a:solidFill>
                  <a:srgbClr val="9A9A9A"/>
                </a:solidFill>
              </a:defRPr>
            </a:lvl1pPr>
          </a:lstStyle>
          <a:p>
            <a:r>
              <a:rPr lang="de-DE" dirty="0" err="1"/>
              <a:t>chart</a:t>
            </a:r>
            <a:r>
              <a:rPr lang="de-DE" dirty="0"/>
              <a:t> </a:t>
            </a:r>
            <a:fld id="{20336FBE-96EF-1B43-9998-83765DDB0397}" type="slidenum">
              <a:rPr lang="de-DE" smtClean="0"/>
              <a:pPr/>
              <a:t>‹#›</a:t>
            </a:fld>
            <a:r>
              <a:rPr lang="de-DE" dirty="0"/>
              <a:t> </a:t>
            </a:r>
            <a:r>
              <a:rPr lang="de-DE" dirty="0" err="1"/>
              <a:t>of</a:t>
            </a:r>
            <a:r>
              <a:rPr lang="de-DE" dirty="0"/>
              <a:t> 37</a:t>
            </a:r>
          </a:p>
        </p:txBody>
      </p:sp>
    </p:spTree>
    <p:extLst>
      <p:ext uri="{BB962C8B-B14F-4D97-AF65-F5344CB8AC3E}">
        <p14:creationId xmlns:p14="http://schemas.microsoft.com/office/powerpoint/2010/main" val="3975170595"/>
      </p:ext>
    </p:extLst>
  </p:cSld>
  <p:clrMap bg1="lt1" tx1="dk1" bg2="lt2" tx2="dk2" accent1="accent1" accent2="accent2" accent3="accent3" accent4="accent4" accent5="accent5" accent6="accent6" hlink="hlink" folHlink="folHlink"/>
  <p:sldLayoutIdLst>
    <p:sldLayoutId id="2147483649" r:id="rId1"/>
    <p:sldLayoutId id="2147483654" r:id="rId2"/>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hdr="0"/>
  <p:txStyles>
    <p:titleStyle>
      <a:lvl1pPr algn="l" defTabSz="914368" rtl="0" eaLnBrk="1" latinLnBrk="0" hangingPunct="1">
        <a:spcBef>
          <a:spcPct val="0"/>
        </a:spcBef>
        <a:buNone/>
        <a:defRPr sz="2000" b="1" i="0" kern="1200" baseline="0">
          <a:solidFill>
            <a:schemeClr val="bg2"/>
          </a:solidFill>
          <a:latin typeface="Verdana" pitchFamily="34" charset="0"/>
          <a:ea typeface="+mj-ea"/>
          <a:cs typeface="+mj-cs"/>
        </a:defRPr>
      </a:lvl1pPr>
    </p:titleStyle>
    <p:bodyStyle>
      <a:lvl1pPr marL="0" indent="0" algn="l" defTabSz="914368" rtl="0" eaLnBrk="1" fontAlgn="t" latinLnBrk="0" hangingPunct="1">
        <a:spcBef>
          <a:spcPts val="0"/>
        </a:spcBef>
        <a:spcAft>
          <a:spcPts val="1200"/>
        </a:spcAft>
        <a:buFontTx/>
        <a:buNone/>
        <a:defRPr sz="1800" kern="1200" baseline="0">
          <a:solidFill>
            <a:srgbClr val="0B2A51"/>
          </a:solidFill>
          <a:latin typeface="Verdana" pitchFamily="34" charset="0"/>
          <a:ea typeface="+mn-ea"/>
          <a:cs typeface="+mn-cs"/>
        </a:defRPr>
      </a:lvl1pPr>
      <a:lvl2pPr marL="0" indent="-127000" algn="l" defTabSz="914368" rtl="0" eaLnBrk="1" fontAlgn="t" latinLnBrk="0" hangingPunct="1">
        <a:spcBef>
          <a:spcPts val="300"/>
        </a:spcBef>
        <a:buSzPct val="100000"/>
        <a:buFont typeface="Symbol" charset="2"/>
        <a:buChar char="-"/>
        <a:tabLst/>
        <a:defRPr sz="1800" kern="1200" baseline="0">
          <a:solidFill>
            <a:srgbClr val="0B2A51"/>
          </a:solidFill>
          <a:latin typeface="Verdana" pitchFamily="34" charset="0"/>
          <a:ea typeface="+mn-ea"/>
          <a:cs typeface="+mn-cs"/>
        </a:defRPr>
      </a:lvl2pPr>
      <a:lvl3pPr marL="787400" indent="-127000" algn="l" defTabSz="914368" rtl="0" eaLnBrk="1" fontAlgn="t" latinLnBrk="0" hangingPunct="1">
        <a:spcBef>
          <a:spcPts val="0"/>
        </a:spcBef>
        <a:spcAft>
          <a:spcPts val="300"/>
        </a:spcAft>
        <a:buSzPct val="100000"/>
        <a:buFont typeface="Symbol" charset="2"/>
        <a:buChar char="-"/>
        <a:tabLst/>
        <a:defRPr sz="1800" kern="1200" baseline="0">
          <a:solidFill>
            <a:srgbClr val="0B2A51"/>
          </a:solidFill>
          <a:latin typeface="Verdana" pitchFamily="34" charset="0"/>
          <a:ea typeface="+mn-ea"/>
          <a:cs typeface="+mn-cs"/>
        </a:defRPr>
      </a:lvl3pPr>
      <a:lvl4pPr marL="812800" indent="0" algn="l" defTabSz="914368" rtl="0" eaLnBrk="1" latinLnBrk="0" hangingPunct="1">
        <a:spcBef>
          <a:spcPts val="0"/>
        </a:spcBef>
        <a:buSzPct val="100000"/>
        <a:buFont typeface="AppleSymbols" charset="0"/>
        <a:buNone/>
        <a:tabLst/>
        <a:defRPr sz="1400" kern="1200" baseline="0">
          <a:solidFill>
            <a:srgbClr val="0B2A51"/>
          </a:solidFill>
          <a:latin typeface="Verdana" pitchFamily="34" charset="0"/>
          <a:ea typeface="+mn-ea"/>
          <a:cs typeface="+mn-cs"/>
        </a:defRPr>
      </a:lvl4pPr>
      <a:lvl5pPr marL="1435100" indent="-127000" algn="l" defTabSz="914368" rtl="0" eaLnBrk="1" latinLnBrk="0" hangingPunct="1">
        <a:spcBef>
          <a:spcPts val="0"/>
        </a:spcBef>
        <a:buSzPct val="170000"/>
        <a:buFont typeface="AppleSymbols" charset="0"/>
        <a:buChar char="⌞"/>
        <a:tabLst/>
        <a:defRPr sz="1400" kern="1200" baseline="0">
          <a:solidFill>
            <a:srgbClr val="0B2A51"/>
          </a:solidFill>
          <a:latin typeface="Verdana" pitchFamily="34" charset="0"/>
          <a:ea typeface="+mn-ea"/>
          <a:cs typeface="+mn-cs"/>
        </a:defRPr>
      </a:lvl5pPr>
      <a:lvl6pPr marL="2514512" indent="-228592" algn="l" defTabSz="9143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96" indent="-228592" algn="l" defTabSz="9143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80" indent="-228592" algn="l" defTabSz="9143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64" indent="-228592" algn="l" defTabSz="91436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368" rtl="0" eaLnBrk="1" latinLnBrk="0" hangingPunct="1">
        <a:defRPr sz="1800" kern="1200">
          <a:solidFill>
            <a:schemeClr val="tx1"/>
          </a:solidFill>
          <a:latin typeface="+mn-lt"/>
          <a:ea typeface="+mn-ea"/>
          <a:cs typeface="+mn-cs"/>
        </a:defRPr>
      </a:lvl1pPr>
      <a:lvl2pPr marL="457183" algn="l" defTabSz="914368" rtl="0" eaLnBrk="1" latinLnBrk="0" hangingPunct="1">
        <a:defRPr sz="1800" kern="1200">
          <a:solidFill>
            <a:schemeClr val="tx1"/>
          </a:solidFill>
          <a:latin typeface="+mn-lt"/>
          <a:ea typeface="+mn-ea"/>
          <a:cs typeface="+mn-cs"/>
        </a:defRPr>
      </a:lvl2pPr>
      <a:lvl3pPr marL="914368" algn="l" defTabSz="914368" rtl="0" eaLnBrk="1" latinLnBrk="0" hangingPunct="1">
        <a:defRPr sz="1800" kern="1200">
          <a:solidFill>
            <a:schemeClr val="tx1"/>
          </a:solidFill>
          <a:latin typeface="+mn-lt"/>
          <a:ea typeface="+mn-ea"/>
          <a:cs typeface="+mn-cs"/>
        </a:defRPr>
      </a:lvl3pPr>
      <a:lvl4pPr marL="1371552" algn="l" defTabSz="914368" rtl="0" eaLnBrk="1" latinLnBrk="0" hangingPunct="1">
        <a:defRPr sz="1800" kern="1200">
          <a:solidFill>
            <a:schemeClr val="tx1"/>
          </a:solidFill>
          <a:latin typeface="+mn-lt"/>
          <a:ea typeface="+mn-ea"/>
          <a:cs typeface="+mn-cs"/>
        </a:defRPr>
      </a:lvl4pPr>
      <a:lvl5pPr marL="1828737" algn="l" defTabSz="914368" rtl="0" eaLnBrk="1" latinLnBrk="0" hangingPunct="1">
        <a:defRPr sz="1800" kern="1200">
          <a:solidFill>
            <a:schemeClr val="tx1"/>
          </a:solidFill>
          <a:latin typeface="+mn-lt"/>
          <a:ea typeface="+mn-ea"/>
          <a:cs typeface="+mn-cs"/>
        </a:defRPr>
      </a:lvl5pPr>
      <a:lvl6pPr marL="2285920" algn="l" defTabSz="914368" rtl="0" eaLnBrk="1" latinLnBrk="0" hangingPunct="1">
        <a:defRPr sz="1800" kern="1200">
          <a:solidFill>
            <a:schemeClr val="tx1"/>
          </a:solidFill>
          <a:latin typeface="+mn-lt"/>
          <a:ea typeface="+mn-ea"/>
          <a:cs typeface="+mn-cs"/>
        </a:defRPr>
      </a:lvl6pPr>
      <a:lvl7pPr marL="2743103" algn="l" defTabSz="914368" rtl="0" eaLnBrk="1" latinLnBrk="0" hangingPunct="1">
        <a:defRPr sz="1800" kern="1200">
          <a:solidFill>
            <a:schemeClr val="tx1"/>
          </a:solidFill>
          <a:latin typeface="+mn-lt"/>
          <a:ea typeface="+mn-ea"/>
          <a:cs typeface="+mn-cs"/>
        </a:defRPr>
      </a:lvl7pPr>
      <a:lvl8pPr marL="3200288" algn="l" defTabSz="914368" rtl="0" eaLnBrk="1" latinLnBrk="0" hangingPunct="1">
        <a:defRPr sz="1800" kern="1200">
          <a:solidFill>
            <a:schemeClr val="tx1"/>
          </a:solidFill>
          <a:latin typeface="+mn-lt"/>
          <a:ea typeface="+mn-ea"/>
          <a:cs typeface="+mn-cs"/>
        </a:defRPr>
      </a:lvl8pPr>
      <a:lvl9pPr marL="3657473" algn="l" defTabSz="91436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19" userDrawn="1">
          <p15:clr>
            <a:srgbClr val="F26B43"/>
          </p15:clr>
        </p15:guide>
        <p15:guide id="2" pos="544" userDrawn="1">
          <p15:clr>
            <a:srgbClr val="F26B43"/>
          </p15:clr>
        </p15:guide>
        <p15:guide id="3" pos="930" userDrawn="1">
          <p15:clr>
            <a:srgbClr val="F26B43"/>
          </p15:clr>
        </p15:guide>
        <p15:guide id="4" pos="956" userDrawn="1">
          <p15:clr>
            <a:srgbClr val="F26B43"/>
          </p15:clr>
        </p15:guide>
        <p15:guide id="5" pos="1370" userDrawn="1">
          <p15:clr>
            <a:srgbClr val="F26B43"/>
          </p15:clr>
        </p15:guide>
        <p15:guide id="6" pos="1329" userDrawn="1">
          <p15:clr>
            <a:srgbClr val="F26B43"/>
          </p15:clr>
        </p15:guide>
        <p15:guide id="7" pos="1747" userDrawn="1">
          <p15:clr>
            <a:srgbClr val="F26B43"/>
          </p15:clr>
        </p15:guide>
        <p15:guide id="8" pos="1785" userDrawn="1">
          <p15:clr>
            <a:srgbClr val="F26B43"/>
          </p15:clr>
        </p15:guide>
        <p15:guide id="9" pos="2158" userDrawn="1">
          <p15:clr>
            <a:srgbClr val="F26B43"/>
          </p15:clr>
        </p15:guide>
        <p15:guide id="10" pos="2200" userDrawn="1">
          <p15:clr>
            <a:srgbClr val="F26B43"/>
          </p15:clr>
        </p15:guide>
        <p15:guide id="11" pos="2573" userDrawn="1">
          <p15:clr>
            <a:srgbClr val="F26B43"/>
          </p15:clr>
        </p15:guide>
        <p15:guide id="12" pos="2617" userDrawn="1">
          <p15:clr>
            <a:srgbClr val="F26B43"/>
          </p15:clr>
        </p15:guide>
        <p15:guide id="13" pos="2991" userDrawn="1">
          <p15:clr>
            <a:srgbClr val="F26B43"/>
          </p15:clr>
        </p15:guide>
        <p15:guide id="14" pos="3032" userDrawn="1">
          <p15:clr>
            <a:srgbClr val="F26B43"/>
          </p15:clr>
        </p15:guide>
        <p15:guide id="15" pos="3402" userDrawn="1">
          <p15:clr>
            <a:srgbClr val="F26B43"/>
          </p15:clr>
        </p15:guide>
        <p15:guide id="16" pos="3447" userDrawn="1">
          <p15:clr>
            <a:srgbClr val="F26B43"/>
          </p15:clr>
        </p15:guide>
        <p15:guide id="17" pos="3823" userDrawn="1">
          <p15:clr>
            <a:srgbClr val="F26B43"/>
          </p15:clr>
        </p15:guide>
        <p15:guide id="18" pos="3858" userDrawn="1">
          <p15:clr>
            <a:srgbClr val="F26B43"/>
          </p15:clr>
        </p15:guide>
        <p15:guide id="19" pos="4231" userDrawn="1">
          <p15:clr>
            <a:srgbClr val="F26B43"/>
          </p15:clr>
        </p15:guide>
        <p15:guide id="20" pos="4276" userDrawn="1">
          <p15:clr>
            <a:srgbClr val="F26B43"/>
          </p15:clr>
        </p15:guide>
        <p15:guide id="21" pos="4649" userDrawn="1">
          <p15:clr>
            <a:srgbClr val="F26B43"/>
          </p15:clr>
        </p15:guide>
        <p15:guide id="22" pos="4690" userDrawn="1">
          <p15:clr>
            <a:srgbClr val="F26B43"/>
          </p15:clr>
        </p15:guide>
        <p15:guide id="23" pos="5064" userDrawn="1">
          <p15:clr>
            <a:srgbClr val="F26B43"/>
          </p15:clr>
        </p15:guide>
        <p15:guide id="24" pos="5105" userDrawn="1">
          <p15:clr>
            <a:srgbClr val="F26B43"/>
          </p15:clr>
        </p15:guide>
        <p15:guide id="25" pos="5478" userDrawn="1">
          <p15:clr>
            <a:srgbClr val="F26B43"/>
          </p15:clr>
        </p15:guide>
        <p15:guide id="26" orient="horz" pos="4028" userDrawn="1">
          <p15:clr>
            <a:srgbClr val="F26B43"/>
          </p15:clr>
        </p15:guide>
        <p15:guide id="27" orient="horz" pos="1298" userDrawn="1">
          <p15:clr>
            <a:srgbClr val="F26B43"/>
          </p15:clr>
        </p15:guide>
        <p15:guide id="28" orient="horz" pos="3838" userDrawn="1">
          <p15:clr>
            <a:srgbClr val="F26B43"/>
          </p15:clr>
        </p15:guide>
        <p15:guide id="29" orient="horz" pos="391" userDrawn="1">
          <p15:clr>
            <a:srgbClr val="F26B43"/>
          </p15:clr>
        </p15:guide>
        <p15:guide id="30" orient="horz" pos="164" userDrawn="1">
          <p15:clr>
            <a:srgbClr val="F26B43"/>
          </p15:clr>
        </p15:guide>
        <p15:guide id="31" orient="horz" pos="2840" userDrawn="1">
          <p15:clr>
            <a:srgbClr val="F26B43"/>
          </p15:clr>
        </p15:guide>
        <p15:guide id="32" orient="horz" pos="2523" userDrawn="1">
          <p15:clr>
            <a:srgbClr val="F26B43"/>
          </p15:clr>
        </p15:guide>
        <p15:guide id="33" orient="horz" pos="2251" userDrawn="1">
          <p15:clr>
            <a:srgbClr val="F26B43"/>
          </p15:clr>
        </p15:guide>
        <p15:guide id="34" orient="horz" pos="107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unsplash.com/s/photos/shipping?utm_source=unsplash&amp;utm_medium=referral&amp;utm_content=creditCopyText" TargetMode="External"/><Relationship Id="rId4" Type="http://schemas.openxmlformats.org/officeDocument/2006/relationships/hyperlink" Target="https://unsplash.com/@curology?utm_source=unsplash&amp;utm_medium=referral&amp;utm_content=creditCopyText"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unsplash.com/s/photos/travel?utm_source=unsplash&amp;utm_medium=referral&amp;utm_content=creditCopyText" TargetMode="External"/><Relationship Id="rId4" Type="http://schemas.openxmlformats.org/officeDocument/2006/relationships/hyperlink" Target="https://unsplash.com/@elmundoderabbit?utm_source=unsplash&amp;utm_medium=referral&amp;utm_content=creditCopyText"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unsplash.com/s/photos/travel?utm_source=unsplash&amp;utm_medium=referral&amp;utm_content=creditCopyText" TargetMode="External"/><Relationship Id="rId4" Type="http://schemas.openxmlformats.org/officeDocument/2006/relationships/hyperlink" Target="https://unsplash.com/@brandless?utm_source=unsplash&amp;utm_medium=referral&amp;utm_content=creditCopyTex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unsplash.com/@gilleslambert?utm_source=unsplash&amp;utm_medium=referral&amp;utm_content=creditCopyText"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unsplash.com/s/photos/refreshing-app?utm_source=unsplash&amp;utm_medium=referral&amp;utm_content=creditCopyTex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0" y="0"/>
            <a:ext cx="9144001" cy="6858000"/>
          </a:xfrm>
          <a:prstGeom prst="rect">
            <a:avLst/>
          </a:prstGeom>
          <a:solidFill>
            <a:srgbClr val="0B2A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platzhalter 2"/>
          <p:cNvSpPr>
            <a:spLocks noGrp="1"/>
          </p:cNvSpPr>
          <p:nvPr>
            <p:ph sz="quarter" idx="4294967295"/>
          </p:nvPr>
        </p:nvSpPr>
        <p:spPr>
          <a:xfrm>
            <a:off x="771723" y="2636962"/>
            <a:ext cx="7832725" cy="504006"/>
          </a:xfrm>
          <a:prstGeom prst="rect">
            <a:avLst/>
          </a:prstGeom>
        </p:spPr>
        <p:txBody>
          <a:bodyPr/>
          <a:lstStyle/>
          <a:p>
            <a:r>
              <a:rPr lang="de-DE" sz="2000" dirty="0">
                <a:solidFill>
                  <a:schemeClr val="bg1"/>
                </a:solidFill>
              </a:rPr>
              <a:t>Application Development</a:t>
            </a:r>
          </a:p>
        </p:txBody>
      </p:sp>
      <p:sp>
        <p:nvSpPr>
          <p:cNvPr id="16" name="Inhaltsplatzhalter 15"/>
          <p:cNvSpPr>
            <a:spLocks noGrp="1"/>
          </p:cNvSpPr>
          <p:nvPr>
            <p:ph sz="quarter" idx="4294967295"/>
          </p:nvPr>
        </p:nvSpPr>
        <p:spPr>
          <a:xfrm>
            <a:off x="755576" y="4365104"/>
            <a:ext cx="4464050" cy="1774255"/>
          </a:xfrm>
          <a:prstGeom prst="rect">
            <a:avLst/>
          </a:prstGeom>
        </p:spPr>
        <p:txBody>
          <a:bodyPr/>
          <a:lstStyle/>
          <a:p>
            <a:pPr>
              <a:spcAft>
                <a:spcPts val="600"/>
              </a:spcAft>
            </a:pPr>
            <a:r>
              <a:rPr lang="de-DE" altLang="de-DE" sz="2000" dirty="0">
                <a:solidFill>
                  <a:schemeClr val="bg1"/>
                </a:solidFill>
              </a:rPr>
              <a:t>Hussam Altaleb</a:t>
            </a:r>
          </a:p>
          <a:p>
            <a:pPr>
              <a:spcAft>
                <a:spcPts val="600"/>
              </a:spcAft>
            </a:pPr>
            <a:r>
              <a:rPr lang="de-DE" altLang="de-DE" sz="2000" dirty="0">
                <a:solidFill>
                  <a:schemeClr val="bg1"/>
                </a:solidFill>
              </a:rPr>
              <a:t>Ahmed Mahmoud</a:t>
            </a:r>
          </a:p>
        </p:txBody>
      </p:sp>
      <p:sp>
        <p:nvSpPr>
          <p:cNvPr id="13" name="Inhaltsplatzhalter 12"/>
          <p:cNvSpPr>
            <a:spLocks noGrp="1"/>
          </p:cNvSpPr>
          <p:nvPr>
            <p:ph sz="quarter" idx="4294967295"/>
          </p:nvPr>
        </p:nvSpPr>
        <p:spPr>
          <a:xfrm>
            <a:off x="755577" y="3429000"/>
            <a:ext cx="7832725" cy="818057"/>
          </a:xfrm>
          <a:prstGeom prst="rect">
            <a:avLst/>
          </a:prstGeom>
        </p:spPr>
        <p:txBody>
          <a:bodyPr/>
          <a:lstStyle/>
          <a:p>
            <a:r>
              <a:rPr lang="de-DE" sz="3200" b="1" dirty="0">
                <a:solidFill>
                  <a:schemeClr val="bg1"/>
                </a:solidFill>
              </a:rPr>
              <a:t>Pitch: Package Appliaction</a:t>
            </a:r>
          </a:p>
        </p:txBody>
      </p:sp>
      <p:sp>
        <p:nvSpPr>
          <p:cNvPr id="10" name="Line 1031"/>
          <p:cNvSpPr>
            <a:spLocks noChangeShapeType="1"/>
          </p:cNvSpPr>
          <p:nvPr/>
        </p:nvSpPr>
        <p:spPr bwMode="auto">
          <a:xfrm>
            <a:off x="-12700" y="836712"/>
            <a:ext cx="9144000" cy="0"/>
          </a:xfrm>
          <a:prstGeom prst="line">
            <a:avLst/>
          </a:prstGeom>
          <a:noFill/>
          <a:ln w="63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1" name="Line 1032"/>
          <p:cNvSpPr>
            <a:spLocks noChangeShapeType="1"/>
          </p:cNvSpPr>
          <p:nvPr/>
        </p:nvSpPr>
        <p:spPr bwMode="auto">
          <a:xfrm>
            <a:off x="0" y="980728"/>
            <a:ext cx="9144000" cy="0"/>
          </a:xfrm>
          <a:prstGeom prst="line">
            <a:avLst/>
          </a:prstGeom>
          <a:noFill/>
          <a:ln w="63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pic>
        <p:nvPicPr>
          <p:cNvPr id="12" name="Picture 1044" descr="TU_Logo_90_S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61633"/>
            <a:ext cx="1224136" cy="35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Bild 12" descr="DDC_Logo_BB-1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253322"/>
            <a:ext cx="1027980" cy="3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5425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9000"/>
            <a:extLst>
              <a:ext uri="{BEBA8EAE-BF5A-486C-A8C5-ECC9F3942E4B}">
                <a14:imgProps xmlns:a14="http://schemas.microsoft.com/office/drawing/2010/main">
                  <a14:imgLayer r:embed="rId3">
                    <a14:imgEffect>
                      <a14:brightnessContrast bright="-50000" contrast="23000"/>
                    </a14:imgEffect>
                  </a14:imgLayer>
                </a14:imgProps>
              </a:ext>
            </a:extLst>
          </a:blip>
          <a:srcRect/>
          <a:stretch>
            <a:fillRect l="-1000" r="-1000"/>
          </a:stretch>
        </a:blipFill>
        <a:effectLst/>
      </p:bgPr>
    </p:bg>
    <p:spTree>
      <p:nvGrpSpPr>
        <p:cNvPr id="1" name=""/>
        <p:cNvGrpSpPr/>
        <p:nvPr/>
      </p:nvGrpSpPr>
      <p:grpSpPr>
        <a:xfrm>
          <a:off x="0" y="0"/>
          <a:ext cx="0" cy="0"/>
          <a:chOff x="0" y="0"/>
          <a:chExt cx="0" cy="0"/>
        </a:xfrm>
      </p:grpSpPr>
      <p:sp>
        <p:nvSpPr>
          <p:cNvPr id="7" name="Inhaltsplatzhalter 20"/>
          <p:cNvSpPr>
            <a:spLocks noGrp="1"/>
          </p:cNvSpPr>
          <p:nvPr>
            <p:ph sz="quarter" idx="19"/>
          </p:nvPr>
        </p:nvSpPr>
        <p:spPr>
          <a:xfrm>
            <a:off x="1259632" y="588188"/>
            <a:ext cx="6300688" cy="980984"/>
          </a:xfrm>
        </p:spPr>
        <p:txBody>
          <a:bodyPr/>
          <a:lstStyle/>
          <a:p>
            <a:r>
              <a:rPr lang="de-DE" sz="3200" dirty="0">
                <a:solidFill>
                  <a:schemeClr val="accent1">
                    <a:lumMod val="20000"/>
                    <a:lumOff val="80000"/>
                  </a:schemeClr>
                </a:solidFill>
              </a:rPr>
              <a:t>Package: Shipment Broker</a:t>
            </a:r>
          </a:p>
        </p:txBody>
      </p:sp>
      <p:sp>
        <p:nvSpPr>
          <p:cNvPr id="30" name="Datumsplatzhalter 7"/>
          <p:cNvSpPr>
            <a:spLocks noGrp="1"/>
          </p:cNvSpPr>
          <p:nvPr>
            <p:ph type="dt" sz="half" idx="2"/>
          </p:nvPr>
        </p:nvSpPr>
        <p:spPr>
          <a:xfrm>
            <a:off x="863600" y="6394450"/>
            <a:ext cx="1898652" cy="254000"/>
          </a:xfrm>
          <a:prstGeom prst="rect">
            <a:avLst/>
          </a:prstGeom>
        </p:spPr>
        <p:txBody>
          <a:bodyPr vert="horz" lIns="0" tIns="0" rIns="0" bIns="0" rtlCol="0" anchor="b" anchorCtr="0"/>
          <a:lstStyle>
            <a:lvl1pPr algn="l">
              <a:defRPr sz="1200">
                <a:solidFill>
                  <a:srgbClr val="9A9A9A"/>
                </a:solidFill>
              </a:defRPr>
            </a:lvl1pPr>
          </a:lstStyle>
          <a:p>
            <a:r>
              <a:rPr lang="de-DE" dirty="0">
                <a:solidFill>
                  <a:schemeClr val="bg2">
                    <a:lumMod val="75000"/>
                  </a:schemeClr>
                </a:solidFill>
              </a:rPr>
              <a:t>Jan 31th, 2020</a:t>
            </a:r>
          </a:p>
        </p:txBody>
      </p:sp>
      <p:sp>
        <p:nvSpPr>
          <p:cNvPr id="31" name="Fußzeilenplatzhalter 9"/>
          <p:cNvSpPr>
            <a:spLocks noGrp="1"/>
          </p:cNvSpPr>
          <p:nvPr>
            <p:ph type="ftr" sz="quarter" idx="3"/>
          </p:nvPr>
        </p:nvSpPr>
        <p:spPr>
          <a:xfrm>
            <a:off x="2833688" y="6395720"/>
            <a:ext cx="3883025" cy="254000"/>
          </a:xfrm>
          <a:prstGeom prst="rect">
            <a:avLst/>
          </a:prstGeom>
        </p:spPr>
        <p:txBody>
          <a:bodyPr vert="horz" lIns="0" tIns="0" rIns="0" bIns="0" rtlCol="0" anchor="b" anchorCtr="0"/>
          <a:lstStyle>
            <a:lvl1pPr algn="ctr">
              <a:defRPr sz="1200">
                <a:solidFill>
                  <a:srgbClr val="9A9A9A"/>
                </a:solidFill>
              </a:defRPr>
            </a:lvl1pPr>
          </a:lstStyle>
          <a:p>
            <a:r>
              <a:rPr lang="en-US" dirty="0"/>
              <a:t>Photo by </a:t>
            </a:r>
            <a:r>
              <a:rPr lang="en-US" dirty="0" err="1">
                <a:hlinkClick r:id="rId4"/>
              </a:rPr>
              <a:t>Curology</a:t>
            </a:r>
            <a:r>
              <a:rPr lang="en-US" dirty="0"/>
              <a:t> on </a:t>
            </a:r>
            <a:r>
              <a:rPr lang="en-US" dirty="0" err="1">
                <a:hlinkClick r:id="rId5"/>
              </a:rPr>
              <a:t>Unsplash</a:t>
            </a:r>
            <a:endParaRPr lang="de-DE" b="1" dirty="0">
              <a:solidFill>
                <a:schemeClr val="bg2">
                  <a:lumMod val="75000"/>
                </a:schemeClr>
              </a:solidFill>
            </a:endParaRPr>
          </a:p>
        </p:txBody>
      </p:sp>
      <p:sp>
        <p:nvSpPr>
          <p:cNvPr id="22" name="TextBox 21">
            <a:extLst>
              <a:ext uri="{FF2B5EF4-FFF2-40B4-BE49-F238E27FC236}">
                <a16:creationId xmlns:a16="http://schemas.microsoft.com/office/drawing/2014/main" id="{70714960-BA67-497B-86C3-27F578461DED}"/>
              </a:ext>
            </a:extLst>
          </p:cNvPr>
          <p:cNvSpPr txBox="1"/>
          <p:nvPr/>
        </p:nvSpPr>
        <p:spPr>
          <a:xfrm>
            <a:off x="1084796" y="2069159"/>
            <a:ext cx="7380808" cy="3847207"/>
          </a:xfrm>
          <a:prstGeom prst="rect">
            <a:avLst/>
          </a:prstGeom>
          <a:noFill/>
        </p:spPr>
        <p:txBody>
          <a:bodyPr wrap="square" rtlCol="0">
            <a:spAutoFit/>
          </a:bodyPr>
          <a:lstStyle/>
          <a:p>
            <a:pPr>
              <a:spcAft>
                <a:spcPts val="1200"/>
              </a:spcAft>
            </a:pPr>
            <a:r>
              <a:rPr lang="en-US" sz="3200" dirty="0">
                <a:solidFill>
                  <a:schemeClr val="bg1">
                    <a:lumMod val="95000"/>
                  </a:schemeClr>
                </a:solidFill>
                <a:latin typeface="+mj-lt"/>
                <a:cs typeface="Calibri Light" panose="020F0302020204030204" pitchFamily="34" charset="0"/>
              </a:rPr>
              <a:t>Want to send some documents abroad?</a:t>
            </a:r>
          </a:p>
          <a:p>
            <a:pPr>
              <a:spcAft>
                <a:spcPts val="1200"/>
              </a:spcAft>
            </a:pPr>
            <a:r>
              <a:rPr lang="en-US" sz="3200" dirty="0">
                <a:solidFill>
                  <a:schemeClr val="bg1">
                    <a:lumMod val="95000"/>
                  </a:schemeClr>
                </a:solidFill>
                <a:latin typeface="+mj-lt"/>
                <a:cs typeface="Calibri Light" panose="020F0302020204030204" pitchFamily="34" charset="0"/>
              </a:rPr>
              <a:t>Do you have a shipment that would cost a fortune to ship with traditional courier mail?</a:t>
            </a:r>
          </a:p>
          <a:p>
            <a:pPr>
              <a:spcAft>
                <a:spcPts val="1200"/>
              </a:spcAft>
            </a:pPr>
            <a:r>
              <a:rPr lang="en-US" sz="3200" dirty="0">
                <a:solidFill>
                  <a:schemeClr val="bg1">
                    <a:lumMod val="95000"/>
                  </a:schemeClr>
                </a:solidFill>
                <a:latin typeface="+mj-lt"/>
                <a:cs typeface="Calibri Light" panose="020F0302020204030204" pitchFamily="34" charset="0"/>
              </a:rPr>
              <a:t>You like to travel and want to make some money? Why not use your extra space and ship stuff!</a:t>
            </a:r>
          </a:p>
        </p:txBody>
      </p:sp>
    </p:spTree>
    <p:extLst>
      <p:ext uri="{BB962C8B-B14F-4D97-AF65-F5344CB8AC3E}">
        <p14:creationId xmlns:p14="http://schemas.microsoft.com/office/powerpoint/2010/main" val="3607177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9000"/>
            <a:lum/>
            <a:extLst>
              <a:ext uri="{BEBA8EAE-BF5A-486C-A8C5-ECC9F3942E4B}">
                <a14:imgProps xmlns:a14="http://schemas.microsoft.com/office/drawing/2010/main">
                  <a14:imgLayer r:embed="rId3">
                    <a14:imgEffect>
                      <a14:brightnessContrast bright="-5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7" name="Inhaltsplatzhalter 20"/>
          <p:cNvSpPr>
            <a:spLocks noGrp="1"/>
          </p:cNvSpPr>
          <p:nvPr>
            <p:ph sz="quarter" idx="19"/>
          </p:nvPr>
        </p:nvSpPr>
        <p:spPr>
          <a:xfrm>
            <a:off x="1421656" y="548680"/>
            <a:ext cx="7542832" cy="980984"/>
          </a:xfrm>
        </p:spPr>
        <p:txBody>
          <a:bodyPr/>
          <a:lstStyle/>
          <a:p>
            <a:r>
              <a:rPr lang="de-DE" sz="3200" dirty="0">
                <a:solidFill>
                  <a:schemeClr val="accent1">
                    <a:lumMod val="40000"/>
                    <a:lumOff val="60000"/>
                  </a:schemeClr>
                </a:solidFill>
              </a:rPr>
              <a:t>Send Documents &amp; Shipments</a:t>
            </a:r>
          </a:p>
        </p:txBody>
      </p:sp>
      <p:sp>
        <p:nvSpPr>
          <p:cNvPr id="30" name="Datumsplatzhalter 7"/>
          <p:cNvSpPr>
            <a:spLocks noGrp="1"/>
          </p:cNvSpPr>
          <p:nvPr>
            <p:ph type="dt" sz="half" idx="2"/>
          </p:nvPr>
        </p:nvSpPr>
        <p:spPr>
          <a:xfrm>
            <a:off x="863600" y="6394450"/>
            <a:ext cx="1898652" cy="254000"/>
          </a:xfrm>
          <a:prstGeom prst="rect">
            <a:avLst/>
          </a:prstGeom>
        </p:spPr>
        <p:txBody>
          <a:bodyPr vert="horz" lIns="0" tIns="0" rIns="0" bIns="0" rtlCol="0" anchor="b" anchorCtr="0"/>
          <a:lstStyle>
            <a:lvl1pPr algn="l">
              <a:defRPr sz="1200">
                <a:solidFill>
                  <a:srgbClr val="9A9A9A"/>
                </a:solidFill>
              </a:defRPr>
            </a:lvl1pPr>
          </a:lstStyle>
          <a:p>
            <a:r>
              <a:rPr lang="de-DE" dirty="0">
                <a:solidFill>
                  <a:schemeClr val="bg2">
                    <a:lumMod val="75000"/>
                  </a:schemeClr>
                </a:solidFill>
              </a:rPr>
              <a:t>Jan 31th, 2020</a:t>
            </a:r>
          </a:p>
        </p:txBody>
      </p:sp>
      <p:sp>
        <p:nvSpPr>
          <p:cNvPr id="31" name="Fußzeilenplatzhalter 9"/>
          <p:cNvSpPr>
            <a:spLocks noGrp="1"/>
          </p:cNvSpPr>
          <p:nvPr>
            <p:ph type="ftr" sz="quarter" idx="3"/>
          </p:nvPr>
        </p:nvSpPr>
        <p:spPr>
          <a:xfrm>
            <a:off x="2833688" y="6395720"/>
            <a:ext cx="3883025" cy="254000"/>
          </a:xfrm>
          <a:prstGeom prst="rect">
            <a:avLst/>
          </a:prstGeom>
        </p:spPr>
        <p:txBody>
          <a:bodyPr vert="horz" lIns="0" tIns="0" rIns="0" bIns="0" rtlCol="0" anchor="b" anchorCtr="0"/>
          <a:lstStyle>
            <a:lvl1pPr algn="ctr">
              <a:defRPr sz="1200">
                <a:solidFill>
                  <a:srgbClr val="9A9A9A"/>
                </a:solidFill>
              </a:defRPr>
            </a:lvl1pPr>
          </a:lstStyle>
          <a:p>
            <a:r>
              <a:rPr lang="en-US" dirty="0"/>
              <a:t>Photo by </a:t>
            </a:r>
            <a:r>
              <a:rPr lang="en-US" dirty="0">
                <a:hlinkClick r:id="rId4"/>
              </a:rPr>
              <a:t>Sebastián León Prado</a:t>
            </a:r>
            <a:r>
              <a:rPr lang="en-US" dirty="0"/>
              <a:t> on </a:t>
            </a:r>
            <a:r>
              <a:rPr lang="en-US" dirty="0" err="1">
                <a:hlinkClick r:id="rId5"/>
              </a:rPr>
              <a:t>Unsplash</a:t>
            </a:r>
            <a:endParaRPr lang="de-DE" b="1" dirty="0">
              <a:solidFill>
                <a:schemeClr val="bg2">
                  <a:lumMod val="75000"/>
                </a:schemeClr>
              </a:solidFill>
            </a:endParaRPr>
          </a:p>
        </p:txBody>
      </p:sp>
      <p:sp>
        <p:nvSpPr>
          <p:cNvPr id="22" name="TextBox 21">
            <a:extLst>
              <a:ext uri="{FF2B5EF4-FFF2-40B4-BE49-F238E27FC236}">
                <a16:creationId xmlns:a16="http://schemas.microsoft.com/office/drawing/2014/main" id="{70714960-BA67-497B-86C3-27F578461DED}"/>
              </a:ext>
            </a:extLst>
          </p:cNvPr>
          <p:cNvSpPr txBox="1"/>
          <p:nvPr/>
        </p:nvSpPr>
        <p:spPr>
          <a:xfrm>
            <a:off x="1331640" y="2074783"/>
            <a:ext cx="6300688" cy="2708434"/>
          </a:xfrm>
          <a:prstGeom prst="rect">
            <a:avLst/>
          </a:prstGeom>
          <a:noFill/>
        </p:spPr>
        <p:txBody>
          <a:bodyPr wrap="square" rtlCol="0">
            <a:spAutoFit/>
          </a:bodyPr>
          <a:lstStyle/>
          <a:p>
            <a:pPr>
              <a:spcAft>
                <a:spcPts val="1200"/>
              </a:spcAft>
            </a:pPr>
            <a:r>
              <a:rPr lang="en-US" sz="3200" dirty="0">
                <a:solidFill>
                  <a:schemeClr val="bg1">
                    <a:lumMod val="95000"/>
                  </a:schemeClr>
                </a:solidFill>
              </a:rPr>
              <a:t>Find a traveler to your destination on </a:t>
            </a:r>
            <a:r>
              <a:rPr lang="en-US" sz="3200" i="1" dirty="0">
                <a:solidFill>
                  <a:schemeClr val="bg1">
                    <a:lumMod val="95000"/>
                  </a:schemeClr>
                </a:solidFill>
              </a:rPr>
              <a:t>Package</a:t>
            </a:r>
            <a:r>
              <a:rPr lang="en-US" sz="3200" dirty="0">
                <a:solidFill>
                  <a:schemeClr val="bg1">
                    <a:lumMod val="95000"/>
                  </a:schemeClr>
                </a:solidFill>
              </a:rPr>
              <a:t> and let them take your document or shipment there.</a:t>
            </a:r>
          </a:p>
          <a:p>
            <a:pPr>
              <a:spcAft>
                <a:spcPts val="1200"/>
              </a:spcAft>
            </a:pPr>
            <a:r>
              <a:rPr lang="en-US" sz="3200" dirty="0">
                <a:solidFill>
                  <a:schemeClr val="bg1">
                    <a:lumMod val="95000"/>
                  </a:schemeClr>
                </a:solidFill>
              </a:rPr>
              <a:t>Money saved and hopefully got to know a new friend!</a:t>
            </a:r>
          </a:p>
        </p:txBody>
      </p:sp>
    </p:spTree>
    <p:extLst>
      <p:ext uri="{BB962C8B-B14F-4D97-AF65-F5344CB8AC3E}">
        <p14:creationId xmlns:p14="http://schemas.microsoft.com/office/powerpoint/2010/main" val="3632572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9000"/>
            <a:extLst>
              <a:ext uri="{BEBA8EAE-BF5A-486C-A8C5-ECC9F3942E4B}">
                <a14:imgProps xmlns:a14="http://schemas.microsoft.com/office/drawing/2010/main">
                  <a14:imgLayer r:embed="rId3">
                    <a14:imgEffect>
                      <a14:brightnessContrast bright="-60000"/>
                    </a14:imgEffect>
                  </a14:imgLayer>
                </a14:imgProps>
              </a:ext>
            </a:extLst>
          </a:blip>
          <a:srcRect/>
          <a:stretch>
            <a:fillRect l="-17000" r="-17000"/>
          </a:stretch>
        </a:blipFill>
        <a:effectLst/>
      </p:bgPr>
    </p:bg>
    <p:spTree>
      <p:nvGrpSpPr>
        <p:cNvPr id="1" name=""/>
        <p:cNvGrpSpPr/>
        <p:nvPr/>
      </p:nvGrpSpPr>
      <p:grpSpPr>
        <a:xfrm>
          <a:off x="0" y="0"/>
          <a:ext cx="0" cy="0"/>
          <a:chOff x="0" y="0"/>
          <a:chExt cx="0" cy="0"/>
        </a:xfrm>
      </p:grpSpPr>
      <p:sp>
        <p:nvSpPr>
          <p:cNvPr id="7" name="Inhaltsplatzhalter 20"/>
          <p:cNvSpPr>
            <a:spLocks noGrp="1"/>
          </p:cNvSpPr>
          <p:nvPr>
            <p:ph sz="quarter" idx="19"/>
          </p:nvPr>
        </p:nvSpPr>
        <p:spPr>
          <a:xfrm>
            <a:off x="1421656" y="548680"/>
            <a:ext cx="6300688" cy="980984"/>
          </a:xfrm>
        </p:spPr>
        <p:txBody>
          <a:bodyPr/>
          <a:lstStyle/>
          <a:p>
            <a:r>
              <a:rPr lang="de-DE" sz="3200" dirty="0">
                <a:solidFill>
                  <a:schemeClr val="accent1">
                    <a:lumMod val="40000"/>
                    <a:lumOff val="60000"/>
                  </a:schemeClr>
                </a:solidFill>
              </a:rPr>
              <a:t>Travelling Light?</a:t>
            </a:r>
          </a:p>
        </p:txBody>
      </p:sp>
      <p:sp>
        <p:nvSpPr>
          <p:cNvPr id="30" name="Datumsplatzhalter 7"/>
          <p:cNvSpPr>
            <a:spLocks noGrp="1"/>
          </p:cNvSpPr>
          <p:nvPr>
            <p:ph type="dt" sz="half" idx="2"/>
          </p:nvPr>
        </p:nvSpPr>
        <p:spPr>
          <a:xfrm>
            <a:off x="863600" y="6394450"/>
            <a:ext cx="1898652" cy="254000"/>
          </a:xfrm>
          <a:prstGeom prst="rect">
            <a:avLst/>
          </a:prstGeom>
        </p:spPr>
        <p:txBody>
          <a:bodyPr vert="horz" lIns="0" tIns="0" rIns="0" bIns="0" rtlCol="0" anchor="b" anchorCtr="0"/>
          <a:lstStyle>
            <a:lvl1pPr algn="l">
              <a:defRPr sz="1200">
                <a:solidFill>
                  <a:srgbClr val="9A9A9A"/>
                </a:solidFill>
              </a:defRPr>
            </a:lvl1pPr>
          </a:lstStyle>
          <a:p>
            <a:r>
              <a:rPr lang="de-DE" dirty="0">
                <a:solidFill>
                  <a:schemeClr val="bg2">
                    <a:lumMod val="75000"/>
                  </a:schemeClr>
                </a:solidFill>
              </a:rPr>
              <a:t>Jan 31th, 2020</a:t>
            </a:r>
          </a:p>
        </p:txBody>
      </p:sp>
      <p:sp>
        <p:nvSpPr>
          <p:cNvPr id="31" name="Fußzeilenplatzhalter 9"/>
          <p:cNvSpPr>
            <a:spLocks noGrp="1"/>
          </p:cNvSpPr>
          <p:nvPr>
            <p:ph type="ftr" sz="quarter" idx="3"/>
          </p:nvPr>
        </p:nvSpPr>
        <p:spPr>
          <a:xfrm>
            <a:off x="2833688" y="6395720"/>
            <a:ext cx="3883025" cy="254000"/>
          </a:xfrm>
          <a:prstGeom prst="rect">
            <a:avLst/>
          </a:prstGeom>
        </p:spPr>
        <p:txBody>
          <a:bodyPr vert="horz" lIns="0" tIns="0" rIns="0" bIns="0" rtlCol="0" anchor="b" anchorCtr="0"/>
          <a:lstStyle>
            <a:lvl1pPr algn="ctr">
              <a:defRPr sz="1200">
                <a:solidFill>
                  <a:srgbClr val="9A9A9A"/>
                </a:solidFill>
              </a:defRPr>
            </a:lvl1pPr>
          </a:lstStyle>
          <a:p>
            <a:r>
              <a:rPr lang="en-US" dirty="0"/>
              <a:t>Photo by </a:t>
            </a:r>
            <a:r>
              <a:rPr lang="en-US" dirty="0">
                <a:hlinkClick r:id="rId4"/>
              </a:rPr>
              <a:t>Brandless</a:t>
            </a:r>
            <a:r>
              <a:rPr lang="en-US" dirty="0"/>
              <a:t> on </a:t>
            </a:r>
            <a:r>
              <a:rPr lang="en-US" dirty="0" err="1">
                <a:hlinkClick r:id="rId5"/>
              </a:rPr>
              <a:t>Unsplash</a:t>
            </a:r>
            <a:endParaRPr lang="de-DE" b="1" dirty="0">
              <a:solidFill>
                <a:schemeClr val="bg2">
                  <a:lumMod val="75000"/>
                </a:schemeClr>
              </a:solidFill>
            </a:endParaRPr>
          </a:p>
        </p:txBody>
      </p:sp>
      <p:sp>
        <p:nvSpPr>
          <p:cNvPr id="22" name="TextBox 21">
            <a:extLst>
              <a:ext uri="{FF2B5EF4-FFF2-40B4-BE49-F238E27FC236}">
                <a16:creationId xmlns:a16="http://schemas.microsoft.com/office/drawing/2014/main" id="{70714960-BA67-497B-86C3-27F578461DED}"/>
              </a:ext>
            </a:extLst>
          </p:cNvPr>
          <p:cNvSpPr txBox="1"/>
          <p:nvPr/>
        </p:nvSpPr>
        <p:spPr>
          <a:xfrm>
            <a:off x="1421656" y="2118571"/>
            <a:ext cx="6300688" cy="1569660"/>
          </a:xfrm>
          <a:prstGeom prst="rect">
            <a:avLst/>
          </a:prstGeom>
          <a:noFill/>
        </p:spPr>
        <p:txBody>
          <a:bodyPr wrap="square" rtlCol="0">
            <a:spAutoFit/>
          </a:bodyPr>
          <a:lstStyle/>
          <a:p>
            <a:pPr>
              <a:spcAft>
                <a:spcPts val="1200"/>
              </a:spcAft>
            </a:pPr>
            <a:r>
              <a:rPr lang="en-US" sz="3200" dirty="0">
                <a:solidFill>
                  <a:schemeClr val="bg1">
                    <a:lumMod val="95000"/>
                  </a:schemeClr>
                </a:solidFill>
              </a:rPr>
              <a:t>Use your extra space to help others on </a:t>
            </a:r>
            <a:r>
              <a:rPr lang="en-US" sz="3200" i="1" dirty="0">
                <a:solidFill>
                  <a:schemeClr val="bg1">
                    <a:lumMod val="95000"/>
                  </a:schemeClr>
                </a:solidFill>
              </a:rPr>
              <a:t>Package</a:t>
            </a:r>
            <a:r>
              <a:rPr lang="en-US" sz="3200" dirty="0">
                <a:solidFill>
                  <a:schemeClr val="bg1">
                    <a:lumMod val="95000"/>
                  </a:schemeClr>
                </a:solidFill>
              </a:rPr>
              <a:t> and hopefully earn some money and friends!</a:t>
            </a:r>
          </a:p>
        </p:txBody>
      </p:sp>
    </p:spTree>
    <p:extLst>
      <p:ext uri="{BB962C8B-B14F-4D97-AF65-F5344CB8AC3E}">
        <p14:creationId xmlns:p14="http://schemas.microsoft.com/office/powerpoint/2010/main" val="844539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7" name="Inhaltsplatzhalter 20"/>
          <p:cNvSpPr>
            <a:spLocks noGrp="1"/>
          </p:cNvSpPr>
          <p:nvPr>
            <p:ph sz="quarter" idx="19"/>
          </p:nvPr>
        </p:nvSpPr>
        <p:spPr>
          <a:xfrm>
            <a:off x="863600" y="548680"/>
            <a:ext cx="6300688" cy="980984"/>
          </a:xfrm>
        </p:spPr>
        <p:txBody>
          <a:bodyPr/>
          <a:lstStyle/>
          <a:p>
            <a:r>
              <a:rPr lang="de-DE" sz="3200" dirty="0">
                <a:solidFill>
                  <a:schemeClr val="accent1">
                    <a:lumMod val="40000"/>
                    <a:lumOff val="60000"/>
                  </a:schemeClr>
                </a:solidFill>
              </a:rPr>
              <a:t>Smart lookup of journeys</a:t>
            </a:r>
          </a:p>
        </p:txBody>
      </p:sp>
      <p:sp>
        <p:nvSpPr>
          <p:cNvPr id="30" name="Datumsplatzhalter 7"/>
          <p:cNvSpPr>
            <a:spLocks noGrp="1"/>
          </p:cNvSpPr>
          <p:nvPr>
            <p:ph type="dt" sz="half" idx="2"/>
          </p:nvPr>
        </p:nvSpPr>
        <p:spPr>
          <a:xfrm>
            <a:off x="863600" y="6394450"/>
            <a:ext cx="1898652" cy="254000"/>
          </a:xfrm>
          <a:prstGeom prst="rect">
            <a:avLst/>
          </a:prstGeom>
        </p:spPr>
        <p:txBody>
          <a:bodyPr vert="horz" lIns="0" tIns="0" rIns="0" bIns="0" rtlCol="0" anchor="b" anchorCtr="0"/>
          <a:lstStyle>
            <a:lvl1pPr algn="l">
              <a:defRPr sz="1200">
                <a:solidFill>
                  <a:srgbClr val="9A9A9A"/>
                </a:solidFill>
              </a:defRPr>
            </a:lvl1pPr>
          </a:lstStyle>
          <a:p>
            <a:r>
              <a:rPr lang="de-DE" dirty="0">
                <a:solidFill>
                  <a:schemeClr val="bg2">
                    <a:lumMod val="75000"/>
                  </a:schemeClr>
                </a:solidFill>
              </a:rPr>
              <a:t>Jan 31th, 2020</a:t>
            </a:r>
          </a:p>
        </p:txBody>
      </p:sp>
      <p:sp>
        <p:nvSpPr>
          <p:cNvPr id="22" name="TextBox 21">
            <a:extLst>
              <a:ext uri="{FF2B5EF4-FFF2-40B4-BE49-F238E27FC236}">
                <a16:creationId xmlns:a16="http://schemas.microsoft.com/office/drawing/2014/main" id="{70714960-BA67-497B-86C3-27F578461DED}"/>
              </a:ext>
            </a:extLst>
          </p:cNvPr>
          <p:cNvSpPr txBox="1"/>
          <p:nvPr/>
        </p:nvSpPr>
        <p:spPr>
          <a:xfrm>
            <a:off x="863600" y="1628800"/>
            <a:ext cx="7884864" cy="2246769"/>
          </a:xfrm>
          <a:prstGeom prst="rect">
            <a:avLst/>
          </a:prstGeom>
          <a:noFill/>
        </p:spPr>
        <p:txBody>
          <a:bodyPr wrap="square" rtlCol="0">
            <a:spAutoFit/>
          </a:bodyPr>
          <a:lstStyle/>
          <a:p>
            <a:pPr>
              <a:spcAft>
                <a:spcPts val="1200"/>
              </a:spcAft>
            </a:pPr>
            <a:r>
              <a:rPr lang="en-US" sz="2800" dirty="0">
                <a:solidFill>
                  <a:schemeClr val="bg1">
                    <a:lumMod val="95000"/>
                  </a:schemeClr>
                </a:solidFill>
              </a:rPr>
              <a:t>Intuitive interface for adding filters of journeys, such that they can be used in combination with your location to show you the most relevant journeys! Keeping in mind minimizing power consumption by computing location conservatively.</a:t>
            </a:r>
          </a:p>
        </p:txBody>
      </p:sp>
      <p:sp>
        <p:nvSpPr>
          <p:cNvPr id="5" name="Inhaltsplatzhalter 20">
            <a:extLst>
              <a:ext uri="{FF2B5EF4-FFF2-40B4-BE49-F238E27FC236}">
                <a16:creationId xmlns:a16="http://schemas.microsoft.com/office/drawing/2014/main" id="{EE230F21-76A8-41FD-BA18-F592A9A4F701}"/>
              </a:ext>
            </a:extLst>
          </p:cNvPr>
          <p:cNvSpPr txBox="1">
            <a:spLocks/>
          </p:cNvSpPr>
          <p:nvPr/>
        </p:nvSpPr>
        <p:spPr>
          <a:xfrm>
            <a:off x="863600" y="3838517"/>
            <a:ext cx="6300688" cy="807357"/>
          </a:xfrm>
          <a:prstGeom prst="rect">
            <a:avLst/>
          </a:prstGeom>
        </p:spPr>
        <p:txBody>
          <a:bodyPr lIns="0" tIns="0" rIns="0" bIns="0" anchor="b"/>
          <a:lstStyle>
            <a:lvl1pPr marL="0" indent="0" algn="l" defTabSz="914368" rtl="0" eaLnBrk="1" fontAlgn="t" latinLnBrk="0" hangingPunct="1">
              <a:spcBef>
                <a:spcPts val="0"/>
              </a:spcBef>
              <a:spcAft>
                <a:spcPts val="1200"/>
              </a:spcAft>
              <a:buFontTx/>
              <a:buNone/>
              <a:defRPr lang="de-DE" sz="2000" b="1" i="0" kern="1200" baseline="0" dirty="0">
                <a:solidFill>
                  <a:schemeClr val="bg2"/>
                </a:solidFill>
                <a:latin typeface="Verdana" pitchFamily="34" charset="0"/>
                <a:ea typeface="+mj-ea"/>
                <a:cs typeface="+mj-cs"/>
              </a:defRPr>
            </a:lvl1pPr>
            <a:lvl2pPr marL="0" indent="-127000" algn="l" defTabSz="914368" rtl="0" eaLnBrk="1" fontAlgn="t" latinLnBrk="0" hangingPunct="1">
              <a:spcBef>
                <a:spcPts val="300"/>
              </a:spcBef>
              <a:buSzPct val="100000"/>
              <a:buFont typeface="Symbol" charset="2"/>
              <a:buChar char="-"/>
              <a:tabLst/>
              <a:defRPr sz="1800" kern="1200" baseline="0">
                <a:solidFill>
                  <a:srgbClr val="0B2A51"/>
                </a:solidFill>
                <a:latin typeface="Verdana" pitchFamily="34" charset="0"/>
                <a:ea typeface="+mn-ea"/>
                <a:cs typeface="+mn-cs"/>
              </a:defRPr>
            </a:lvl2pPr>
            <a:lvl3pPr marL="787400" indent="-127000" algn="l" defTabSz="914368" rtl="0" eaLnBrk="1" fontAlgn="t" latinLnBrk="0" hangingPunct="1">
              <a:spcBef>
                <a:spcPts val="0"/>
              </a:spcBef>
              <a:spcAft>
                <a:spcPts val="300"/>
              </a:spcAft>
              <a:buSzPct val="100000"/>
              <a:buFont typeface="Symbol" charset="2"/>
              <a:buChar char="-"/>
              <a:tabLst/>
              <a:defRPr sz="1800" kern="1200" baseline="0">
                <a:solidFill>
                  <a:srgbClr val="0B2A51"/>
                </a:solidFill>
                <a:latin typeface="Verdana" pitchFamily="34" charset="0"/>
                <a:ea typeface="+mn-ea"/>
                <a:cs typeface="+mn-cs"/>
              </a:defRPr>
            </a:lvl3pPr>
            <a:lvl4pPr marL="812800" indent="0" algn="l" defTabSz="914368" rtl="0" eaLnBrk="1" latinLnBrk="0" hangingPunct="1">
              <a:spcBef>
                <a:spcPts val="0"/>
              </a:spcBef>
              <a:buSzPct val="100000"/>
              <a:buFont typeface="AppleSymbols" charset="0"/>
              <a:buNone/>
              <a:tabLst/>
              <a:defRPr sz="1400" kern="1200" baseline="0">
                <a:solidFill>
                  <a:srgbClr val="0B2A51"/>
                </a:solidFill>
                <a:latin typeface="Verdana" pitchFamily="34" charset="0"/>
                <a:ea typeface="+mn-ea"/>
                <a:cs typeface="+mn-cs"/>
              </a:defRPr>
            </a:lvl4pPr>
            <a:lvl5pPr marL="1435100" indent="-127000" algn="l" defTabSz="914368" rtl="0" eaLnBrk="1" latinLnBrk="0" hangingPunct="1">
              <a:spcBef>
                <a:spcPts val="0"/>
              </a:spcBef>
              <a:buSzPct val="170000"/>
              <a:buFont typeface="AppleSymbols" charset="0"/>
              <a:buChar char="⌞"/>
              <a:tabLst/>
              <a:defRPr sz="1400" kern="1200" baseline="0">
                <a:solidFill>
                  <a:srgbClr val="0B2A51"/>
                </a:solidFill>
                <a:latin typeface="Verdana" pitchFamily="34" charset="0"/>
                <a:ea typeface="+mn-ea"/>
                <a:cs typeface="+mn-cs"/>
              </a:defRPr>
            </a:lvl5pPr>
            <a:lvl6pPr marL="2514512" indent="-228592" algn="l" defTabSz="9143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96" indent="-228592" algn="l" defTabSz="9143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80" indent="-228592" algn="l" defTabSz="9143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64" indent="-228592" algn="l" defTabSz="9143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accent1">
                    <a:lumMod val="40000"/>
                    <a:lumOff val="60000"/>
                  </a:schemeClr>
                </a:solidFill>
              </a:rPr>
              <a:t>Real time update</a:t>
            </a:r>
          </a:p>
        </p:txBody>
      </p:sp>
      <p:sp>
        <p:nvSpPr>
          <p:cNvPr id="6" name="TextBox 5">
            <a:extLst>
              <a:ext uri="{FF2B5EF4-FFF2-40B4-BE49-F238E27FC236}">
                <a16:creationId xmlns:a16="http://schemas.microsoft.com/office/drawing/2014/main" id="{7272DCA6-C624-42B7-B431-62A9B32D1E5E}"/>
              </a:ext>
            </a:extLst>
          </p:cNvPr>
          <p:cNvSpPr txBox="1"/>
          <p:nvPr/>
        </p:nvSpPr>
        <p:spPr>
          <a:xfrm>
            <a:off x="863600" y="4652494"/>
            <a:ext cx="7268664" cy="954107"/>
          </a:xfrm>
          <a:prstGeom prst="rect">
            <a:avLst/>
          </a:prstGeom>
          <a:noFill/>
        </p:spPr>
        <p:txBody>
          <a:bodyPr wrap="square" rtlCol="0">
            <a:spAutoFit/>
          </a:bodyPr>
          <a:lstStyle/>
          <a:p>
            <a:pPr>
              <a:spcAft>
                <a:spcPts val="1200"/>
              </a:spcAft>
            </a:pPr>
            <a:r>
              <a:rPr lang="en-US" sz="2800" dirty="0">
                <a:solidFill>
                  <a:schemeClr val="bg1">
                    <a:lumMod val="95000"/>
                  </a:schemeClr>
                </a:solidFill>
              </a:rPr>
              <a:t>You will be kept updated without the need to constantly refresh the app.</a:t>
            </a:r>
          </a:p>
        </p:txBody>
      </p:sp>
      <p:sp>
        <p:nvSpPr>
          <p:cNvPr id="8" name="Fußzeilenplatzhalter 9">
            <a:extLst>
              <a:ext uri="{FF2B5EF4-FFF2-40B4-BE49-F238E27FC236}">
                <a16:creationId xmlns:a16="http://schemas.microsoft.com/office/drawing/2014/main" id="{2D1BCA4D-9747-4AB0-B888-A532E044A412}"/>
              </a:ext>
            </a:extLst>
          </p:cNvPr>
          <p:cNvSpPr>
            <a:spLocks noGrp="1"/>
          </p:cNvSpPr>
          <p:nvPr>
            <p:ph type="ftr" sz="quarter" idx="3"/>
          </p:nvPr>
        </p:nvSpPr>
        <p:spPr>
          <a:xfrm>
            <a:off x="2833688" y="6395720"/>
            <a:ext cx="3883025" cy="254000"/>
          </a:xfrm>
          <a:prstGeom prst="rect">
            <a:avLst/>
          </a:prstGeom>
        </p:spPr>
        <p:txBody>
          <a:bodyPr vert="horz" lIns="0" tIns="0" rIns="0" bIns="0" rtlCol="0" anchor="b" anchorCtr="0"/>
          <a:lstStyle>
            <a:lvl1pPr algn="ctr">
              <a:defRPr sz="1200">
                <a:solidFill>
                  <a:srgbClr val="9A9A9A"/>
                </a:solidFill>
              </a:defRPr>
            </a:lvl1pPr>
          </a:lstStyle>
          <a:p>
            <a:r>
              <a:rPr lang="en-US" dirty="0"/>
              <a:t>Photo by </a:t>
            </a:r>
            <a:r>
              <a:rPr lang="en-US" dirty="0">
                <a:hlinkClick r:id="rId3"/>
              </a:rPr>
              <a:t>Gilles Lambert</a:t>
            </a:r>
            <a:r>
              <a:rPr lang="en-US" dirty="0"/>
              <a:t> on </a:t>
            </a:r>
            <a:r>
              <a:rPr lang="en-US" dirty="0" err="1">
                <a:hlinkClick r:id="rId4"/>
              </a:rPr>
              <a:t>Unsplash</a:t>
            </a:r>
            <a:endParaRPr lang="de-DE" b="1" dirty="0">
              <a:solidFill>
                <a:schemeClr val="bg2">
                  <a:lumMod val="75000"/>
                </a:schemeClr>
              </a:solidFill>
            </a:endParaRPr>
          </a:p>
        </p:txBody>
      </p:sp>
    </p:spTree>
    <p:extLst>
      <p:ext uri="{BB962C8B-B14F-4D97-AF65-F5344CB8AC3E}">
        <p14:creationId xmlns:p14="http://schemas.microsoft.com/office/powerpoint/2010/main" val="2417293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2"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Line 1031"/>
          <p:cNvSpPr>
            <a:spLocks noChangeShapeType="1"/>
          </p:cNvSpPr>
          <p:nvPr/>
        </p:nvSpPr>
        <p:spPr bwMode="auto">
          <a:xfrm>
            <a:off x="-12700" y="836712"/>
            <a:ext cx="9144000" cy="0"/>
          </a:xfrm>
          <a:prstGeom prst="line">
            <a:avLst/>
          </a:prstGeom>
          <a:noFill/>
          <a:ln w="63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7677" y="3945273"/>
            <a:ext cx="1342448" cy="277699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253" y="224303"/>
            <a:ext cx="1523972" cy="311612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278" y="224303"/>
            <a:ext cx="1515842" cy="3116121"/>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290" y="3940899"/>
            <a:ext cx="1405524" cy="2664296"/>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3026" y="224303"/>
            <a:ext cx="1516099" cy="3121381"/>
          </a:xfrm>
          <a:prstGeom prst="rect">
            <a:avLst/>
          </a:prstGeom>
        </p:spPr>
      </p:pic>
      <p:cxnSp>
        <p:nvCxnSpPr>
          <p:cNvPr id="24" name="Straight Arrow Connector 23"/>
          <p:cNvCxnSpPr/>
          <p:nvPr/>
        </p:nvCxnSpPr>
        <p:spPr>
          <a:xfrm flipH="1">
            <a:off x="2204829" y="1782363"/>
            <a:ext cx="100418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374900" y="3464663"/>
            <a:ext cx="0" cy="33222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2136120" y="1998464"/>
            <a:ext cx="1141600" cy="1942435"/>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704914" y="1553053"/>
            <a:ext cx="792088" cy="646331"/>
          </a:xfrm>
          <a:prstGeom prst="rect">
            <a:avLst/>
          </a:prstGeom>
          <a:noFill/>
          <a:ln>
            <a:noFill/>
          </a:ln>
        </p:spPr>
        <p:txBody>
          <a:bodyPr wrap="square" rtlCol="0">
            <a:spAutoFit/>
          </a:bodyPr>
          <a:lstStyle/>
          <a:p>
            <a:r>
              <a:rPr lang="en-US" dirty="0">
                <a:solidFill>
                  <a:srgbClr val="C00000"/>
                </a:solidFill>
              </a:rPr>
              <a:t>Guest user</a:t>
            </a:r>
          </a:p>
        </p:txBody>
      </p:sp>
      <p:sp>
        <p:nvSpPr>
          <p:cNvPr id="31" name="TextBox 30"/>
          <p:cNvSpPr txBox="1"/>
          <p:nvPr/>
        </p:nvSpPr>
        <p:spPr>
          <a:xfrm>
            <a:off x="7677437" y="917162"/>
            <a:ext cx="1481299" cy="646331"/>
          </a:xfrm>
          <a:prstGeom prst="rect">
            <a:avLst/>
          </a:prstGeom>
          <a:noFill/>
          <a:ln>
            <a:noFill/>
          </a:ln>
        </p:spPr>
        <p:txBody>
          <a:bodyPr wrap="square" rtlCol="0">
            <a:spAutoFit/>
          </a:bodyPr>
          <a:lstStyle/>
          <a:p>
            <a:r>
              <a:rPr lang="en-US" dirty="0">
                <a:solidFill>
                  <a:srgbClr val="92D050"/>
                </a:solidFill>
              </a:rPr>
              <a:t>Registered user</a:t>
            </a:r>
          </a:p>
        </p:txBody>
      </p:sp>
      <p:cxnSp>
        <p:nvCxnSpPr>
          <p:cNvPr id="39" name="Straight Arrow Connector 38"/>
          <p:cNvCxnSpPr/>
          <p:nvPr/>
        </p:nvCxnSpPr>
        <p:spPr>
          <a:xfrm flipH="1">
            <a:off x="4111075" y="2861631"/>
            <a:ext cx="470018" cy="1079268"/>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2" name="Rounded Rectangular Callout 41"/>
          <p:cNvSpPr/>
          <p:nvPr/>
        </p:nvSpPr>
        <p:spPr>
          <a:xfrm>
            <a:off x="4965725" y="3443677"/>
            <a:ext cx="3736451" cy="2304256"/>
          </a:xfrm>
          <a:prstGeom prst="wedgeRoundRectCallout">
            <a:avLst>
              <a:gd name="adj1" fmla="val -67268"/>
              <a:gd name="adj2" fmla="val -1206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list of all the trips carried out by other users with their contact information for further arrangements</a:t>
            </a:r>
          </a:p>
        </p:txBody>
      </p:sp>
      <p:sp>
        <p:nvSpPr>
          <p:cNvPr id="41" name="Rounded Rectangular Callout 40"/>
          <p:cNvSpPr/>
          <p:nvPr/>
        </p:nvSpPr>
        <p:spPr>
          <a:xfrm>
            <a:off x="4965724" y="3464662"/>
            <a:ext cx="3736452" cy="2261919"/>
          </a:xfrm>
          <a:prstGeom prst="wedgeRoundRectCallout">
            <a:avLst>
              <a:gd name="adj1" fmla="val -57257"/>
              <a:gd name="adj2" fmla="val -1748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 default the trips are sorted according to creation date but if capturing the user’s location is permitted, the trips are resorted to show travelers nearer to the user first</a:t>
            </a:r>
          </a:p>
        </p:txBody>
      </p:sp>
      <p:sp>
        <p:nvSpPr>
          <p:cNvPr id="44" name="Rounded Rectangular Callout 43"/>
          <p:cNvSpPr/>
          <p:nvPr/>
        </p:nvSpPr>
        <p:spPr>
          <a:xfrm>
            <a:off x="4965723" y="3438575"/>
            <a:ext cx="3709489" cy="2276456"/>
          </a:xfrm>
          <a:prstGeom prst="wedgeRoundRectCallout">
            <a:avLst>
              <a:gd name="adj1" fmla="val -59073"/>
              <a:gd name="adj2" fmla="val -770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Only registered users can add new trips for the other to view real-time</a:t>
            </a:r>
          </a:p>
        </p:txBody>
      </p:sp>
      <p:sp>
        <p:nvSpPr>
          <p:cNvPr id="45" name="Rounded Rectangular Callout 44"/>
          <p:cNvSpPr/>
          <p:nvPr/>
        </p:nvSpPr>
        <p:spPr>
          <a:xfrm>
            <a:off x="4987161" y="3454351"/>
            <a:ext cx="3688051" cy="2255371"/>
          </a:xfrm>
          <a:prstGeom prst="wedgeRoundRectCallout">
            <a:avLst>
              <a:gd name="adj1" fmla="val -172"/>
              <a:gd name="adj2" fmla="val -1017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Filters adapts the list of trips to user specific requirements</a:t>
            </a:r>
          </a:p>
        </p:txBody>
      </p:sp>
      <p:sp>
        <p:nvSpPr>
          <p:cNvPr id="49" name="Rounded Rectangular Callout 48"/>
          <p:cNvSpPr/>
          <p:nvPr/>
        </p:nvSpPr>
        <p:spPr>
          <a:xfrm>
            <a:off x="4793562" y="3447671"/>
            <a:ext cx="3909643" cy="2393504"/>
          </a:xfrm>
          <a:prstGeom prst="wedgeRoundRectCallout">
            <a:avLst>
              <a:gd name="adj1" fmla="val -121583"/>
              <a:gd name="adj2" fmla="val 145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user can update profile information through this tap (still </a:t>
            </a:r>
            <a:r>
              <a:rPr lang="en-US"/>
              <a:t>under development)</a:t>
            </a:r>
          </a:p>
        </p:txBody>
      </p:sp>
      <p:sp>
        <p:nvSpPr>
          <p:cNvPr id="48" name="Rounded Rectangular Callout 47"/>
          <p:cNvSpPr/>
          <p:nvPr/>
        </p:nvSpPr>
        <p:spPr>
          <a:xfrm>
            <a:off x="4807558" y="3438575"/>
            <a:ext cx="3881650" cy="2402600"/>
          </a:xfrm>
          <a:prstGeom prst="wedgeRoundRectCallout">
            <a:avLst>
              <a:gd name="adj1" fmla="val -154068"/>
              <a:gd name="adj2" fmla="val 163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 trips is the list of trips created by user to keep track of</a:t>
            </a:r>
          </a:p>
        </p:txBody>
      </p:sp>
    </p:spTree>
    <p:extLst>
      <p:ext uri="{BB962C8B-B14F-4D97-AF65-F5344CB8AC3E}">
        <p14:creationId xmlns:p14="http://schemas.microsoft.com/office/powerpoint/2010/main" val="654011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1000" fill="hold"/>
                                        <p:tgtEl>
                                          <p:spTgt spid="42"/>
                                        </p:tgtEl>
                                        <p:attrNameLst>
                                          <p:attrName>ppt_w</p:attrName>
                                        </p:attrNameLst>
                                      </p:cBhvr>
                                      <p:tavLst>
                                        <p:tav tm="0">
                                          <p:val>
                                            <p:strVal val="#ppt_w*0.70"/>
                                          </p:val>
                                        </p:tav>
                                        <p:tav tm="100000">
                                          <p:val>
                                            <p:strVal val="#ppt_w"/>
                                          </p:val>
                                        </p:tav>
                                      </p:tavLst>
                                    </p:anim>
                                    <p:anim calcmode="lin" valueType="num">
                                      <p:cBhvr>
                                        <p:cTn id="8" dur="1000" fill="hold"/>
                                        <p:tgtEl>
                                          <p:spTgt spid="42"/>
                                        </p:tgtEl>
                                        <p:attrNameLst>
                                          <p:attrName>ppt_h</p:attrName>
                                        </p:attrNameLst>
                                      </p:cBhvr>
                                      <p:tavLst>
                                        <p:tav tm="0">
                                          <p:val>
                                            <p:strVal val="#ppt_h"/>
                                          </p:val>
                                        </p:tav>
                                        <p:tav tm="100000">
                                          <p:val>
                                            <p:strVal val="#ppt_h"/>
                                          </p:val>
                                        </p:tav>
                                      </p:tavLst>
                                    </p:anim>
                                    <p:animEffect transition="in" filter="fade">
                                      <p:cBhvr>
                                        <p:cTn id="9" dur="10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grpId="1" nodeType="clickEffect">
                                  <p:stCondLst>
                                    <p:cond delay="0"/>
                                  </p:stCondLst>
                                  <p:childTnLst>
                                    <p:animEffect transition="out" filter="wipe(down)">
                                      <p:cBhvr>
                                        <p:cTn id="13" dur="500"/>
                                        <p:tgtEl>
                                          <p:spTgt spid="42"/>
                                        </p:tgtEl>
                                      </p:cBhvr>
                                    </p:animEffect>
                                    <p:set>
                                      <p:cBhvr>
                                        <p:cTn id="14" dur="1" fill="hold">
                                          <p:stCondLst>
                                            <p:cond delay="499"/>
                                          </p:stCondLst>
                                        </p:cTn>
                                        <p:tgtEl>
                                          <p:spTgt spid="4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1000" fill="hold"/>
                                        <p:tgtEl>
                                          <p:spTgt spid="41"/>
                                        </p:tgtEl>
                                        <p:attrNameLst>
                                          <p:attrName>ppt_w</p:attrName>
                                        </p:attrNameLst>
                                      </p:cBhvr>
                                      <p:tavLst>
                                        <p:tav tm="0">
                                          <p:val>
                                            <p:strVal val="#ppt_w*0.70"/>
                                          </p:val>
                                        </p:tav>
                                        <p:tav tm="100000">
                                          <p:val>
                                            <p:strVal val="#ppt_w"/>
                                          </p:val>
                                        </p:tav>
                                      </p:tavLst>
                                    </p:anim>
                                    <p:anim calcmode="lin" valueType="num">
                                      <p:cBhvr>
                                        <p:cTn id="20" dur="1000" fill="hold"/>
                                        <p:tgtEl>
                                          <p:spTgt spid="41"/>
                                        </p:tgtEl>
                                        <p:attrNameLst>
                                          <p:attrName>ppt_h</p:attrName>
                                        </p:attrNameLst>
                                      </p:cBhvr>
                                      <p:tavLst>
                                        <p:tav tm="0">
                                          <p:val>
                                            <p:strVal val="#ppt_h"/>
                                          </p:val>
                                        </p:tav>
                                        <p:tav tm="100000">
                                          <p:val>
                                            <p:strVal val="#ppt_h"/>
                                          </p:val>
                                        </p:tav>
                                      </p:tavLst>
                                    </p:anim>
                                    <p:animEffect transition="in" filter="fade">
                                      <p:cBhvr>
                                        <p:cTn id="21" dur="10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xit" presetSubtype="4" fill="hold" grpId="1" nodeType="clickEffect">
                                  <p:stCondLst>
                                    <p:cond delay="0"/>
                                  </p:stCondLst>
                                  <p:childTnLst>
                                    <p:anim calcmode="lin" valueType="num">
                                      <p:cBhvr additive="base">
                                        <p:cTn id="25" dur="500"/>
                                        <p:tgtEl>
                                          <p:spTgt spid="41"/>
                                        </p:tgtEl>
                                        <p:attrNameLst>
                                          <p:attrName>ppt_y</p:attrName>
                                        </p:attrNameLst>
                                      </p:cBhvr>
                                      <p:tavLst>
                                        <p:tav tm="0">
                                          <p:val>
                                            <p:strVal val="#ppt_y"/>
                                          </p:val>
                                        </p:tav>
                                        <p:tav tm="100000">
                                          <p:val>
                                            <p:strVal val="#ppt_y+#ppt_h*1.125000"/>
                                          </p:val>
                                        </p:tav>
                                      </p:tavLst>
                                    </p:anim>
                                    <p:animEffect transition="out" filter="wipe(down)">
                                      <p:cBhvr>
                                        <p:cTn id="26" dur="500"/>
                                        <p:tgtEl>
                                          <p:spTgt spid="41"/>
                                        </p:tgtEl>
                                      </p:cBhvr>
                                    </p:animEffect>
                                    <p:set>
                                      <p:cBhvr>
                                        <p:cTn id="27" dur="1" fill="hold">
                                          <p:stCondLst>
                                            <p:cond delay="499"/>
                                          </p:stCondLst>
                                        </p:cTn>
                                        <p:tgtEl>
                                          <p:spTgt spid="4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1000" fill="hold"/>
                                        <p:tgtEl>
                                          <p:spTgt spid="44"/>
                                        </p:tgtEl>
                                        <p:attrNameLst>
                                          <p:attrName>ppt_w</p:attrName>
                                        </p:attrNameLst>
                                      </p:cBhvr>
                                      <p:tavLst>
                                        <p:tav tm="0">
                                          <p:val>
                                            <p:strVal val="#ppt_w*0.70"/>
                                          </p:val>
                                        </p:tav>
                                        <p:tav tm="100000">
                                          <p:val>
                                            <p:strVal val="#ppt_w"/>
                                          </p:val>
                                        </p:tav>
                                      </p:tavLst>
                                    </p:anim>
                                    <p:anim calcmode="lin" valueType="num">
                                      <p:cBhvr>
                                        <p:cTn id="33" dur="1000" fill="hold"/>
                                        <p:tgtEl>
                                          <p:spTgt spid="44"/>
                                        </p:tgtEl>
                                        <p:attrNameLst>
                                          <p:attrName>ppt_h</p:attrName>
                                        </p:attrNameLst>
                                      </p:cBhvr>
                                      <p:tavLst>
                                        <p:tav tm="0">
                                          <p:val>
                                            <p:strVal val="#ppt_h"/>
                                          </p:val>
                                        </p:tav>
                                        <p:tav tm="100000">
                                          <p:val>
                                            <p:strVal val="#ppt_h"/>
                                          </p:val>
                                        </p:tav>
                                      </p:tavLst>
                                    </p:anim>
                                    <p:animEffect transition="in" filter="fade">
                                      <p:cBhvr>
                                        <p:cTn id="34" dur="1000"/>
                                        <p:tgtEl>
                                          <p:spTgt spid="44"/>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xit" presetSubtype="4" fill="hold" grpId="1" nodeType="clickEffect">
                                  <p:stCondLst>
                                    <p:cond delay="0"/>
                                  </p:stCondLst>
                                  <p:childTnLst>
                                    <p:anim calcmode="lin" valueType="num">
                                      <p:cBhvr additive="base">
                                        <p:cTn id="38" dur="500"/>
                                        <p:tgtEl>
                                          <p:spTgt spid="44"/>
                                        </p:tgtEl>
                                        <p:attrNameLst>
                                          <p:attrName>ppt_y</p:attrName>
                                        </p:attrNameLst>
                                      </p:cBhvr>
                                      <p:tavLst>
                                        <p:tav tm="0">
                                          <p:val>
                                            <p:strVal val="#ppt_y"/>
                                          </p:val>
                                        </p:tav>
                                        <p:tav tm="100000">
                                          <p:val>
                                            <p:strVal val="#ppt_y+#ppt_h*1.125000"/>
                                          </p:val>
                                        </p:tav>
                                      </p:tavLst>
                                    </p:anim>
                                    <p:animEffect transition="out" filter="wipe(down)">
                                      <p:cBhvr>
                                        <p:cTn id="39" dur="500"/>
                                        <p:tgtEl>
                                          <p:spTgt spid="44"/>
                                        </p:tgtEl>
                                      </p:cBhvr>
                                    </p:animEffect>
                                    <p:set>
                                      <p:cBhvr>
                                        <p:cTn id="40" dur="1" fill="hold">
                                          <p:stCondLst>
                                            <p:cond delay="499"/>
                                          </p:stCondLst>
                                        </p:cTn>
                                        <p:tgtEl>
                                          <p:spTgt spid="4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55" presetClass="entr" presetSubtype="0" fill="hold" grpId="0" nodeType="click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p:cTn id="45" dur="1000" fill="hold"/>
                                        <p:tgtEl>
                                          <p:spTgt spid="45"/>
                                        </p:tgtEl>
                                        <p:attrNameLst>
                                          <p:attrName>ppt_w</p:attrName>
                                        </p:attrNameLst>
                                      </p:cBhvr>
                                      <p:tavLst>
                                        <p:tav tm="0">
                                          <p:val>
                                            <p:strVal val="#ppt_w*0.70"/>
                                          </p:val>
                                        </p:tav>
                                        <p:tav tm="100000">
                                          <p:val>
                                            <p:strVal val="#ppt_w"/>
                                          </p:val>
                                        </p:tav>
                                      </p:tavLst>
                                    </p:anim>
                                    <p:anim calcmode="lin" valueType="num">
                                      <p:cBhvr>
                                        <p:cTn id="46" dur="1000" fill="hold"/>
                                        <p:tgtEl>
                                          <p:spTgt spid="45"/>
                                        </p:tgtEl>
                                        <p:attrNameLst>
                                          <p:attrName>ppt_h</p:attrName>
                                        </p:attrNameLst>
                                      </p:cBhvr>
                                      <p:tavLst>
                                        <p:tav tm="0">
                                          <p:val>
                                            <p:strVal val="#ppt_h"/>
                                          </p:val>
                                        </p:tav>
                                        <p:tav tm="100000">
                                          <p:val>
                                            <p:strVal val="#ppt_h"/>
                                          </p:val>
                                        </p:tav>
                                      </p:tavLst>
                                    </p:anim>
                                    <p:animEffect transition="in" filter="fade">
                                      <p:cBhvr>
                                        <p:cTn id="47" dur="10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xit" presetSubtype="4" fill="hold" grpId="1" nodeType="clickEffect">
                                  <p:stCondLst>
                                    <p:cond delay="0"/>
                                  </p:stCondLst>
                                  <p:childTnLst>
                                    <p:anim calcmode="lin" valueType="num">
                                      <p:cBhvr additive="base">
                                        <p:cTn id="51" dur="500"/>
                                        <p:tgtEl>
                                          <p:spTgt spid="45"/>
                                        </p:tgtEl>
                                        <p:attrNameLst>
                                          <p:attrName>ppt_y</p:attrName>
                                        </p:attrNameLst>
                                      </p:cBhvr>
                                      <p:tavLst>
                                        <p:tav tm="0">
                                          <p:val>
                                            <p:strVal val="#ppt_y"/>
                                          </p:val>
                                        </p:tav>
                                        <p:tav tm="100000">
                                          <p:val>
                                            <p:strVal val="#ppt_y+#ppt_h*1.125000"/>
                                          </p:val>
                                        </p:tav>
                                      </p:tavLst>
                                    </p:anim>
                                    <p:animEffect transition="out" filter="wipe(down)">
                                      <p:cBhvr>
                                        <p:cTn id="52" dur="500"/>
                                        <p:tgtEl>
                                          <p:spTgt spid="45"/>
                                        </p:tgtEl>
                                      </p:cBhvr>
                                    </p:animEffect>
                                    <p:set>
                                      <p:cBhvr>
                                        <p:cTn id="53" dur="1" fill="hold">
                                          <p:stCondLst>
                                            <p:cond delay="499"/>
                                          </p:stCondLst>
                                        </p:cTn>
                                        <p:tgtEl>
                                          <p:spTgt spid="4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55" presetClass="entr" presetSubtype="0" fill="hold" grpId="0" nodeType="clickEffect">
                                  <p:stCondLst>
                                    <p:cond delay="0"/>
                                  </p:stCondLst>
                                  <p:childTnLst>
                                    <p:set>
                                      <p:cBhvr>
                                        <p:cTn id="57" dur="1" fill="hold">
                                          <p:stCondLst>
                                            <p:cond delay="0"/>
                                          </p:stCondLst>
                                        </p:cTn>
                                        <p:tgtEl>
                                          <p:spTgt spid="49"/>
                                        </p:tgtEl>
                                        <p:attrNameLst>
                                          <p:attrName>style.visibility</p:attrName>
                                        </p:attrNameLst>
                                      </p:cBhvr>
                                      <p:to>
                                        <p:strVal val="visible"/>
                                      </p:to>
                                    </p:set>
                                    <p:anim calcmode="lin" valueType="num">
                                      <p:cBhvr>
                                        <p:cTn id="58" dur="1000" fill="hold"/>
                                        <p:tgtEl>
                                          <p:spTgt spid="49"/>
                                        </p:tgtEl>
                                        <p:attrNameLst>
                                          <p:attrName>ppt_w</p:attrName>
                                        </p:attrNameLst>
                                      </p:cBhvr>
                                      <p:tavLst>
                                        <p:tav tm="0">
                                          <p:val>
                                            <p:strVal val="#ppt_w*0.70"/>
                                          </p:val>
                                        </p:tav>
                                        <p:tav tm="100000">
                                          <p:val>
                                            <p:strVal val="#ppt_w"/>
                                          </p:val>
                                        </p:tav>
                                      </p:tavLst>
                                    </p:anim>
                                    <p:anim calcmode="lin" valueType="num">
                                      <p:cBhvr>
                                        <p:cTn id="59" dur="1000" fill="hold"/>
                                        <p:tgtEl>
                                          <p:spTgt spid="49"/>
                                        </p:tgtEl>
                                        <p:attrNameLst>
                                          <p:attrName>ppt_h</p:attrName>
                                        </p:attrNameLst>
                                      </p:cBhvr>
                                      <p:tavLst>
                                        <p:tav tm="0">
                                          <p:val>
                                            <p:strVal val="#ppt_h"/>
                                          </p:val>
                                        </p:tav>
                                        <p:tav tm="100000">
                                          <p:val>
                                            <p:strVal val="#ppt_h"/>
                                          </p:val>
                                        </p:tav>
                                      </p:tavLst>
                                    </p:anim>
                                    <p:animEffect transition="in" filter="fade">
                                      <p:cBhvr>
                                        <p:cTn id="60" dur="1000"/>
                                        <p:tgtEl>
                                          <p:spTgt spid="49"/>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xit" presetSubtype="4" fill="hold" grpId="1" nodeType="clickEffect">
                                  <p:stCondLst>
                                    <p:cond delay="0"/>
                                  </p:stCondLst>
                                  <p:childTnLst>
                                    <p:anim calcmode="lin" valueType="num">
                                      <p:cBhvr additive="base">
                                        <p:cTn id="64" dur="500"/>
                                        <p:tgtEl>
                                          <p:spTgt spid="49"/>
                                        </p:tgtEl>
                                        <p:attrNameLst>
                                          <p:attrName>ppt_y</p:attrName>
                                        </p:attrNameLst>
                                      </p:cBhvr>
                                      <p:tavLst>
                                        <p:tav tm="0">
                                          <p:val>
                                            <p:strVal val="#ppt_y"/>
                                          </p:val>
                                        </p:tav>
                                        <p:tav tm="100000">
                                          <p:val>
                                            <p:strVal val="#ppt_y+#ppt_h*1.125000"/>
                                          </p:val>
                                        </p:tav>
                                      </p:tavLst>
                                    </p:anim>
                                    <p:animEffect transition="out" filter="wipe(down)">
                                      <p:cBhvr>
                                        <p:cTn id="65" dur="500"/>
                                        <p:tgtEl>
                                          <p:spTgt spid="49"/>
                                        </p:tgtEl>
                                      </p:cBhvr>
                                    </p:animEffect>
                                    <p:set>
                                      <p:cBhvr>
                                        <p:cTn id="66" dur="1" fill="hold">
                                          <p:stCondLst>
                                            <p:cond delay="499"/>
                                          </p:stCondLst>
                                        </p:cTn>
                                        <p:tgtEl>
                                          <p:spTgt spid="4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55" presetClass="entr" presetSubtype="0" fill="hold" grpId="0" nodeType="clickEffect">
                                  <p:stCondLst>
                                    <p:cond delay="0"/>
                                  </p:stCondLst>
                                  <p:childTnLst>
                                    <p:set>
                                      <p:cBhvr>
                                        <p:cTn id="70" dur="1" fill="hold">
                                          <p:stCondLst>
                                            <p:cond delay="0"/>
                                          </p:stCondLst>
                                        </p:cTn>
                                        <p:tgtEl>
                                          <p:spTgt spid="48"/>
                                        </p:tgtEl>
                                        <p:attrNameLst>
                                          <p:attrName>style.visibility</p:attrName>
                                        </p:attrNameLst>
                                      </p:cBhvr>
                                      <p:to>
                                        <p:strVal val="visible"/>
                                      </p:to>
                                    </p:set>
                                    <p:anim calcmode="lin" valueType="num">
                                      <p:cBhvr>
                                        <p:cTn id="71" dur="1000" fill="hold"/>
                                        <p:tgtEl>
                                          <p:spTgt spid="48"/>
                                        </p:tgtEl>
                                        <p:attrNameLst>
                                          <p:attrName>ppt_w</p:attrName>
                                        </p:attrNameLst>
                                      </p:cBhvr>
                                      <p:tavLst>
                                        <p:tav tm="0">
                                          <p:val>
                                            <p:strVal val="#ppt_w*0.70"/>
                                          </p:val>
                                        </p:tav>
                                        <p:tav tm="100000">
                                          <p:val>
                                            <p:strVal val="#ppt_w"/>
                                          </p:val>
                                        </p:tav>
                                      </p:tavLst>
                                    </p:anim>
                                    <p:anim calcmode="lin" valueType="num">
                                      <p:cBhvr>
                                        <p:cTn id="72" dur="1000" fill="hold"/>
                                        <p:tgtEl>
                                          <p:spTgt spid="48"/>
                                        </p:tgtEl>
                                        <p:attrNameLst>
                                          <p:attrName>ppt_h</p:attrName>
                                        </p:attrNameLst>
                                      </p:cBhvr>
                                      <p:tavLst>
                                        <p:tav tm="0">
                                          <p:val>
                                            <p:strVal val="#ppt_h"/>
                                          </p:val>
                                        </p:tav>
                                        <p:tav tm="100000">
                                          <p:val>
                                            <p:strVal val="#ppt_h"/>
                                          </p:val>
                                        </p:tav>
                                      </p:tavLst>
                                    </p:anim>
                                    <p:animEffect transition="in" filter="fade">
                                      <p:cBhvr>
                                        <p:cTn id="73" dur="1000"/>
                                        <p:tgtEl>
                                          <p:spTgt spid="48"/>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xit" presetSubtype="4" fill="hold" grpId="1" nodeType="clickEffect">
                                  <p:stCondLst>
                                    <p:cond delay="0"/>
                                  </p:stCondLst>
                                  <p:childTnLst>
                                    <p:anim calcmode="lin" valueType="num">
                                      <p:cBhvr additive="base">
                                        <p:cTn id="77" dur="500"/>
                                        <p:tgtEl>
                                          <p:spTgt spid="48"/>
                                        </p:tgtEl>
                                        <p:attrNameLst>
                                          <p:attrName>ppt_y</p:attrName>
                                        </p:attrNameLst>
                                      </p:cBhvr>
                                      <p:tavLst>
                                        <p:tav tm="0">
                                          <p:val>
                                            <p:strVal val="#ppt_y"/>
                                          </p:val>
                                        </p:tav>
                                        <p:tav tm="100000">
                                          <p:val>
                                            <p:strVal val="#ppt_y+#ppt_h*1.125000"/>
                                          </p:val>
                                        </p:tav>
                                      </p:tavLst>
                                    </p:anim>
                                    <p:animEffect transition="out" filter="wipe(down)">
                                      <p:cBhvr>
                                        <p:cTn id="78" dur="500"/>
                                        <p:tgtEl>
                                          <p:spTgt spid="48"/>
                                        </p:tgtEl>
                                      </p:cBhvr>
                                    </p:animEffect>
                                    <p:set>
                                      <p:cBhvr>
                                        <p:cTn id="79"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1" grpId="0" animBg="1"/>
      <p:bldP spid="41" grpId="1" animBg="1"/>
      <p:bldP spid="44" grpId="0" animBg="1"/>
      <p:bldP spid="44" grpId="1" animBg="1"/>
      <p:bldP spid="45" grpId="0" animBg="1"/>
      <p:bldP spid="45" grpId="1" animBg="1"/>
      <p:bldP spid="49" grpId="0" animBg="1"/>
      <p:bldP spid="49" grpId="1" animBg="1"/>
      <p:bldP spid="48" grpId="0" animBg="1"/>
      <p:bldP spid="4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20"/>
          <p:cNvSpPr>
            <a:spLocks noGrp="1"/>
          </p:cNvSpPr>
          <p:nvPr>
            <p:ph sz="quarter" idx="19"/>
          </p:nvPr>
        </p:nvSpPr>
        <p:spPr>
          <a:xfrm>
            <a:off x="1421656" y="980728"/>
            <a:ext cx="6300688" cy="980984"/>
          </a:xfrm>
        </p:spPr>
        <p:txBody>
          <a:bodyPr/>
          <a:lstStyle/>
          <a:p>
            <a:r>
              <a:rPr lang="de-DE" sz="3200" dirty="0">
                <a:solidFill>
                  <a:schemeClr val="accent1">
                    <a:lumMod val="40000"/>
                    <a:lumOff val="60000"/>
                  </a:schemeClr>
                </a:solidFill>
              </a:rPr>
              <a:t>Teamwork!</a:t>
            </a:r>
          </a:p>
        </p:txBody>
      </p:sp>
      <p:sp>
        <p:nvSpPr>
          <p:cNvPr id="30" name="Datumsplatzhalter 7"/>
          <p:cNvSpPr>
            <a:spLocks noGrp="1"/>
          </p:cNvSpPr>
          <p:nvPr>
            <p:ph type="dt" sz="half" idx="2"/>
          </p:nvPr>
        </p:nvSpPr>
        <p:spPr>
          <a:xfrm>
            <a:off x="863600" y="6394450"/>
            <a:ext cx="1898652" cy="254000"/>
          </a:xfrm>
          <a:prstGeom prst="rect">
            <a:avLst/>
          </a:prstGeom>
        </p:spPr>
        <p:txBody>
          <a:bodyPr vert="horz" lIns="0" tIns="0" rIns="0" bIns="0" rtlCol="0" anchor="b" anchorCtr="0"/>
          <a:lstStyle>
            <a:lvl1pPr algn="l">
              <a:defRPr sz="1200">
                <a:solidFill>
                  <a:srgbClr val="9A9A9A"/>
                </a:solidFill>
              </a:defRPr>
            </a:lvl1pPr>
          </a:lstStyle>
          <a:p>
            <a:r>
              <a:rPr lang="de-DE" dirty="0">
                <a:solidFill>
                  <a:schemeClr val="bg2">
                    <a:lumMod val="75000"/>
                  </a:schemeClr>
                </a:solidFill>
              </a:rPr>
              <a:t>Jan 31th, 2020</a:t>
            </a:r>
          </a:p>
        </p:txBody>
      </p:sp>
      <p:sp>
        <p:nvSpPr>
          <p:cNvPr id="22" name="TextBox 21">
            <a:extLst>
              <a:ext uri="{FF2B5EF4-FFF2-40B4-BE49-F238E27FC236}">
                <a16:creationId xmlns:a16="http://schemas.microsoft.com/office/drawing/2014/main" id="{70714960-BA67-497B-86C3-27F578461DED}"/>
              </a:ext>
            </a:extLst>
          </p:cNvPr>
          <p:cNvSpPr txBox="1"/>
          <p:nvPr/>
        </p:nvSpPr>
        <p:spPr>
          <a:xfrm>
            <a:off x="1043064" y="2145540"/>
            <a:ext cx="6985320" cy="2677656"/>
          </a:xfrm>
          <a:prstGeom prst="rect">
            <a:avLst/>
          </a:prstGeom>
          <a:noFill/>
        </p:spPr>
        <p:txBody>
          <a:bodyPr wrap="square" rtlCol="0">
            <a:spAutoFit/>
          </a:bodyPr>
          <a:lstStyle/>
          <a:p>
            <a:pPr algn="just">
              <a:spcAft>
                <a:spcPts val="1200"/>
              </a:spcAft>
            </a:pPr>
            <a:r>
              <a:rPr lang="en-US" sz="2800" dirty="0">
                <a:solidFill>
                  <a:schemeClr val="accent2">
                    <a:lumMod val="50000"/>
                  </a:schemeClr>
                </a:solidFill>
              </a:rPr>
              <a:t>Hussam and Ahmed, co-founders of Package, decided on the app idea and the problem to be solved, to later </a:t>
            </a:r>
            <a:r>
              <a:rPr lang="en-US" sz="2800" i="1" dirty="0" err="1">
                <a:solidFill>
                  <a:schemeClr val="accent2">
                    <a:lumMod val="50000"/>
                  </a:schemeClr>
                </a:solidFill>
              </a:rPr>
              <a:t>Ahemd</a:t>
            </a:r>
            <a:r>
              <a:rPr lang="en-US" sz="2800" dirty="0">
                <a:solidFill>
                  <a:schemeClr val="accent2">
                    <a:lumMod val="50000"/>
                  </a:schemeClr>
                </a:solidFill>
              </a:rPr>
              <a:t> develop the app features, components and screens while </a:t>
            </a:r>
            <a:r>
              <a:rPr lang="en-US" sz="2800" i="1" dirty="0">
                <a:solidFill>
                  <a:schemeClr val="accent2">
                    <a:lumMod val="50000"/>
                  </a:schemeClr>
                </a:solidFill>
              </a:rPr>
              <a:t>Hussam</a:t>
            </a:r>
            <a:r>
              <a:rPr lang="en-US" sz="2800" dirty="0">
                <a:solidFill>
                  <a:schemeClr val="accent2">
                    <a:lumMod val="50000"/>
                  </a:schemeClr>
                </a:solidFill>
              </a:rPr>
              <a:t> developed its models, services and interfaces.</a:t>
            </a:r>
          </a:p>
        </p:txBody>
      </p:sp>
    </p:spTree>
    <p:extLst>
      <p:ext uri="{BB962C8B-B14F-4D97-AF65-F5344CB8AC3E}">
        <p14:creationId xmlns:p14="http://schemas.microsoft.com/office/powerpoint/2010/main" val="2748549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EISS">
  <a:themeElements>
    <a:clrScheme name="TU Dresden">
      <a:dk1>
        <a:srgbClr val="083963"/>
      </a:dk1>
      <a:lt1>
        <a:srgbClr val="FFFFFF"/>
      </a:lt1>
      <a:dk2>
        <a:srgbClr val="000000"/>
      </a:dk2>
      <a:lt2>
        <a:srgbClr val="9A9A9A"/>
      </a:lt2>
      <a:accent1>
        <a:srgbClr val="0058A3"/>
      </a:accent1>
      <a:accent2>
        <a:srgbClr val="51287E"/>
      </a:accent2>
      <a:accent3>
        <a:srgbClr val="801978"/>
      </a:accent3>
      <a:accent4>
        <a:srgbClr val="5EB245"/>
      </a:accent4>
      <a:accent5>
        <a:srgbClr val="008A59"/>
      </a:accent5>
      <a:accent6>
        <a:srgbClr val="E77A13"/>
      </a:accent6>
      <a:hlink>
        <a:srgbClr val="FF2500"/>
      </a:hlink>
      <a:folHlink>
        <a:srgbClr val="954F7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361</Words>
  <Application>Microsoft Office PowerPoint</Application>
  <PresentationFormat>On-screen Show (4:3)</PresentationFormat>
  <Paragraphs>36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AppleSymbols</vt:lpstr>
      <vt:lpstr>Arial</vt:lpstr>
      <vt:lpstr>Calibri</vt:lpstr>
      <vt:lpstr>Symbol</vt:lpstr>
      <vt:lpstr>Verdana</vt:lpstr>
      <vt:lpstr>WEISS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TUD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CD-Polizei</dc:creator>
  <cp:lastModifiedBy>HUSSAM MOHAMAD AL TALEB</cp:lastModifiedBy>
  <cp:revision>155</cp:revision>
  <cp:lastPrinted>2016-01-11T16:25:15Z</cp:lastPrinted>
  <dcterms:created xsi:type="dcterms:W3CDTF">2011-09-19T08:56:31Z</dcterms:created>
  <dcterms:modified xsi:type="dcterms:W3CDTF">2020-01-30T13:28:48Z</dcterms:modified>
</cp:coreProperties>
</file>