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5" r:id="rId7"/>
    <p:sldId id="264"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autoAdjust="0"/>
    <p:restoredTop sz="94660"/>
  </p:normalViewPr>
  <p:slideViewPr>
    <p:cSldViewPr snapToGrid="0">
      <p:cViewPr varScale="1">
        <p:scale>
          <a:sx n="77" d="100"/>
          <a:sy n="77"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0B8F-BB11-4D2D-8019-F241D3CA14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0D5BFC-7B66-4765-A705-0B45BCBB1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8C7BF9-5E88-4881-9484-5773D4727136}"/>
              </a:ext>
            </a:extLst>
          </p:cNvPr>
          <p:cNvSpPr>
            <a:spLocks noGrp="1"/>
          </p:cNvSpPr>
          <p:nvPr>
            <p:ph type="dt" sz="half" idx="10"/>
          </p:nvPr>
        </p:nvSpPr>
        <p:spPr/>
        <p:txBody>
          <a:bodyPr/>
          <a:lstStyle/>
          <a:p>
            <a:fld id="{52728BA5-EC20-4827-BD7C-23A0DAF65813}" type="datetimeFigureOut">
              <a:rPr lang="en-US" smtClean="0"/>
              <a:t>2019-12-12</a:t>
            </a:fld>
            <a:endParaRPr lang="en-US"/>
          </a:p>
        </p:txBody>
      </p:sp>
      <p:sp>
        <p:nvSpPr>
          <p:cNvPr id="5" name="Footer Placeholder 4">
            <a:extLst>
              <a:ext uri="{FF2B5EF4-FFF2-40B4-BE49-F238E27FC236}">
                <a16:creationId xmlns:a16="http://schemas.microsoft.com/office/drawing/2014/main" id="{099F5A75-56B2-4B9D-A99C-272BC62B3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A45F4-0F9A-4DE5-B21D-33EE12B152B8}"/>
              </a:ext>
            </a:extLst>
          </p:cNvPr>
          <p:cNvSpPr>
            <a:spLocks noGrp="1"/>
          </p:cNvSpPr>
          <p:nvPr>
            <p:ph type="sldNum" sz="quarter" idx="12"/>
          </p:nvPr>
        </p:nvSpPr>
        <p:spPr/>
        <p:txBody>
          <a:bodyPr/>
          <a:lstStyle/>
          <a:p>
            <a:fld id="{A8033153-3914-4911-9AB0-CFFB41C9B114}" type="slidenum">
              <a:rPr lang="en-US" smtClean="0"/>
              <a:t>‹#›</a:t>
            </a:fld>
            <a:endParaRPr lang="en-US"/>
          </a:p>
        </p:txBody>
      </p:sp>
    </p:spTree>
    <p:extLst>
      <p:ext uri="{BB962C8B-B14F-4D97-AF65-F5344CB8AC3E}">
        <p14:creationId xmlns:p14="http://schemas.microsoft.com/office/powerpoint/2010/main" val="204248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409A-14AD-4F1A-A48E-0715B2FEA8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605601-33D6-4C21-8B51-F6ECA2F502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FF48A-E275-49E6-AF53-D4554F1CAA0A}"/>
              </a:ext>
            </a:extLst>
          </p:cNvPr>
          <p:cNvSpPr>
            <a:spLocks noGrp="1"/>
          </p:cNvSpPr>
          <p:nvPr>
            <p:ph type="dt" sz="half" idx="10"/>
          </p:nvPr>
        </p:nvSpPr>
        <p:spPr/>
        <p:txBody>
          <a:bodyPr/>
          <a:lstStyle/>
          <a:p>
            <a:fld id="{52728BA5-EC20-4827-BD7C-23A0DAF65813}" type="datetimeFigureOut">
              <a:rPr lang="en-US" smtClean="0"/>
              <a:t>2019-12-12</a:t>
            </a:fld>
            <a:endParaRPr lang="en-US"/>
          </a:p>
        </p:txBody>
      </p:sp>
      <p:sp>
        <p:nvSpPr>
          <p:cNvPr id="5" name="Footer Placeholder 4">
            <a:extLst>
              <a:ext uri="{FF2B5EF4-FFF2-40B4-BE49-F238E27FC236}">
                <a16:creationId xmlns:a16="http://schemas.microsoft.com/office/drawing/2014/main" id="{E0B37B13-1A1B-4F01-857C-3DC65D51C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00442-6D94-4205-ADEE-AE88543BC068}"/>
              </a:ext>
            </a:extLst>
          </p:cNvPr>
          <p:cNvSpPr>
            <a:spLocks noGrp="1"/>
          </p:cNvSpPr>
          <p:nvPr>
            <p:ph type="sldNum" sz="quarter" idx="12"/>
          </p:nvPr>
        </p:nvSpPr>
        <p:spPr/>
        <p:txBody>
          <a:bodyPr/>
          <a:lstStyle/>
          <a:p>
            <a:fld id="{A8033153-3914-4911-9AB0-CFFB41C9B114}" type="slidenum">
              <a:rPr lang="en-US" smtClean="0"/>
              <a:t>‹#›</a:t>
            </a:fld>
            <a:endParaRPr lang="en-US"/>
          </a:p>
        </p:txBody>
      </p:sp>
    </p:spTree>
    <p:extLst>
      <p:ext uri="{BB962C8B-B14F-4D97-AF65-F5344CB8AC3E}">
        <p14:creationId xmlns:p14="http://schemas.microsoft.com/office/powerpoint/2010/main" val="217800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EEB41-5FEC-4073-BCBA-AE709440A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823C48-5E2E-431B-8865-903739EA06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5C5E1-62D5-42FC-88AB-16EB6DB9FDD7}"/>
              </a:ext>
            </a:extLst>
          </p:cNvPr>
          <p:cNvSpPr>
            <a:spLocks noGrp="1"/>
          </p:cNvSpPr>
          <p:nvPr>
            <p:ph type="dt" sz="half" idx="10"/>
          </p:nvPr>
        </p:nvSpPr>
        <p:spPr/>
        <p:txBody>
          <a:bodyPr/>
          <a:lstStyle/>
          <a:p>
            <a:fld id="{52728BA5-EC20-4827-BD7C-23A0DAF65813}" type="datetimeFigureOut">
              <a:rPr lang="en-US" smtClean="0"/>
              <a:t>2019-12-12</a:t>
            </a:fld>
            <a:endParaRPr lang="en-US"/>
          </a:p>
        </p:txBody>
      </p:sp>
      <p:sp>
        <p:nvSpPr>
          <p:cNvPr id="5" name="Footer Placeholder 4">
            <a:extLst>
              <a:ext uri="{FF2B5EF4-FFF2-40B4-BE49-F238E27FC236}">
                <a16:creationId xmlns:a16="http://schemas.microsoft.com/office/drawing/2014/main" id="{B55B6D88-BBB3-4F24-A069-D7D504BB2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CB714-D500-4242-AC62-7619439EA9D2}"/>
              </a:ext>
            </a:extLst>
          </p:cNvPr>
          <p:cNvSpPr>
            <a:spLocks noGrp="1"/>
          </p:cNvSpPr>
          <p:nvPr>
            <p:ph type="sldNum" sz="quarter" idx="12"/>
          </p:nvPr>
        </p:nvSpPr>
        <p:spPr/>
        <p:txBody>
          <a:bodyPr/>
          <a:lstStyle/>
          <a:p>
            <a:fld id="{A8033153-3914-4911-9AB0-CFFB41C9B114}" type="slidenum">
              <a:rPr lang="en-US" smtClean="0"/>
              <a:t>‹#›</a:t>
            </a:fld>
            <a:endParaRPr lang="en-US"/>
          </a:p>
        </p:txBody>
      </p:sp>
    </p:spTree>
    <p:extLst>
      <p:ext uri="{BB962C8B-B14F-4D97-AF65-F5344CB8AC3E}">
        <p14:creationId xmlns:p14="http://schemas.microsoft.com/office/powerpoint/2010/main" val="302674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B3-682D-41B2-9D43-5570C7742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7E4BA8-1D9F-4D40-8BCA-FC01D8F9FD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CE74C-EC45-4A97-828C-15728D8D7B7C}"/>
              </a:ext>
            </a:extLst>
          </p:cNvPr>
          <p:cNvSpPr>
            <a:spLocks noGrp="1"/>
          </p:cNvSpPr>
          <p:nvPr>
            <p:ph type="dt" sz="half" idx="10"/>
          </p:nvPr>
        </p:nvSpPr>
        <p:spPr/>
        <p:txBody>
          <a:bodyPr/>
          <a:lstStyle/>
          <a:p>
            <a:fld id="{52728BA5-EC20-4827-BD7C-23A0DAF65813}" type="datetimeFigureOut">
              <a:rPr lang="en-US" smtClean="0"/>
              <a:t>2019-12-12</a:t>
            </a:fld>
            <a:endParaRPr lang="en-US"/>
          </a:p>
        </p:txBody>
      </p:sp>
      <p:sp>
        <p:nvSpPr>
          <p:cNvPr id="5" name="Footer Placeholder 4">
            <a:extLst>
              <a:ext uri="{FF2B5EF4-FFF2-40B4-BE49-F238E27FC236}">
                <a16:creationId xmlns:a16="http://schemas.microsoft.com/office/drawing/2014/main" id="{D4143A2E-90FD-4AB9-BD22-EC2253546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7F015-09D2-48EA-8D96-FE1E8C014251}"/>
              </a:ext>
            </a:extLst>
          </p:cNvPr>
          <p:cNvSpPr>
            <a:spLocks noGrp="1"/>
          </p:cNvSpPr>
          <p:nvPr>
            <p:ph type="sldNum" sz="quarter" idx="12"/>
          </p:nvPr>
        </p:nvSpPr>
        <p:spPr/>
        <p:txBody>
          <a:bodyPr/>
          <a:lstStyle/>
          <a:p>
            <a:fld id="{A8033153-3914-4911-9AB0-CFFB41C9B114}" type="slidenum">
              <a:rPr lang="en-US" smtClean="0"/>
              <a:t>‹#›</a:t>
            </a:fld>
            <a:endParaRPr lang="en-US"/>
          </a:p>
        </p:txBody>
      </p:sp>
    </p:spTree>
    <p:extLst>
      <p:ext uri="{BB962C8B-B14F-4D97-AF65-F5344CB8AC3E}">
        <p14:creationId xmlns:p14="http://schemas.microsoft.com/office/powerpoint/2010/main" val="17693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0A0F8-45CE-4144-A30A-7F14A5B055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2189F1-F356-4CB8-A76F-C05CD3A753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2F0158-EF63-47D8-9927-BC232A0B8333}"/>
              </a:ext>
            </a:extLst>
          </p:cNvPr>
          <p:cNvSpPr>
            <a:spLocks noGrp="1"/>
          </p:cNvSpPr>
          <p:nvPr>
            <p:ph type="dt" sz="half" idx="10"/>
          </p:nvPr>
        </p:nvSpPr>
        <p:spPr/>
        <p:txBody>
          <a:bodyPr/>
          <a:lstStyle/>
          <a:p>
            <a:fld id="{52728BA5-EC20-4827-BD7C-23A0DAF65813}" type="datetimeFigureOut">
              <a:rPr lang="en-US" smtClean="0"/>
              <a:t>2019-12-12</a:t>
            </a:fld>
            <a:endParaRPr lang="en-US"/>
          </a:p>
        </p:txBody>
      </p:sp>
      <p:sp>
        <p:nvSpPr>
          <p:cNvPr id="5" name="Footer Placeholder 4">
            <a:extLst>
              <a:ext uri="{FF2B5EF4-FFF2-40B4-BE49-F238E27FC236}">
                <a16:creationId xmlns:a16="http://schemas.microsoft.com/office/drawing/2014/main" id="{49256DC7-6CEE-4AF6-ABA9-FFBFE0D7B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565A2-AFA6-4430-9DC8-088B184F64DD}"/>
              </a:ext>
            </a:extLst>
          </p:cNvPr>
          <p:cNvSpPr>
            <a:spLocks noGrp="1"/>
          </p:cNvSpPr>
          <p:nvPr>
            <p:ph type="sldNum" sz="quarter" idx="12"/>
          </p:nvPr>
        </p:nvSpPr>
        <p:spPr/>
        <p:txBody>
          <a:bodyPr/>
          <a:lstStyle/>
          <a:p>
            <a:fld id="{A8033153-3914-4911-9AB0-CFFB41C9B114}" type="slidenum">
              <a:rPr lang="en-US" smtClean="0"/>
              <a:t>‹#›</a:t>
            </a:fld>
            <a:endParaRPr lang="en-US"/>
          </a:p>
        </p:txBody>
      </p:sp>
    </p:spTree>
    <p:extLst>
      <p:ext uri="{BB962C8B-B14F-4D97-AF65-F5344CB8AC3E}">
        <p14:creationId xmlns:p14="http://schemas.microsoft.com/office/powerpoint/2010/main" val="223275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BD22-D5E0-4D81-B941-1098F6CDC2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C9A515-4F61-4E78-8D3B-96A4031FB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1BBF2B-477F-487E-8468-0F9234902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568C74-0AE8-4C60-8F7F-06B0635272F7}"/>
              </a:ext>
            </a:extLst>
          </p:cNvPr>
          <p:cNvSpPr>
            <a:spLocks noGrp="1"/>
          </p:cNvSpPr>
          <p:nvPr>
            <p:ph type="dt" sz="half" idx="10"/>
          </p:nvPr>
        </p:nvSpPr>
        <p:spPr/>
        <p:txBody>
          <a:bodyPr/>
          <a:lstStyle/>
          <a:p>
            <a:fld id="{52728BA5-EC20-4827-BD7C-23A0DAF65813}" type="datetimeFigureOut">
              <a:rPr lang="en-US" smtClean="0"/>
              <a:t>2019-12-12</a:t>
            </a:fld>
            <a:endParaRPr lang="en-US"/>
          </a:p>
        </p:txBody>
      </p:sp>
      <p:sp>
        <p:nvSpPr>
          <p:cNvPr id="6" name="Footer Placeholder 5">
            <a:extLst>
              <a:ext uri="{FF2B5EF4-FFF2-40B4-BE49-F238E27FC236}">
                <a16:creationId xmlns:a16="http://schemas.microsoft.com/office/drawing/2014/main" id="{329B47FB-EE49-487E-8839-DEE95A108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F68DFC-999E-40C9-B4C8-4BF8780DC2BF}"/>
              </a:ext>
            </a:extLst>
          </p:cNvPr>
          <p:cNvSpPr>
            <a:spLocks noGrp="1"/>
          </p:cNvSpPr>
          <p:nvPr>
            <p:ph type="sldNum" sz="quarter" idx="12"/>
          </p:nvPr>
        </p:nvSpPr>
        <p:spPr/>
        <p:txBody>
          <a:bodyPr/>
          <a:lstStyle/>
          <a:p>
            <a:fld id="{A8033153-3914-4911-9AB0-CFFB41C9B114}" type="slidenum">
              <a:rPr lang="en-US" smtClean="0"/>
              <a:t>‹#›</a:t>
            </a:fld>
            <a:endParaRPr lang="en-US"/>
          </a:p>
        </p:txBody>
      </p:sp>
    </p:spTree>
    <p:extLst>
      <p:ext uri="{BB962C8B-B14F-4D97-AF65-F5344CB8AC3E}">
        <p14:creationId xmlns:p14="http://schemas.microsoft.com/office/powerpoint/2010/main" val="224912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820A9-276D-450A-A5D9-6C4FCF777F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CA21A5-6072-4A3F-8310-517A4C78D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80DDD4-F579-4108-8461-4685EC85E1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08FD58-3C42-40CC-A88B-B7994B8F1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8D598A-EE49-4EBF-924E-8FB68252C7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7A1082-8558-4C3D-A4DB-3AABE684E6D8}"/>
              </a:ext>
            </a:extLst>
          </p:cNvPr>
          <p:cNvSpPr>
            <a:spLocks noGrp="1"/>
          </p:cNvSpPr>
          <p:nvPr>
            <p:ph type="dt" sz="half" idx="10"/>
          </p:nvPr>
        </p:nvSpPr>
        <p:spPr/>
        <p:txBody>
          <a:bodyPr/>
          <a:lstStyle/>
          <a:p>
            <a:fld id="{52728BA5-EC20-4827-BD7C-23A0DAF65813}" type="datetimeFigureOut">
              <a:rPr lang="en-US" smtClean="0"/>
              <a:t>2019-12-12</a:t>
            </a:fld>
            <a:endParaRPr lang="en-US"/>
          </a:p>
        </p:txBody>
      </p:sp>
      <p:sp>
        <p:nvSpPr>
          <p:cNvPr id="8" name="Footer Placeholder 7">
            <a:extLst>
              <a:ext uri="{FF2B5EF4-FFF2-40B4-BE49-F238E27FC236}">
                <a16:creationId xmlns:a16="http://schemas.microsoft.com/office/drawing/2014/main" id="{0FD6E14D-2151-4107-BCA7-7E2C90AB30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03724D-BBA7-4AB8-9CDC-F2AA4F0D9932}"/>
              </a:ext>
            </a:extLst>
          </p:cNvPr>
          <p:cNvSpPr>
            <a:spLocks noGrp="1"/>
          </p:cNvSpPr>
          <p:nvPr>
            <p:ph type="sldNum" sz="quarter" idx="12"/>
          </p:nvPr>
        </p:nvSpPr>
        <p:spPr/>
        <p:txBody>
          <a:bodyPr/>
          <a:lstStyle/>
          <a:p>
            <a:fld id="{A8033153-3914-4911-9AB0-CFFB41C9B114}" type="slidenum">
              <a:rPr lang="en-US" smtClean="0"/>
              <a:t>‹#›</a:t>
            </a:fld>
            <a:endParaRPr lang="en-US"/>
          </a:p>
        </p:txBody>
      </p:sp>
    </p:spTree>
    <p:extLst>
      <p:ext uri="{BB962C8B-B14F-4D97-AF65-F5344CB8AC3E}">
        <p14:creationId xmlns:p14="http://schemas.microsoft.com/office/powerpoint/2010/main" val="2541704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2AE2-B52E-41B0-9824-483CAA619E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1EEF12-9CFC-42D4-8511-14E4EAA1F2CE}"/>
              </a:ext>
            </a:extLst>
          </p:cNvPr>
          <p:cNvSpPr>
            <a:spLocks noGrp="1"/>
          </p:cNvSpPr>
          <p:nvPr>
            <p:ph type="dt" sz="half" idx="10"/>
          </p:nvPr>
        </p:nvSpPr>
        <p:spPr/>
        <p:txBody>
          <a:bodyPr/>
          <a:lstStyle/>
          <a:p>
            <a:fld id="{52728BA5-EC20-4827-BD7C-23A0DAF65813}" type="datetimeFigureOut">
              <a:rPr lang="en-US" smtClean="0"/>
              <a:t>2019-12-12</a:t>
            </a:fld>
            <a:endParaRPr lang="en-US"/>
          </a:p>
        </p:txBody>
      </p:sp>
      <p:sp>
        <p:nvSpPr>
          <p:cNvPr id="4" name="Footer Placeholder 3">
            <a:extLst>
              <a:ext uri="{FF2B5EF4-FFF2-40B4-BE49-F238E27FC236}">
                <a16:creationId xmlns:a16="http://schemas.microsoft.com/office/drawing/2014/main" id="{82D43D9D-AEC5-402F-8F2A-60322BCA49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300CA9-8D9E-413A-A956-68887BBD9396}"/>
              </a:ext>
            </a:extLst>
          </p:cNvPr>
          <p:cNvSpPr>
            <a:spLocks noGrp="1"/>
          </p:cNvSpPr>
          <p:nvPr>
            <p:ph type="sldNum" sz="quarter" idx="12"/>
          </p:nvPr>
        </p:nvSpPr>
        <p:spPr/>
        <p:txBody>
          <a:bodyPr/>
          <a:lstStyle/>
          <a:p>
            <a:fld id="{A8033153-3914-4911-9AB0-CFFB41C9B114}" type="slidenum">
              <a:rPr lang="en-US" smtClean="0"/>
              <a:t>‹#›</a:t>
            </a:fld>
            <a:endParaRPr lang="en-US"/>
          </a:p>
        </p:txBody>
      </p:sp>
    </p:spTree>
    <p:extLst>
      <p:ext uri="{BB962C8B-B14F-4D97-AF65-F5344CB8AC3E}">
        <p14:creationId xmlns:p14="http://schemas.microsoft.com/office/powerpoint/2010/main" val="184429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98E9C6-7E10-4869-B929-8B0CBB4F5666}"/>
              </a:ext>
            </a:extLst>
          </p:cNvPr>
          <p:cNvSpPr>
            <a:spLocks noGrp="1"/>
          </p:cNvSpPr>
          <p:nvPr>
            <p:ph type="dt" sz="half" idx="10"/>
          </p:nvPr>
        </p:nvSpPr>
        <p:spPr/>
        <p:txBody>
          <a:bodyPr/>
          <a:lstStyle/>
          <a:p>
            <a:fld id="{52728BA5-EC20-4827-BD7C-23A0DAF65813}" type="datetimeFigureOut">
              <a:rPr lang="en-US" smtClean="0"/>
              <a:t>2019-12-12</a:t>
            </a:fld>
            <a:endParaRPr lang="en-US"/>
          </a:p>
        </p:txBody>
      </p:sp>
      <p:sp>
        <p:nvSpPr>
          <p:cNvPr id="3" name="Footer Placeholder 2">
            <a:extLst>
              <a:ext uri="{FF2B5EF4-FFF2-40B4-BE49-F238E27FC236}">
                <a16:creationId xmlns:a16="http://schemas.microsoft.com/office/drawing/2014/main" id="{1E209D98-A585-4A7C-BE62-A6943E312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C03E48-763F-4835-8C83-B5D0D6F3D77C}"/>
              </a:ext>
            </a:extLst>
          </p:cNvPr>
          <p:cNvSpPr>
            <a:spLocks noGrp="1"/>
          </p:cNvSpPr>
          <p:nvPr>
            <p:ph type="sldNum" sz="quarter" idx="12"/>
          </p:nvPr>
        </p:nvSpPr>
        <p:spPr/>
        <p:txBody>
          <a:bodyPr/>
          <a:lstStyle/>
          <a:p>
            <a:fld id="{A8033153-3914-4911-9AB0-CFFB41C9B114}" type="slidenum">
              <a:rPr lang="en-US" smtClean="0"/>
              <a:t>‹#›</a:t>
            </a:fld>
            <a:endParaRPr lang="en-US"/>
          </a:p>
        </p:txBody>
      </p:sp>
    </p:spTree>
    <p:extLst>
      <p:ext uri="{BB962C8B-B14F-4D97-AF65-F5344CB8AC3E}">
        <p14:creationId xmlns:p14="http://schemas.microsoft.com/office/powerpoint/2010/main" val="140025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7B53-6629-44DE-9609-0735E6F2E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E55284-779C-4E73-B544-AE885E131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CBF09-6A41-4589-83F8-B13CE2C70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EA808-1F61-457C-8E82-FD2AC6C7AF7F}"/>
              </a:ext>
            </a:extLst>
          </p:cNvPr>
          <p:cNvSpPr>
            <a:spLocks noGrp="1"/>
          </p:cNvSpPr>
          <p:nvPr>
            <p:ph type="dt" sz="half" idx="10"/>
          </p:nvPr>
        </p:nvSpPr>
        <p:spPr/>
        <p:txBody>
          <a:bodyPr/>
          <a:lstStyle/>
          <a:p>
            <a:fld id="{52728BA5-EC20-4827-BD7C-23A0DAF65813}" type="datetimeFigureOut">
              <a:rPr lang="en-US" smtClean="0"/>
              <a:t>2019-12-12</a:t>
            </a:fld>
            <a:endParaRPr lang="en-US"/>
          </a:p>
        </p:txBody>
      </p:sp>
      <p:sp>
        <p:nvSpPr>
          <p:cNvPr id="6" name="Footer Placeholder 5">
            <a:extLst>
              <a:ext uri="{FF2B5EF4-FFF2-40B4-BE49-F238E27FC236}">
                <a16:creationId xmlns:a16="http://schemas.microsoft.com/office/drawing/2014/main" id="{6C77FA80-57C9-4817-A9AF-C91EA6680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F8B2A-0EE6-4541-AEBC-6AF87C64D25E}"/>
              </a:ext>
            </a:extLst>
          </p:cNvPr>
          <p:cNvSpPr>
            <a:spLocks noGrp="1"/>
          </p:cNvSpPr>
          <p:nvPr>
            <p:ph type="sldNum" sz="quarter" idx="12"/>
          </p:nvPr>
        </p:nvSpPr>
        <p:spPr/>
        <p:txBody>
          <a:bodyPr/>
          <a:lstStyle/>
          <a:p>
            <a:fld id="{A8033153-3914-4911-9AB0-CFFB41C9B114}" type="slidenum">
              <a:rPr lang="en-US" smtClean="0"/>
              <a:t>‹#›</a:t>
            </a:fld>
            <a:endParaRPr lang="en-US"/>
          </a:p>
        </p:txBody>
      </p:sp>
    </p:spTree>
    <p:extLst>
      <p:ext uri="{BB962C8B-B14F-4D97-AF65-F5344CB8AC3E}">
        <p14:creationId xmlns:p14="http://schemas.microsoft.com/office/powerpoint/2010/main" val="135926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8BF54-5572-4A2F-96E0-4752E5D91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0D0FA1-524B-45C2-9656-24D9A85B4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D684A0-E85D-4AB1-8AAE-F09C69D5D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B3149-57F1-4570-8EAB-B8BDF5BA1580}"/>
              </a:ext>
            </a:extLst>
          </p:cNvPr>
          <p:cNvSpPr>
            <a:spLocks noGrp="1"/>
          </p:cNvSpPr>
          <p:nvPr>
            <p:ph type="dt" sz="half" idx="10"/>
          </p:nvPr>
        </p:nvSpPr>
        <p:spPr/>
        <p:txBody>
          <a:bodyPr/>
          <a:lstStyle/>
          <a:p>
            <a:fld id="{52728BA5-EC20-4827-BD7C-23A0DAF65813}" type="datetimeFigureOut">
              <a:rPr lang="en-US" smtClean="0"/>
              <a:t>2019-12-12</a:t>
            </a:fld>
            <a:endParaRPr lang="en-US"/>
          </a:p>
        </p:txBody>
      </p:sp>
      <p:sp>
        <p:nvSpPr>
          <p:cNvPr id="6" name="Footer Placeholder 5">
            <a:extLst>
              <a:ext uri="{FF2B5EF4-FFF2-40B4-BE49-F238E27FC236}">
                <a16:creationId xmlns:a16="http://schemas.microsoft.com/office/drawing/2014/main" id="{02E8D160-118C-4F87-8A2D-5F1BE9C49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21BC27-BE63-4B2F-801F-F09805116730}"/>
              </a:ext>
            </a:extLst>
          </p:cNvPr>
          <p:cNvSpPr>
            <a:spLocks noGrp="1"/>
          </p:cNvSpPr>
          <p:nvPr>
            <p:ph type="sldNum" sz="quarter" idx="12"/>
          </p:nvPr>
        </p:nvSpPr>
        <p:spPr/>
        <p:txBody>
          <a:bodyPr/>
          <a:lstStyle/>
          <a:p>
            <a:fld id="{A8033153-3914-4911-9AB0-CFFB41C9B114}" type="slidenum">
              <a:rPr lang="en-US" smtClean="0"/>
              <a:t>‹#›</a:t>
            </a:fld>
            <a:endParaRPr lang="en-US"/>
          </a:p>
        </p:txBody>
      </p:sp>
    </p:spTree>
    <p:extLst>
      <p:ext uri="{BB962C8B-B14F-4D97-AF65-F5344CB8AC3E}">
        <p14:creationId xmlns:p14="http://schemas.microsoft.com/office/powerpoint/2010/main" val="63083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0083B2-9B48-41C8-A2D7-63AC91595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551E6F-A1AA-4FD4-AABE-EF42E1ACA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D7CF9-143C-4205-954F-C86F62610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28BA5-EC20-4827-BD7C-23A0DAF65813}" type="datetimeFigureOut">
              <a:rPr lang="en-US" smtClean="0"/>
              <a:t>2019-12-12</a:t>
            </a:fld>
            <a:endParaRPr lang="en-US"/>
          </a:p>
        </p:txBody>
      </p:sp>
      <p:sp>
        <p:nvSpPr>
          <p:cNvPr id="5" name="Footer Placeholder 4">
            <a:extLst>
              <a:ext uri="{FF2B5EF4-FFF2-40B4-BE49-F238E27FC236}">
                <a16:creationId xmlns:a16="http://schemas.microsoft.com/office/drawing/2014/main" id="{03883CB9-B3A6-4B7E-A04C-870367A56E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735D66-5F56-4B85-8D4F-863582BE6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33153-3914-4911-9AB0-CFFB41C9B114}" type="slidenum">
              <a:rPr lang="en-US" smtClean="0"/>
              <a:t>‹#›</a:t>
            </a:fld>
            <a:endParaRPr lang="en-US"/>
          </a:p>
        </p:txBody>
      </p:sp>
    </p:spTree>
    <p:extLst>
      <p:ext uri="{BB962C8B-B14F-4D97-AF65-F5344CB8AC3E}">
        <p14:creationId xmlns:p14="http://schemas.microsoft.com/office/powerpoint/2010/main" val="3102209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A137-BC48-4CDF-9603-5E0316F23167}"/>
              </a:ext>
            </a:extLst>
          </p:cNvPr>
          <p:cNvSpPr>
            <a:spLocks noGrp="1"/>
          </p:cNvSpPr>
          <p:nvPr>
            <p:ph type="ctrTitle"/>
          </p:nvPr>
        </p:nvSpPr>
        <p:spPr>
          <a:xfrm>
            <a:off x="1524000" y="601596"/>
            <a:ext cx="9144000" cy="1655763"/>
          </a:xfrm>
        </p:spPr>
        <p:txBody>
          <a:bodyPr>
            <a:normAutofit/>
          </a:bodyPr>
          <a:lstStyle/>
          <a:p>
            <a:r>
              <a:rPr lang="en-US" sz="8000" i="1" dirty="0"/>
              <a:t>Package: </a:t>
            </a:r>
            <a:r>
              <a:rPr lang="en-US" sz="8000" dirty="0"/>
              <a:t>Idea</a:t>
            </a:r>
          </a:p>
        </p:txBody>
      </p:sp>
      <p:sp>
        <p:nvSpPr>
          <p:cNvPr id="3" name="Subtitle 2">
            <a:extLst>
              <a:ext uri="{FF2B5EF4-FFF2-40B4-BE49-F238E27FC236}">
                <a16:creationId xmlns:a16="http://schemas.microsoft.com/office/drawing/2014/main" id="{E2E2E114-6C00-4646-9767-C7100635EB95}"/>
              </a:ext>
            </a:extLst>
          </p:cNvPr>
          <p:cNvSpPr>
            <a:spLocks noGrp="1"/>
          </p:cNvSpPr>
          <p:nvPr>
            <p:ph type="subTitle" idx="1"/>
          </p:nvPr>
        </p:nvSpPr>
        <p:spPr>
          <a:xfrm>
            <a:off x="1524000" y="2705621"/>
            <a:ext cx="9144000" cy="3550783"/>
          </a:xfrm>
        </p:spPr>
        <p:txBody>
          <a:bodyPr>
            <a:normAutofit/>
          </a:bodyPr>
          <a:lstStyle/>
          <a:p>
            <a:pPr marL="342900" indent="-342900" algn="l">
              <a:buFont typeface="Arial" panose="020B0604020202020204" pitchFamily="34" charset="0"/>
              <a:buChar char="•"/>
            </a:pPr>
            <a:r>
              <a:rPr lang="en-US" sz="3600" dirty="0">
                <a:latin typeface="+mj-lt"/>
              </a:rPr>
              <a:t>Shipment broker.</a:t>
            </a:r>
          </a:p>
          <a:p>
            <a:pPr marL="342900" indent="-342900" algn="l">
              <a:buFont typeface="Arial" panose="020B0604020202020204" pitchFamily="34" charset="0"/>
              <a:buChar char="•"/>
            </a:pPr>
            <a:r>
              <a:rPr lang="en-US" sz="3600" dirty="0">
                <a:latin typeface="+mj-lt"/>
              </a:rPr>
              <a:t>Travelers from A to B and have extra space on them can utilize that to ship other user’s (documents, shipments) who also want to send those from A to B.</a:t>
            </a:r>
          </a:p>
          <a:p>
            <a:pPr marL="342900" indent="-342900" algn="l">
              <a:buFont typeface="Arial" panose="020B0604020202020204" pitchFamily="34" charset="0"/>
              <a:buChar char="•"/>
            </a:pPr>
            <a:endParaRPr lang="en-US" sz="3600" dirty="0">
              <a:latin typeface="+mj-lt"/>
            </a:endParaRPr>
          </a:p>
        </p:txBody>
      </p:sp>
    </p:spTree>
    <p:extLst>
      <p:ext uri="{BB962C8B-B14F-4D97-AF65-F5344CB8AC3E}">
        <p14:creationId xmlns:p14="http://schemas.microsoft.com/office/powerpoint/2010/main" val="38208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ECEE-C993-4B5B-8870-2903B074039D}"/>
              </a:ext>
            </a:extLst>
          </p:cNvPr>
          <p:cNvSpPr>
            <a:spLocks noGrp="1"/>
          </p:cNvSpPr>
          <p:nvPr>
            <p:ph type="title"/>
          </p:nvPr>
        </p:nvSpPr>
        <p:spPr/>
        <p:txBody>
          <a:bodyPr>
            <a:normAutofit/>
          </a:bodyPr>
          <a:lstStyle/>
          <a:p>
            <a:r>
              <a:rPr lang="en-US" sz="4800" dirty="0"/>
              <a:t>Application Terminology</a:t>
            </a:r>
          </a:p>
        </p:txBody>
      </p:sp>
      <p:sp>
        <p:nvSpPr>
          <p:cNvPr id="3" name="Content Placeholder 2">
            <a:extLst>
              <a:ext uri="{FF2B5EF4-FFF2-40B4-BE49-F238E27FC236}">
                <a16:creationId xmlns:a16="http://schemas.microsoft.com/office/drawing/2014/main" id="{44873914-A947-4CD6-A266-303AAD23B993}"/>
              </a:ext>
            </a:extLst>
          </p:cNvPr>
          <p:cNvSpPr>
            <a:spLocks noGrp="1"/>
          </p:cNvSpPr>
          <p:nvPr>
            <p:ph idx="1"/>
          </p:nvPr>
        </p:nvSpPr>
        <p:spPr/>
        <p:txBody>
          <a:bodyPr>
            <a:normAutofit/>
          </a:bodyPr>
          <a:lstStyle/>
          <a:p>
            <a:pPr marL="342900" indent="-342900"/>
            <a:r>
              <a:rPr lang="en-US" sz="3600" dirty="0">
                <a:latin typeface="+mj-lt"/>
              </a:rPr>
              <a:t>Journey: A journey form A to B that belongs to a user (who has published said journey) which also has a date that it should occur on.</a:t>
            </a:r>
          </a:p>
          <a:p>
            <a:pPr marL="342900" indent="-342900"/>
            <a:r>
              <a:rPr lang="en-US" sz="3600" dirty="0">
                <a:latin typeface="+mj-lt"/>
              </a:rPr>
              <a:t>Origin and Destination: A and B in journey</a:t>
            </a:r>
            <a:r>
              <a:rPr lang="en-US" sz="3200" dirty="0">
                <a:latin typeface="+mj-lt"/>
              </a:rPr>
              <a:t> (locations).</a:t>
            </a:r>
          </a:p>
          <a:p>
            <a:pPr marL="342900" indent="-342900"/>
            <a:r>
              <a:rPr lang="en-US" sz="3200" dirty="0">
                <a:latin typeface="+mj-lt"/>
              </a:rPr>
              <a:t>User: a user of the app and could be a traveler, someone who wants to ship something or both.</a:t>
            </a:r>
            <a:endParaRPr lang="en-US" sz="3600" dirty="0">
              <a:latin typeface="+mj-lt"/>
            </a:endParaRPr>
          </a:p>
        </p:txBody>
      </p:sp>
    </p:spTree>
    <p:extLst>
      <p:ext uri="{BB962C8B-B14F-4D97-AF65-F5344CB8AC3E}">
        <p14:creationId xmlns:p14="http://schemas.microsoft.com/office/powerpoint/2010/main" val="265898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ECEE-C993-4B5B-8870-2903B074039D}"/>
              </a:ext>
            </a:extLst>
          </p:cNvPr>
          <p:cNvSpPr>
            <a:spLocks noGrp="1"/>
          </p:cNvSpPr>
          <p:nvPr>
            <p:ph type="title"/>
          </p:nvPr>
        </p:nvSpPr>
        <p:spPr/>
        <p:txBody>
          <a:bodyPr>
            <a:normAutofit/>
          </a:bodyPr>
          <a:lstStyle/>
          <a:p>
            <a:r>
              <a:rPr lang="en-US" sz="5400" dirty="0"/>
              <a:t>Context</a:t>
            </a:r>
            <a:endParaRPr lang="en-US" sz="4800" dirty="0"/>
          </a:p>
        </p:txBody>
      </p:sp>
      <p:sp>
        <p:nvSpPr>
          <p:cNvPr id="3" name="Content Placeholder 2">
            <a:extLst>
              <a:ext uri="{FF2B5EF4-FFF2-40B4-BE49-F238E27FC236}">
                <a16:creationId xmlns:a16="http://schemas.microsoft.com/office/drawing/2014/main" id="{44873914-A947-4CD6-A266-303AAD23B993}"/>
              </a:ext>
            </a:extLst>
          </p:cNvPr>
          <p:cNvSpPr>
            <a:spLocks noGrp="1"/>
          </p:cNvSpPr>
          <p:nvPr>
            <p:ph idx="1"/>
          </p:nvPr>
        </p:nvSpPr>
        <p:spPr/>
        <p:txBody>
          <a:bodyPr>
            <a:normAutofit fontScale="85000" lnSpcReduction="20000"/>
          </a:bodyPr>
          <a:lstStyle/>
          <a:p>
            <a:pPr marL="342900" indent="-342900"/>
            <a:r>
              <a:rPr lang="en-US" sz="4000" dirty="0">
                <a:latin typeface="+mj-lt"/>
              </a:rPr>
              <a:t>Location </a:t>
            </a:r>
            <a:r>
              <a:rPr lang="en-US" sz="4000" dirty="0">
                <a:solidFill>
                  <a:schemeClr val="tx1">
                    <a:lumMod val="75000"/>
                    <a:lumOff val="25000"/>
                  </a:schemeClr>
                </a:solidFill>
              </a:rPr>
              <a:t>(If user permits the location (credit to </a:t>
            </a:r>
            <a:r>
              <a:rPr lang="en-US" sz="4000" dirty="0">
                <a:solidFill>
                  <a:schemeClr val="accent4">
                    <a:lumMod val="60000"/>
                    <a:lumOff val="40000"/>
                  </a:schemeClr>
                </a:solidFill>
              </a:rPr>
              <a:t>Dominik </a:t>
            </a:r>
            <a:r>
              <a:rPr lang="en-US" sz="4000" dirty="0" err="1">
                <a:solidFill>
                  <a:schemeClr val="accent4">
                    <a:lumMod val="60000"/>
                    <a:lumOff val="40000"/>
                  </a:schemeClr>
                </a:solidFill>
              </a:rPr>
              <a:t>Florencki</a:t>
            </a:r>
            <a:r>
              <a:rPr lang="en-US" sz="4000" dirty="0">
                <a:solidFill>
                  <a:schemeClr val="tx1">
                    <a:lumMod val="75000"/>
                    <a:lumOff val="25000"/>
                  </a:schemeClr>
                </a:solidFill>
              </a:rPr>
              <a:t>)) </a:t>
            </a:r>
            <a:r>
              <a:rPr lang="en-US" sz="4000" dirty="0">
                <a:solidFill>
                  <a:schemeClr val="tx1">
                    <a:lumMod val="75000"/>
                    <a:lumOff val="25000"/>
                  </a:schemeClr>
                </a:solidFill>
                <a:latin typeface="+mj-lt"/>
              </a:rPr>
              <a:t>:</a:t>
            </a:r>
          </a:p>
          <a:p>
            <a:pPr marL="800100" lvl="1" indent="-342900"/>
            <a:r>
              <a:rPr lang="en-US" sz="3600" dirty="0">
                <a:solidFill>
                  <a:schemeClr val="tx1">
                    <a:lumMod val="75000"/>
                    <a:lumOff val="25000"/>
                  </a:schemeClr>
                </a:solidFill>
                <a:latin typeface="+mj-lt"/>
              </a:rPr>
              <a:t>Trips will be shown in order relevant to the distance between the user’s position and the traveler who created the trip if location allowed</a:t>
            </a:r>
            <a:r>
              <a:rPr lang="en-US" sz="3600" dirty="0">
                <a:solidFill>
                  <a:schemeClr val="tx1">
                    <a:lumMod val="75000"/>
                    <a:lumOff val="25000"/>
                  </a:schemeClr>
                </a:solidFill>
              </a:rPr>
              <a:t>. Otherwise, the trips are sorted relevant to creation date</a:t>
            </a:r>
            <a:r>
              <a:rPr lang="en-US" sz="3600" dirty="0">
                <a:solidFill>
                  <a:schemeClr val="tx1">
                    <a:lumMod val="75000"/>
                    <a:lumOff val="25000"/>
                  </a:schemeClr>
                </a:solidFill>
                <a:latin typeface="+mj-lt"/>
              </a:rPr>
              <a:t>.</a:t>
            </a:r>
          </a:p>
          <a:p>
            <a:r>
              <a:rPr lang="en-US" sz="4000" dirty="0">
                <a:latin typeface="+mj-lt"/>
              </a:rPr>
              <a:t>Network Connection:</a:t>
            </a:r>
          </a:p>
          <a:p>
            <a:pPr lvl="1"/>
            <a:r>
              <a:rPr lang="en-US" sz="3600" dirty="0">
                <a:latin typeface="+mj-lt"/>
              </a:rPr>
              <a:t>Used to determine whether user is </a:t>
            </a:r>
            <a:r>
              <a:rPr lang="en-US" sz="3600" dirty="0">
                <a:solidFill>
                  <a:schemeClr val="tx1">
                    <a:lumMod val="75000"/>
                    <a:lumOff val="25000"/>
                  </a:schemeClr>
                </a:solidFill>
                <a:latin typeface="+mj-lt"/>
              </a:rPr>
              <a:t>in online/offline mode.</a:t>
            </a:r>
          </a:p>
          <a:p>
            <a:r>
              <a:rPr lang="en-US" sz="4000" dirty="0">
                <a:solidFill>
                  <a:schemeClr val="tx1">
                    <a:lumMod val="75000"/>
                    <a:lumOff val="25000"/>
                  </a:schemeClr>
                </a:solidFill>
                <a:latin typeface="+mj-lt"/>
              </a:rPr>
              <a:t>End-user filter rules:</a:t>
            </a:r>
          </a:p>
          <a:p>
            <a:pPr lvl="1"/>
            <a:r>
              <a:rPr lang="en-US" sz="3600" dirty="0">
                <a:solidFill>
                  <a:schemeClr val="tx1">
                    <a:lumMod val="75000"/>
                    <a:lumOff val="25000"/>
                  </a:schemeClr>
                </a:solidFill>
                <a:latin typeface="+mj-lt"/>
              </a:rPr>
              <a:t>Filter trips data according to trip attributes</a:t>
            </a:r>
            <a:endParaRPr lang="en-US" sz="3200" dirty="0">
              <a:solidFill>
                <a:schemeClr val="tx1">
                  <a:lumMod val="75000"/>
                  <a:lumOff val="25000"/>
                </a:schemeClr>
              </a:solidFill>
              <a:latin typeface="+mj-lt"/>
            </a:endParaRPr>
          </a:p>
          <a:p>
            <a:endParaRPr lang="en-US" sz="4000" dirty="0">
              <a:latin typeface="+mj-lt"/>
            </a:endParaRPr>
          </a:p>
          <a:p>
            <a:pPr lvl="1"/>
            <a:endParaRPr lang="en-US" sz="3600" dirty="0">
              <a:latin typeface="+mj-lt"/>
            </a:endParaRPr>
          </a:p>
          <a:p>
            <a:endParaRPr lang="en-US" sz="4000" dirty="0">
              <a:latin typeface="+mj-lt"/>
            </a:endParaRPr>
          </a:p>
        </p:txBody>
      </p:sp>
    </p:spTree>
    <p:extLst>
      <p:ext uri="{BB962C8B-B14F-4D97-AF65-F5344CB8AC3E}">
        <p14:creationId xmlns:p14="http://schemas.microsoft.com/office/powerpoint/2010/main" val="315483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AFC4-B2DA-4274-8346-86C430ACB968}"/>
              </a:ext>
            </a:extLst>
          </p:cNvPr>
          <p:cNvSpPr>
            <a:spLocks noGrp="1"/>
          </p:cNvSpPr>
          <p:nvPr>
            <p:ph type="title"/>
          </p:nvPr>
        </p:nvSpPr>
        <p:spPr>
          <a:xfrm>
            <a:off x="838200" y="89878"/>
            <a:ext cx="10515600" cy="1325563"/>
          </a:xfrm>
        </p:spPr>
        <p:txBody>
          <a:bodyPr>
            <a:normAutofit/>
          </a:bodyPr>
          <a:lstStyle/>
          <a:p>
            <a:r>
              <a:rPr lang="en-US" sz="4000" b="1" dirty="0"/>
              <a:t>Sorting and filtering journey queries</a:t>
            </a:r>
            <a:br>
              <a:rPr lang="en-US" sz="4000" b="1" dirty="0"/>
            </a:br>
            <a:r>
              <a:rPr lang="en-US" sz="4000" b="1" dirty="0"/>
              <a:t>(Application Data adaption mechanism):</a:t>
            </a:r>
          </a:p>
        </p:txBody>
      </p:sp>
      <p:sp>
        <p:nvSpPr>
          <p:cNvPr id="3" name="Content Placeholder 2">
            <a:extLst>
              <a:ext uri="{FF2B5EF4-FFF2-40B4-BE49-F238E27FC236}">
                <a16:creationId xmlns:a16="http://schemas.microsoft.com/office/drawing/2014/main" id="{6AE8B646-5853-468C-AC69-68C3DF08CCFB}"/>
              </a:ext>
            </a:extLst>
          </p:cNvPr>
          <p:cNvSpPr>
            <a:spLocks noGrp="1"/>
          </p:cNvSpPr>
          <p:nvPr>
            <p:ph idx="1"/>
          </p:nvPr>
        </p:nvSpPr>
        <p:spPr>
          <a:xfrm>
            <a:off x="838200" y="1252604"/>
            <a:ext cx="10515600" cy="5336086"/>
          </a:xfrm>
        </p:spPr>
        <p:txBody>
          <a:bodyPr>
            <a:normAutofit fontScale="92500" lnSpcReduction="10000"/>
          </a:bodyPr>
          <a:lstStyle/>
          <a:p>
            <a:r>
              <a:rPr lang="en-US" sz="3600" dirty="0">
                <a:latin typeface="+mj-lt"/>
              </a:rPr>
              <a:t>Location (if permitted):</a:t>
            </a:r>
          </a:p>
          <a:p>
            <a:pPr lvl="1"/>
            <a:r>
              <a:rPr lang="en-US" sz="3200" dirty="0">
                <a:solidFill>
                  <a:schemeClr val="tx1">
                    <a:lumMod val="75000"/>
                    <a:lumOff val="25000"/>
                  </a:schemeClr>
                </a:solidFill>
              </a:rPr>
              <a:t>Trips will be shown in order relevant to the distance between the user’s position and the traveler who created the trip if location allowed. Otherwise, the trips are sorted relevant to creation</a:t>
            </a:r>
            <a:r>
              <a:rPr lang="en-US" sz="3200" dirty="0">
                <a:solidFill>
                  <a:schemeClr val="tx1">
                    <a:lumMod val="75000"/>
                    <a:lumOff val="25000"/>
                  </a:schemeClr>
                </a:solidFill>
                <a:latin typeface="+mj-lt"/>
              </a:rPr>
              <a:t>.</a:t>
            </a:r>
            <a:endParaRPr lang="en-US" sz="2400" dirty="0">
              <a:solidFill>
                <a:schemeClr val="tx1">
                  <a:lumMod val="75000"/>
                  <a:lumOff val="25000"/>
                </a:schemeClr>
              </a:solidFill>
              <a:latin typeface="+mj-lt"/>
            </a:endParaRPr>
          </a:p>
          <a:p>
            <a:r>
              <a:rPr lang="en-US" sz="3200" dirty="0">
                <a:latin typeface="+mj-lt"/>
              </a:rPr>
              <a:t>Suggestions:</a:t>
            </a:r>
          </a:p>
          <a:p>
            <a:pPr lvl="1"/>
            <a:r>
              <a:rPr lang="en-US" sz="2800" dirty="0"/>
              <a:t>Example: User wants to ship form Dresden to Frankfurt, yet only journeys from either Berlin or Leipzig to Frankfurt are available &gt; </a:t>
            </a:r>
          </a:p>
          <a:p>
            <a:pPr marL="914400" lvl="2" indent="0">
              <a:buNone/>
            </a:pPr>
            <a:r>
              <a:rPr lang="en-US" sz="2400" dirty="0"/>
              <a:t>	Suggest those journeys to user.</a:t>
            </a:r>
            <a:endParaRPr lang="en-US" sz="3200" dirty="0">
              <a:latin typeface="+mj-lt"/>
            </a:endParaRPr>
          </a:p>
          <a:p>
            <a:pPr lvl="1"/>
            <a:r>
              <a:rPr lang="en-US" sz="2800" dirty="0"/>
              <a:t>User want to ship on a specific date:</a:t>
            </a:r>
          </a:p>
          <a:p>
            <a:pPr lvl="2"/>
            <a:r>
              <a:rPr lang="en-US" sz="2800" dirty="0"/>
              <a:t>Filter out journeys occurring on different dates </a:t>
            </a:r>
            <a:r>
              <a:rPr lang="en-US" sz="2800" dirty="0">
                <a:solidFill>
                  <a:schemeClr val="tx1">
                    <a:lumMod val="75000"/>
                    <a:lumOff val="25000"/>
                  </a:schemeClr>
                </a:solidFill>
              </a:rPr>
              <a:t>(tolerance period).</a:t>
            </a:r>
          </a:p>
          <a:p>
            <a:pPr lvl="2"/>
            <a:r>
              <a:rPr lang="en-US" sz="2800" dirty="0"/>
              <a:t>Suggest journeys </a:t>
            </a:r>
            <a:r>
              <a:rPr lang="en-US" sz="2800" dirty="0">
                <a:solidFill>
                  <a:schemeClr val="tx1">
                    <a:lumMod val="75000"/>
                    <a:lumOff val="25000"/>
                  </a:schemeClr>
                </a:solidFill>
              </a:rPr>
              <a:t>within a tolerance period chosen by the user at filters</a:t>
            </a:r>
            <a:r>
              <a:rPr lang="en-US" sz="2800" dirty="0"/>
              <a:t> if no journeys are available on the specific date.</a:t>
            </a:r>
          </a:p>
        </p:txBody>
      </p:sp>
    </p:spTree>
    <p:extLst>
      <p:ext uri="{BB962C8B-B14F-4D97-AF65-F5344CB8AC3E}">
        <p14:creationId xmlns:p14="http://schemas.microsoft.com/office/powerpoint/2010/main" val="11771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7D92-8E95-4C0E-AF8E-82F3F969B622}"/>
              </a:ext>
            </a:extLst>
          </p:cNvPr>
          <p:cNvSpPr>
            <a:spLocks noGrp="1"/>
          </p:cNvSpPr>
          <p:nvPr>
            <p:ph type="title"/>
          </p:nvPr>
        </p:nvSpPr>
        <p:spPr/>
        <p:txBody>
          <a:bodyPr>
            <a:normAutofit/>
          </a:bodyPr>
          <a:lstStyle/>
          <a:p>
            <a:r>
              <a:rPr lang="en-US" sz="4000" b="1" dirty="0"/>
              <a:t>Offline usage</a:t>
            </a:r>
            <a:br>
              <a:rPr lang="en-US" sz="4000" b="1" dirty="0"/>
            </a:br>
            <a:r>
              <a:rPr lang="en-US" sz="4000" b="1" dirty="0"/>
              <a:t>Data Transmission adaption mechanism</a:t>
            </a:r>
          </a:p>
        </p:txBody>
      </p:sp>
      <p:sp>
        <p:nvSpPr>
          <p:cNvPr id="3" name="Content Placeholder 2">
            <a:extLst>
              <a:ext uri="{FF2B5EF4-FFF2-40B4-BE49-F238E27FC236}">
                <a16:creationId xmlns:a16="http://schemas.microsoft.com/office/drawing/2014/main" id="{05003A63-7B6A-4293-AE81-D40F62D54F0D}"/>
              </a:ext>
            </a:extLst>
          </p:cNvPr>
          <p:cNvSpPr>
            <a:spLocks noGrp="1"/>
          </p:cNvSpPr>
          <p:nvPr>
            <p:ph idx="1"/>
          </p:nvPr>
        </p:nvSpPr>
        <p:spPr>
          <a:xfrm>
            <a:off x="838200" y="1825625"/>
            <a:ext cx="10197230" cy="4351338"/>
          </a:xfrm>
        </p:spPr>
        <p:txBody>
          <a:bodyPr>
            <a:normAutofit fontScale="92500"/>
          </a:bodyPr>
          <a:lstStyle/>
          <a:p>
            <a:pPr>
              <a:spcAft>
                <a:spcPts val="600"/>
              </a:spcAft>
            </a:pPr>
            <a:r>
              <a:rPr lang="en-US" sz="3200" dirty="0">
                <a:solidFill>
                  <a:schemeClr val="tx1">
                    <a:lumMod val="75000"/>
                    <a:lumOff val="25000"/>
                  </a:schemeClr>
                </a:solidFill>
                <a:latin typeface="+mj-lt"/>
              </a:rPr>
              <a:t>Online mode:</a:t>
            </a:r>
          </a:p>
          <a:p>
            <a:pPr lvl="1">
              <a:spcAft>
                <a:spcPts val="600"/>
              </a:spcAft>
            </a:pPr>
            <a:r>
              <a:rPr lang="en-US" dirty="0">
                <a:solidFill>
                  <a:schemeClr val="tx1">
                    <a:lumMod val="75000"/>
                    <a:lumOff val="25000"/>
                  </a:schemeClr>
                </a:solidFill>
                <a:latin typeface="+mj-lt"/>
              </a:rPr>
              <a:t>User gets real time updates (list is updated once a new trip is created)</a:t>
            </a:r>
          </a:p>
          <a:p>
            <a:pPr lvl="1">
              <a:spcAft>
                <a:spcPts val="600"/>
              </a:spcAft>
            </a:pPr>
            <a:r>
              <a:rPr lang="en-US" dirty="0">
                <a:solidFill>
                  <a:schemeClr val="tx1">
                    <a:lumMod val="75000"/>
                    <a:lumOff val="25000"/>
                  </a:schemeClr>
                </a:solidFill>
                <a:latin typeface="+mj-lt"/>
              </a:rPr>
              <a:t>User can refresh list with list refresh gesture</a:t>
            </a:r>
          </a:p>
          <a:p>
            <a:pPr>
              <a:spcAft>
                <a:spcPts val="600"/>
              </a:spcAft>
            </a:pPr>
            <a:r>
              <a:rPr lang="en-US" sz="3200" dirty="0">
                <a:solidFill>
                  <a:schemeClr val="tx1">
                    <a:lumMod val="75000"/>
                    <a:lumOff val="25000"/>
                  </a:schemeClr>
                </a:solidFill>
                <a:latin typeface="+mj-lt"/>
              </a:rPr>
              <a:t>Offline mode:</a:t>
            </a:r>
          </a:p>
          <a:p>
            <a:pPr lvl="1">
              <a:spcAft>
                <a:spcPts val="600"/>
              </a:spcAft>
            </a:pPr>
            <a:r>
              <a:rPr lang="en-US" dirty="0">
                <a:latin typeface="+mj-lt"/>
              </a:rPr>
              <a:t>When user is offline, offline cache is used where it contains the result</a:t>
            </a:r>
            <a:r>
              <a:rPr lang="en-US" dirty="0">
                <a:solidFill>
                  <a:schemeClr val="tx1">
                    <a:lumMod val="75000"/>
                    <a:lumOff val="25000"/>
                  </a:schemeClr>
                </a:solidFill>
                <a:latin typeface="+mj-lt"/>
              </a:rPr>
              <a:t> of the the original query (but shown according to currently applied filters), </a:t>
            </a:r>
            <a:r>
              <a:rPr lang="en-US" dirty="0">
                <a:latin typeface="+mj-lt"/>
              </a:rPr>
              <a:t>which can be further filtered offline.</a:t>
            </a:r>
          </a:p>
          <a:p>
            <a:pPr lvl="1">
              <a:spcAft>
                <a:spcPts val="600"/>
              </a:spcAft>
            </a:pPr>
            <a:r>
              <a:rPr lang="en-US" dirty="0">
                <a:solidFill>
                  <a:schemeClr val="tx1">
                    <a:lumMod val="75000"/>
                    <a:lumOff val="25000"/>
                  </a:schemeClr>
                </a:solidFill>
                <a:latin typeface="+mj-lt"/>
              </a:rPr>
              <a:t>Publish queue so </a:t>
            </a:r>
            <a:r>
              <a:rPr lang="en-US" dirty="0">
                <a:latin typeface="+mj-lt"/>
              </a:rPr>
              <a:t>user can publish a journey offline </a:t>
            </a:r>
            <a:r>
              <a:rPr lang="en-US" dirty="0">
                <a:solidFill>
                  <a:schemeClr val="tx1">
                    <a:lumMod val="75000"/>
                    <a:lumOff val="25000"/>
                  </a:schemeClr>
                </a:solidFill>
                <a:latin typeface="+mj-lt"/>
              </a:rPr>
              <a:t>(queue publish requests), </a:t>
            </a:r>
            <a:r>
              <a:rPr lang="en-US" dirty="0">
                <a:latin typeface="+mj-lt"/>
              </a:rPr>
              <a:t>obviously it would only be available to others when user is online again.</a:t>
            </a:r>
          </a:p>
          <a:p>
            <a:pPr lvl="1">
              <a:spcAft>
                <a:spcPts val="600"/>
              </a:spcAft>
            </a:pPr>
            <a:r>
              <a:rPr lang="en-US" dirty="0">
                <a:solidFill>
                  <a:schemeClr val="tx1">
                    <a:lumMod val="75000"/>
                    <a:lumOff val="25000"/>
                  </a:schemeClr>
                </a:solidFill>
                <a:latin typeface="+mj-lt"/>
              </a:rPr>
              <a:t>A snack-bar shown to the user to indicate connection status.</a:t>
            </a:r>
          </a:p>
        </p:txBody>
      </p:sp>
    </p:spTree>
    <p:extLst>
      <p:ext uri="{BB962C8B-B14F-4D97-AF65-F5344CB8AC3E}">
        <p14:creationId xmlns:p14="http://schemas.microsoft.com/office/powerpoint/2010/main" val="411665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7D92-8E95-4C0E-AF8E-82F3F969B622}"/>
              </a:ext>
            </a:extLst>
          </p:cNvPr>
          <p:cNvSpPr>
            <a:spLocks noGrp="1"/>
          </p:cNvSpPr>
          <p:nvPr>
            <p:ph type="title"/>
          </p:nvPr>
        </p:nvSpPr>
        <p:spPr/>
        <p:txBody>
          <a:bodyPr>
            <a:normAutofit fontScale="90000"/>
          </a:bodyPr>
          <a:lstStyle/>
          <a:p>
            <a:r>
              <a:rPr lang="en-US" sz="4800" b="1" dirty="0">
                <a:solidFill>
                  <a:schemeClr val="tx1">
                    <a:lumMod val="75000"/>
                    <a:lumOff val="25000"/>
                  </a:schemeClr>
                </a:solidFill>
              </a:rPr>
              <a:t>Filters</a:t>
            </a:r>
            <a:br>
              <a:rPr lang="en-US" sz="4800" b="1" dirty="0">
                <a:solidFill>
                  <a:schemeClr val="tx1">
                    <a:lumMod val="75000"/>
                    <a:lumOff val="25000"/>
                  </a:schemeClr>
                </a:solidFill>
              </a:rPr>
            </a:br>
            <a:r>
              <a:rPr lang="en-US" sz="4800" b="1" dirty="0">
                <a:solidFill>
                  <a:schemeClr val="tx1">
                    <a:lumMod val="75000"/>
                    <a:lumOff val="25000"/>
                  </a:schemeClr>
                </a:solidFill>
              </a:rPr>
              <a:t>Application Data adaptation mechanism</a:t>
            </a:r>
          </a:p>
        </p:txBody>
      </p:sp>
      <p:sp>
        <p:nvSpPr>
          <p:cNvPr id="3" name="Content Placeholder 2">
            <a:extLst>
              <a:ext uri="{FF2B5EF4-FFF2-40B4-BE49-F238E27FC236}">
                <a16:creationId xmlns:a16="http://schemas.microsoft.com/office/drawing/2014/main" id="{05003A63-7B6A-4293-AE81-D40F62D54F0D}"/>
              </a:ext>
            </a:extLst>
          </p:cNvPr>
          <p:cNvSpPr>
            <a:spLocks noGrp="1"/>
          </p:cNvSpPr>
          <p:nvPr>
            <p:ph idx="1"/>
          </p:nvPr>
        </p:nvSpPr>
        <p:spPr>
          <a:xfrm>
            <a:off x="838200" y="1825625"/>
            <a:ext cx="10197230" cy="4351338"/>
          </a:xfrm>
        </p:spPr>
        <p:txBody>
          <a:bodyPr>
            <a:normAutofit/>
          </a:bodyPr>
          <a:lstStyle/>
          <a:p>
            <a:pPr>
              <a:spcAft>
                <a:spcPts val="600"/>
              </a:spcAft>
            </a:pPr>
            <a:r>
              <a:rPr lang="en-US" sz="3200" dirty="0">
                <a:solidFill>
                  <a:schemeClr val="tx1">
                    <a:lumMod val="75000"/>
                    <a:lumOff val="25000"/>
                  </a:schemeClr>
                </a:solidFill>
                <a:latin typeface="+mj-lt"/>
              </a:rPr>
              <a:t>Filters are applied upon end-user input context detection.</a:t>
            </a:r>
          </a:p>
          <a:p>
            <a:pPr>
              <a:spcAft>
                <a:spcPts val="600"/>
              </a:spcAft>
            </a:pPr>
            <a:r>
              <a:rPr lang="en-US" sz="3200" dirty="0">
                <a:solidFill>
                  <a:schemeClr val="tx1">
                    <a:lumMod val="75000"/>
                    <a:lumOff val="25000"/>
                  </a:schemeClr>
                </a:solidFill>
                <a:latin typeface="+mj-lt"/>
              </a:rPr>
              <a:t>Filter rules match trip attributes:</a:t>
            </a:r>
          </a:p>
          <a:p>
            <a:pPr lvl="1">
              <a:spcAft>
                <a:spcPts val="600"/>
              </a:spcAft>
            </a:pPr>
            <a:r>
              <a:rPr lang="en-US" dirty="0">
                <a:solidFill>
                  <a:schemeClr val="tx1">
                    <a:lumMod val="75000"/>
                    <a:lumOff val="25000"/>
                  </a:schemeClr>
                </a:solidFill>
                <a:latin typeface="+mj-lt"/>
              </a:rPr>
              <a:t>Date + tolerance period: Filter trips according specific trip date +- tolerance period for more results guarantee in case non matches provided date.</a:t>
            </a:r>
          </a:p>
          <a:p>
            <a:pPr lvl="1">
              <a:spcAft>
                <a:spcPts val="600"/>
              </a:spcAft>
            </a:pPr>
            <a:r>
              <a:rPr lang="en-US" dirty="0">
                <a:solidFill>
                  <a:schemeClr val="tx1">
                    <a:lumMod val="75000"/>
                    <a:lumOff val="25000"/>
                  </a:schemeClr>
                </a:solidFill>
                <a:latin typeface="+mj-lt"/>
              </a:rPr>
              <a:t>Origin </a:t>
            </a:r>
            <a:r>
              <a:rPr lang="mr-IN" dirty="0">
                <a:solidFill>
                  <a:schemeClr val="tx1">
                    <a:lumMod val="75000"/>
                    <a:lumOff val="25000"/>
                  </a:schemeClr>
                </a:solidFill>
                <a:latin typeface="+mj-lt"/>
              </a:rPr>
              <a:t>–</a:t>
            </a:r>
            <a:r>
              <a:rPr lang="en-US" dirty="0">
                <a:solidFill>
                  <a:schemeClr val="tx1">
                    <a:lumMod val="75000"/>
                    <a:lumOff val="25000"/>
                  </a:schemeClr>
                </a:solidFill>
                <a:latin typeface="+mj-lt"/>
              </a:rPr>
              <a:t> Destination: In case user wants to see only the trips that matches interest.</a:t>
            </a:r>
          </a:p>
          <a:p>
            <a:pPr lvl="1">
              <a:spcAft>
                <a:spcPts val="600"/>
              </a:spcAft>
            </a:pPr>
            <a:r>
              <a:rPr lang="en-US" dirty="0">
                <a:solidFill>
                  <a:schemeClr val="tx1">
                    <a:lumMod val="75000"/>
                    <a:lumOff val="25000"/>
                  </a:schemeClr>
                </a:solidFill>
                <a:latin typeface="+mj-lt"/>
              </a:rPr>
              <a:t>Available weight: In case user is constrained by specific weight.</a:t>
            </a:r>
          </a:p>
        </p:txBody>
      </p:sp>
    </p:spTree>
    <p:extLst>
      <p:ext uri="{BB962C8B-B14F-4D97-AF65-F5344CB8AC3E}">
        <p14:creationId xmlns:p14="http://schemas.microsoft.com/office/powerpoint/2010/main" val="112003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483A-AF0A-4886-B3DC-FA24E0BB016E}"/>
              </a:ext>
            </a:extLst>
          </p:cNvPr>
          <p:cNvSpPr>
            <a:spLocks noGrp="1"/>
          </p:cNvSpPr>
          <p:nvPr>
            <p:ph type="title"/>
          </p:nvPr>
        </p:nvSpPr>
        <p:spPr/>
        <p:txBody>
          <a:bodyPr>
            <a:normAutofit/>
          </a:bodyPr>
          <a:lstStyle/>
          <a:p>
            <a:r>
              <a:rPr lang="en-US" sz="4800" dirty="0"/>
              <a:t>Limiting power consumption</a:t>
            </a:r>
          </a:p>
        </p:txBody>
      </p:sp>
      <p:sp>
        <p:nvSpPr>
          <p:cNvPr id="3" name="Content Placeholder 2">
            <a:extLst>
              <a:ext uri="{FF2B5EF4-FFF2-40B4-BE49-F238E27FC236}">
                <a16:creationId xmlns:a16="http://schemas.microsoft.com/office/drawing/2014/main" id="{037DE8C3-6D9C-4ACC-B505-23220170EE37}"/>
              </a:ext>
            </a:extLst>
          </p:cNvPr>
          <p:cNvSpPr>
            <a:spLocks noGrp="1"/>
          </p:cNvSpPr>
          <p:nvPr>
            <p:ph idx="1"/>
          </p:nvPr>
        </p:nvSpPr>
        <p:spPr/>
        <p:txBody>
          <a:bodyPr>
            <a:normAutofit/>
          </a:bodyPr>
          <a:lstStyle/>
          <a:p>
            <a:pPr>
              <a:spcAft>
                <a:spcPts val="600"/>
              </a:spcAft>
            </a:pPr>
            <a:r>
              <a:rPr lang="en-US" sz="3200" dirty="0">
                <a:solidFill>
                  <a:schemeClr val="tx1">
                    <a:lumMod val="75000"/>
                    <a:lumOff val="25000"/>
                  </a:schemeClr>
                </a:solidFill>
                <a:latin typeface="+mj-lt"/>
              </a:rPr>
              <a:t>GPS location is the only actual threat to battery drain. </a:t>
            </a:r>
            <a:r>
              <a:rPr lang="en-US" sz="3200" dirty="0">
                <a:latin typeface="+mj-lt"/>
              </a:rPr>
              <a:t>So to limit battery usage, location is only computed </a:t>
            </a:r>
            <a:r>
              <a:rPr lang="en-US" sz="3200" dirty="0">
                <a:solidFill>
                  <a:schemeClr val="tx1">
                    <a:lumMod val="75000"/>
                    <a:lumOff val="25000"/>
                  </a:schemeClr>
                </a:solidFill>
                <a:latin typeface="+mj-lt"/>
              </a:rPr>
              <a:t>(if permitted) </a:t>
            </a:r>
            <a:r>
              <a:rPr lang="en-US" sz="3200" dirty="0">
                <a:latin typeface="+mj-lt"/>
              </a:rPr>
              <a:t>at key points:</a:t>
            </a:r>
          </a:p>
          <a:p>
            <a:pPr lvl="1">
              <a:spcAft>
                <a:spcPts val="600"/>
              </a:spcAft>
            </a:pPr>
            <a:r>
              <a:rPr lang="en-US" sz="2800" dirty="0">
                <a:latin typeface="+mj-lt"/>
              </a:rPr>
              <a:t>When user first starts the app</a:t>
            </a:r>
          </a:p>
          <a:p>
            <a:pPr lvl="1">
              <a:spcAft>
                <a:spcPts val="600"/>
              </a:spcAft>
            </a:pPr>
            <a:r>
              <a:rPr lang="en-US" sz="2800" dirty="0">
                <a:latin typeface="+mj-lt"/>
              </a:rPr>
              <a:t>After each time the app is minimized and returned to again.</a:t>
            </a:r>
          </a:p>
        </p:txBody>
      </p:sp>
    </p:spTree>
    <p:extLst>
      <p:ext uri="{BB962C8B-B14F-4D97-AF65-F5344CB8AC3E}">
        <p14:creationId xmlns:p14="http://schemas.microsoft.com/office/powerpoint/2010/main" val="136219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A4BE-3331-406C-A1B4-3988371EB108}"/>
              </a:ext>
            </a:extLst>
          </p:cNvPr>
          <p:cNvSpPr>
            <a:spLocks noGrp="1"/>
          </p:cNvSpPr>
          <p:nvPr>
            <p:ph type="title"/>
          </p:nvPr>
        </p:nvSpPr>
        <p:spPr>
          <a:xfrm>
            <a:off x="838200" y="-92520"/>
            <a:ext cx="10515600" cy="1325563"/>
          </a:xfrm>
        </p:spPr>
        <p:txBody>
          <a:bodyPr/>
          <a:lstStyle/>
          <a:p>
            <a:r>
              <a:rPr lang="en-US" dirty="0"/>
              <a:t>Architecture (Tiers) and Technologies</a:t>
            </a:r>
          </a:p>
        </p:txBody>
      </p:sp>
      <p:sp>
        <p:nvSpPr>
          <p:cNvPr id="3" name="Content Placeholder 2">
            <a:extLst>
              <a:ext uri="{FF2B5EF4-FFF2-40B4-BE49-F238E27FC236}">
                <a16:creationId xmlns:a16="http://schemas.microsoft.com/office/drawing/2014/main" id="{0051F6D9-7752-4946-8E80-63B9B303BCCF}"/>
              </a:ext>
            </a:extLst>
          </p:cNvPr>
          <p:cNvSpPr>
            <a:spLocks noGrp="1"/>
          </p:cNvSpPr>
          <p:nvPr>
            <p:ph idx="1"/>
          </p:nvPr>
        </p:nvSpPr>
        <p:spPr>
          <a:xfrm>
            <a:off x="442589" y="1825858"/>
            <a:ext cx="3019816" cy="4271701"/>
          </a:xfrm>
          <a:ln>
            <a:solidFill>
              <a:schemeClr val="tx1"/>
            </a:solidFill>
          </a:ln>
        </p:spPr>
        <p:txBody>
          <a:bodyPr>
            <a:normAutofit fontScale="92500" lnSpcReduction="10000"/>
          </a:bodyPr>
          <a:lstStyle/>
          <a:p>
            <a:pPr marL="0" indent="0" algn="ctr">
              <a:buNone/>
            </a:pPr>
            <a:r>
              <a:rPr lang="en-US" b="1" dirty="0">
                <a:latin typeface="+mj-lt"/>
              </a:rPr>
              <a:t>Data Tier</a:t>
            </a:r>
          </a:p>
          <a:p>
            <a:pPr marL="0" indent="0" algn="ctr">
              <a:buNone/>
            </a:pPr>
            <a:r>
              <a:rPr lang="en-US" dirty="0">
                <a:latin typeface="+mj-lt"/>
              </a:rPr>
              <a:t>Data Store</a:t>
            </a:r>
          </a:p>
          <a:p>
            <a:pPr marL="0" indent="0">
              <a:buNone/>
            </a:pPr>
            <a:endParaRPr lang="en-US" dirty="0">
              <a:latin typeface="+mj-lt"/>
            </a:endParaRPr>
          </a:p>
          <a:p>
            <a:pPr marL="0" indent="0" algn="ctr">
              <a:buNone/>
            </a:pPr>
            <a:r>
              <a:rPr lang="en-US" dirty="0">
                <a:solidFill>
                  <a:schemeClr val="accent4">
                    <a:lumMod val="75000"/>
                  </a:schemeClr>
                </a:solidFill>
              </a:rPr>
              <a:t>Django ORM to SQL</a:t>
            </a:r>
          </a:p>
          <a:p>
            <a:r>
              <a:rPr lang="en-US" dirty="0">
                <a:solidFill>
                  <a:schemeClr val="accent4">
                    <a:lumMod val="75000"/>
                  </a:schemeClr>
                </a:solidFill>
              </a:rPr>
              <a:t>Handling database queries in Python OO manner allowing for flexible logic development</a:t>
            </a:r>
          </a:p>
          <a:p>
            <a:r>
              <a:rPr lang="en-US" dirty="0">
                <a:solidFill>
                  <a:schemeClr val="accent2"/>
                </a:solidFill>
              </a:rPr>
              <a:t>Community Driven</a:t>
            </a:r>
          </a:p>
        </p:txBody>
      </p:sp>
      <p:sp>
        <p:nvSpPr>
          <p:cNvPr id="4" name="Content Placeholder 2">
            <a:extLst>
              <a:ext uri="{FF2B5EF4-FFF2-40B4-BE49-F238E27FC236}">
                <a16:creationId xmlns:a16="http://schemas.microsoft.com/office/drawing/2014/main" id="{7D83DBAF-168C-49D0-BBB8-3AB3BB672BAA}"/>
              </a:ext>
            </a:extLst>
          </p:cNvPr>
          <p:cNvSpPr txBox="1">
            <a:spLocks/>
          </p:cNvSpPr>
          <p:nvPr/>
        </p:nvSpPr>
        <p:spPr>
          <a:xfrm>
            <a:off x="3661255" y="1826840"/>
            <a:ext cx="3019816" cy="4271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2">
            <a:extLst>
              <a:ext uri="{FF2B5EF4-FFF2-40B4-BE49-F238E27FC236}">
                <a16:creationId xmlns:a16="http://schemas.microsoft.com/office/drawing/2014/main" id="{3873B90A-BF65-464F-A7CB-62E84722A4CC}"/>
              </a:ext>
            </a:extLst>
          </p:cNvPr>
          <p:cNvSpPr txBox="1">
            <a:spLocks/>
          </p:cNvSpPr>
          <p:nvPr/>
        </p:nvSpPr>
        <p:spPr>
          <a:xfrm>
            <a:off x="7476995" y="1712663"/>
            <a:ext cx="3019816" cy="4271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6" name="Content Placeholder 2">
            <a:extLst>
              <a:ext uri="{FF2B5EF4-FFF2-40B4-BE49-F238E27FC236}">
                <a16:creationId xmlns:a16="http://schemas.microsoft.com/office/drawing/2014/main" id="{EEDA0600-0E83-406A-A358-47305D5FD8C1}"/>
              </a:ext>
            </a:extLst>
          </p:cNvPr>
          <p:cNvSpPr txBox="1">
            <a:spLocks/>
          </p:cNvSpPr>
          <p:nvPr/>
        </p:nvSpPr>
        <p:spPr>
          <a:xfrm>
            <a:off x="3661255" y="1826839"/>
            <a:ext cx="3019816" cy="4271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7" name="Content Placeholder 2">
            <a:extLst>
              <a:ext uri="{FF2B5EF4-FFF2-40B4-BE49-F238E27FC236}">
                <a16:creationId xmlns:a16="http://schemas.microsoft.com/office/drawing/2014/main" id="{979ACCB0-CB7F-48F5-A3E5-05F65D9FE6E8}"/>
              </a:ext>
            </a:extLst>
          </p:cNvPr>
          <p:cNvSpPr txBox="1">
            <a:spLocks/>
          </p:cNvSpPr>
          <p:nvPr/>
        </p:nvSpPr>
        <p:spPr>
          <a:xfrm>
            <a:off x="3508073" y="1826838"/>
            <a:ext cx="3019816" cy="4271701"/>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mj-lt"/>
              </a:rPr>
              <a:t>Logic Tier (Middleware)</a:t>
            </a:r>
          </a:p>
          <a:p>
            <a:pPr marL="0" indent="0" algn="ctr">
              <a:buNone/>
            </a:pPr>
            <a:r>
              <a:rPr lang="en-US" dirty="0">
                <a:latin typeface="+mj-lt"/>
              </a:rPr>
              <a:t>Interfacing (and decoupling) end tiers</a:t>
            </a:r>
          </a:p>
          <a:p>
            <a:pPr marL="0" indent="0">
              <a:buNone/>
            </a:pPr>
            <a:endParaRPr lang="en-US" dirty="0"/>
          </a:p>
          <a:p>
            <a:pPr marL="0" indent="0" algn="ctr">
              <a:buNone/>
            </a:pPr>
            <a:r>
              <a:rPr lang="en-US" dirty="0">
                <a:solidFill>
                  <a:schemeClr val="accent5">
                    <a:lumMod val="75000"/>
                  </a:schemeClr>
                </a:solidFill>
              </a:rPr>
              <a:t>Django REST framework</a:t>
            </a:r>
          </a:p>
          <a:p>
            <a:r>
              <a:rPr lang="en-US" dirty="0">
                <a:solidFill>
                  <a:schemeClr val="accent5">
                    <a:lumMod val="75000"/>
                  </a:schemeClr>
                </a:solidFill>
              </a:rPr>
              <a:t>Efficiently handle and serialize Django data</a:t>
            </a:r>
          </a:p>
          <a:p>
            <a:r>
              <a:rPr lang="en-US" dirty="0">
                <a:solidFill>
                  <a:schemeClr val="accent2"/>
                </a:solidFill>
              </a:rPr>
              <a:t>Community Driven</a:t>
            </a:r>
          </a:p>
          <a:p>
            <a:pPr marL="0" indent="0">
              <a:buNone/>
            </a:pPr>
            <a:endParaRPr lang="en-US" dirty="0"/>
          </a:p>
        </p:txBody>
      </p:sp>
      <p:sp>
        <p:nvSpPr>
          <p:cNvPr id="8" name="Content Placeholder 2">
            <a:extLst>
              <a:ext uri="{FF2B5EF4-FFF2-40B4-BE49-F238E27FC236}">
                <a16:creationId xmlns:a16="http://schemas.microsoft.com/office/drawing/2014/main" id="{E58CA81B-0541-4411-BDAB-FE02FD8B999C}"/>
              </a:ext>
            </a:extLst>
          </p:cNvPr>
          <p:cNvSpPr txBox="1">
            <a:spLocks/>
          </p:cNvSpPr>
          <p:nvPr/>
        </p:nvSpPr>
        <p:spPr>
          <a:xfrm>
            <a:off x="8652356" y="1039661"/>
            <a:ext cx="3019816" cy="505920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latin typeface="+mj-lt"/>
              </a:rPr>
              <a:t>Presentation Tier</a:t>
            </a:r>
          </a:p>
          <a:p>
            <a:pPr marL="0" indent="0" algn="ctr">
              <a:buNone/>
            </a:pPr>
            <a:r>
              <a:rPr lang="en-US" sz="1800" dirty="0">
                <a:latin typeface="+mj-lt"/>
              </a:rPr>
              <a:t>User Interface</a:t>
            </a:r>
          </a:p>
          <a:p>
            <a:pPr marL="0" indent="0">
              <a:buNone/>
            </a:pPr>
            <a:r>
              <a:rPr lang="en-US" sz="1800" dirty="0">
                <a:solidFill>
                  <a:schemeClr val="accent6">
                    <a:lumMod val="75000"/>
                  </a:schemeClr>
                </a:solidFill>
              </a:rPr>
              <a:t>                React Native</a:t>
            </a:r>
          </a:p>
          <a:p>
            <a:pPr marL="0" indent="0">
              <a:buNone/>
            </a:pPr>
            <a:r>
              <a:rPr lang="en-US" sz="1800" dirty="0">
                <a:solidFill>
                  <a:schemeClr val="tx1">
                    <a:lumMod val="75000"/>
                    <a:lumOff val="25000"/>
                  </a:schemeClr>
                </a:solidFill>
              </a:rPr>
              <a:t>Trips query: filters + location</a:t>
            </a:r>
          </a:p>
          <a:p>
            <a:pPr marL="0" indent="0">
              <a:buNone/>
            </a:pPr>
            <a:r>
              <a:rPr lang="en-US" sz="1800" dirty="0">
                <a:solidFill>
                  <a:schemeClr val="tx1">
                    <a:lumMod val="75000"/>
                    <a:lumOff val="25000"/>
                  </a:schemeClr>
                </a:solidFill>
              </a:rPr>
              <a:t>                      (if permitted).</a:t>
            </a:r>
          </a:p>
          <a:p>
            <a:pPr marL="0" indent="0">
              <a:buNone/>
            </a:pPr>
            <a:r>
              <a:rPr lang="en-US" sz="1800" dirty="0">
                <a:solidFill>
                  <a:schemeClr val="tx1">
                    <a:lumMod val="75000"/>
                    <a:lumOff val="25000"/>
                  </a:schemeClr>
                </a:solidFill>
              </a:rPr>
              <a:t>User data query:</a:t>
            </a:r>
          </a:p>
          <a:p>
            <a:pPr lvl="1"/>
            <a:r>
              <a:rPr lang="en-US" sz="1400" dirty="0">
                <a:solidFill>
                  <a:schemeClr val="tx1">
                    <a:lumMod val="75000"/>
                    <a:lumOff val="25000"/>
                  </a:schemeClr>
                </a:solidFill>
              </a:rPr>
              <a:t>User contact info</a:t>
            </a:r>
          </a:p>
          <a:p>
            <a:pPr lvl="1"/>
            <a:r>
              <a:rPr lang="en-US" sz="1400" dirty="0">
                <a:solidFill>
                  <a:schemeClr val="tx1">
                    <a:lumMod val="75000"/>
                    <a:lumOff val="25000"/>
                  </a:schemeClr>
                </a:solidFill>
              </a:rPr>
              <a:t>Trips history as a traveler</a:t>
            </a:r>
          </a:p>
        </p:txBody>
      </p:sp>
      <p:cxnSp>
        <p:nvCxnSpPr>
          <p:cNvPr id="10" name="Straight Connector 9">
            <a:extLst>
              <a:ext uri="{FF2B5EF4-FFF2-40B4-BE49-F238E27FC236}">
                <a16:creationId xmlns:a16="http://schemas.microsoft.com/office/drawing/2014/main" id="{C07CB37C-258D-4277-8B34-BE00437805E0}"/>
              </a:ext>
            </a:extLst>
          </p:cNvPr>
          <p:cNvCxnSpPr/>
          <p:nvPr/>
        </p:nvCxnSpPr>
        <p:spPr>
          <a:xfrm>
            <a:off x="999995" y="2892204"/>
            <a:ext cx="17035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B33DBF4-1FBC-4A4C-9203-10BE8AC805A7}"/>
              </a:ext>
            </a:extLst>
          </p:cNvPr>
          <p:cNvCxnSpPr/>
          <p:nvPr/>
        </p:nvCxnSpPr>
        <p:spPr>
          <a:xfrm>
            <a:off x="4319393" y="3470489"/>
            <a:ext cx="17035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688917B-2B9C-446D-80C9-1D1FF89A46B7}"/>
              </a:ext>
            </a:extLst>
          </p:cNvPr>
          <p:cNvCxnSpPr/>
          <p:nvPr/>
        </p:nvCxnSpPr>
        <p:spPr>
          <a:xfrm>
            <a:off x="9523141" y="2892204"/>
            <a:ext cx="128239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59030436-2B1D-4C5F-BBBC-E2C1D9293217}"/>
              </a:ext>
            </a:extLst>
          </p:cNvPr>
          <p:cNvSpPr txBox="1">
            <a:spLocks/>
          </p:cNvSpPr>
          <p:nvPr/>
        </p:nvSpPr>
        <p:spPr>
          <a:xfrm>
            <a:off x="180062" y="1039660"/>
            <a:ext cx="6638795" cy="524709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Cloud (DigitalOcean)</a:t>
            </a:r>
          </a:p>
        </p:txBody>
      </p:sp>
      <p:sp>
        <p:nvSpPr>
          <p:cNvPr id="17" name="Arrow: Left-Right 16">
            <a:extLst>
              <a:ext uri="{FF2B5EF4-FFF2-40B4-BE49-F238E27FC236}">
                <a16:creationId xmlns:a16="http://schemas.microsoft.com/office/drawing/2014/main" id="{3F2C5B48-6997-4F8B-8195-6C0E8F921F28}"/>
              </a:ext>
            </a:extLst>
          </p:cNvPr>
          <p:cNvSpPr/>
          <p:nvPr/>
        </p:nvSpPr>
        <p:spPr>
          <a:xfrm>
            <a:off x="6523118" y="2741239"/>
            <a:ext cx="2124467" cy="828026"/>
          </a:xfrm>
          <a:prstGeom prst="leftRightArrow">
            <a:avLst/>
          </a:prstGeom>
          <a:ln>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HTTP (REST API)</a:t>
            </a:r>
          </a:p>
        </p:txBody>
      </p:sp>
      <p:sp>
        <p:nvSpPr>
          <p:cNvPr id="16" name="Rectangle 15"/>
          <p:cNvSpPr/>
          <p:nvPr/>
        </p:nvSpPr>
        <p:spPr>
          <a:xfrm>
            <a:off x="8652356" y="2101810"/>
            <a:ext cx="3019816" cy="1746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811605" y="4263080"/>
            <a:ext cx="1221921" cy="1230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0298220" y="4272997"/>
            <a:ext cx="1304693" cy="1230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844779" y="4318953"/>
            <a:ext cx="1157689" cy="307777"/>
          </a:xfrm>
          <a:prstGeom prst="rect">
            <a:avLst/>
          </a:prstGeom>
          <a:noFill/>
        </p:spPr>
        <p:txBody>
          <a:bodyPr wrap="none" rtlCol="0">
            <a:spAutoFit/>
          </a:bodyPr>
          <a:lstStyle/>
          <a:p>
            <a:r>
              <a:rPr lang="en-US" sz="1400" b="1" dirty="0">
                <a:solidFill>
                  <a:schemeClr val="tx1">
                    <a:lumMod val="75000"/>
                    <a:lumOff val="25000"/>
                  </a:schemeClr>
                </a:solidFill>
              </a:rPr>
              <a:t>Online Mode</a:t>
            </a:r>
          </a:p>
        </p:txBody>
      </p:sp>
      <p:sp>
        <p:nvSpPr>
          <p:cNvPr id="24" name="TextBox 23"/>
          <p:cNvSpPr txBox="1"/>
          <p:nvPr/>
        </p:nvSpPr>
        <p:spPr>
          <a:xfrm>
            <a:off x="8911966" y="4557793"/>
            <a:ext cx="968378" cy="738664"/>
          </a:xfrm>
          <a:prstGeom prst="rect">
            <a:avLst/>
          </a:prstGeom>
          <a:noFill/>
        </p:spPr>
        <p:txBody>
          <a:bodyPr wrap="square" rtlCol="0">
            <a:spAutoFit/>
          </a:bodyPr>
          <a:lstStyle/>
          <a:p>
            <a:pPr algn="ctr"/>
            <a:r>
              <a:rPr lang="en-US" sz="1400" dirty="0">
                <a:solidFill>
                  <a:schemeClr val="tx1">
                    <a:lumMod val="75000"/>
                    <a:lumOff val="25000"/>
                  </a:schemeClr>
                </a:solidFill>
              </a:rPr>
              <a:t>Real-time updates to trips</a:t>
            </a:r>
          </a:p>
        </p:txBody>
      </p:sp>
      <p:sp>
        <p:nvSpPr>
          <p:cNvPr id="25" name="Arrow: Left-Right 16">
            <a:extLst>
              <a:ext uri="{FF2B5EF4-FFF2-40B4-BE49-F238E27FC236}">
                <a16:creationId xmlns:a16="http://schemas.microsoft.com/office/drawing/2014/main" id="{3F2C5B48-6997-4F8B-8195-6C0E8F921F28}"/>
              </a:ext>
            </a:extLst>
          </p:cNvPr>
          <p:cNvSpPr/>
          <p:nvPr/>
        </p:nvSpPr>
        <p:spPr>
          <a:xfrm>
            <a:off x="6542887" y="4445587"/>
            <a:ext cx="2258852" cy="828026"/>
          </a:xfrm>
          <a:prstGeom prst="leftRightArrow">
            <a:avLst/>
          </a:prstGeom>
          <a:ln>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Socket</a:t>
            </a:r>
          </a:p>
        </p:txBody>
      </p:sp>
      <p:sp>
        <p:nvSpPr>
          <p:cNvPr id="26" name="TextBox 25"/>
          <p:cNvSpPr txBox="1"/>
          <p:nvPr/>
        </p:nvSpPr>
        <p:spPr>
          <a:xfrm>
            <a:off x="10394584" y="4291699"/>
            <a:ext cx="1173719" cy="307777"/>
          </a:xfrm>
          <a:prstGeom prst="rect">
            <a:avLst/>
          </a:prstGeom>
          <a:noFill/>
        </p:spPr>
        <p:txBody>
          <a:bodyPr wrap="none" rtlCol="0">
            <a:spAutoFit/>
          </a:bodyPr>
          <a:lstStyle/>
          <a:p>
            <a:r>
              <a:rPr lang="en-US" sz="1400" b="1" dirty="0">
                <a:solidFill>
                  <a:schemeClr val="tx1">
                    <a:lumMod val="75000"/>
                    <a:lumOff val="25000"/>
                  </a:schemeClr>
                </a:solidFill>
              </a:rPr>
              <a:t>Offline Mode</a:t>
            </a:r>
          </a:p>
        </p:txBody>
      </p:sp>
      <p:sp>
        <p:nvSpPr>
          <p:cNvPr id="27" name="TextBox 26"/>
          <p:cNvSpPr txBox="1"/>
          <p:nvPr/>
        </p:nvSpPr>
        <p:spPr>
          <a:xfrm>
            <a:off x="10461771" y="4530539"/>
            <a:ext cx="968378" cy="954107"/>
          </a:xfrm>
          <a:prstGeom prst="rect">
            <a:avLst/>
          </a:prstGeom>
          <a:noFill/>
        </p:spPr>
        <p:txBody>
          <a:bodyPr wrap="square" rtlCol="0">
            <a:spAutoFit/>
          </a:bodyPr>
          <a:lstStyle/>
          <a:p>
            <a:pPr algn="ctr"/>
            <a:r>
              <a:rPr lang="en-US" sz="1400" dirty="0">
                <a:solidFill>
                  <a:schemeClr val="tx1">
                    <a:lumMod val="75000"/>
                    <a:lumOff val="25000"/>
                  </a:schemeClr>
                </a:solidFill>
              </a:rPr>
              <a:t>Cache most recent update</a:t>
            </a:r>
          </a:p>
        </p:txBody>
      </p:sp>
      <p:cxnSp>
        <p:nvCxnSpPr>
          <p:cNvPr id="30" name="Curved Connector 29"/>
          <p:cNvCxnSpPr/>
          <p:nvPr/>
        </p:nvCxnSpPr>
        <p:spPr>
          <a:xfrm flipV="1">
            <a:off x="10028151" y="5117061"/>
            <a:ext cx="271899" cy="77333"/>
          </a:xfrm>
          <a:prstGeom prst="curvedConnector3">
            <a:avLst>
              <a:gd name="adj1" fmla="val 3769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990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651</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Package: Idea</vt:lpstr>
      <vt:lpstr>Application Terminology</vt:lpstr>
      <vt:lpstr>Context</vt:lpstr>
      <vt:lpstr>Sorting and filtering journey queries (Application Data adaption mechanism):</vt:lpstr>
      <vt:lpstr>Offline usage Data Transmission adaption mechanism</vt:lpstr>
      <vt:lpstr>Filters Application Data adaptation mechanism</vt:lpstr>
      <vt:lpstr>Limiting power consumption</vt:lpstr>
      <vt:lpstr>Architecture (Tiers) and 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Adaptivity</dc:title>
  <dc:creator>HUSSAM MOHAMAD AL TALEB</dc:creator>
  <cp:lastModifiedBy>HUSSAM MOHAMAD AL TALEB</cp:lastModifiedBy>
  <cp:revision>27</cp:revision>
  <dcterms:created xsi:type="dcterms:W3CDTF">2019-11-04T17:31:19Z</dcterms:created>
  <dcterms:modified xsi:type="dcterms:W3CDTF">2019-12-12T22:34:18Z</dcterms:modified>
</cp:coreProperties>
</file>