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ad8a01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ad8a01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ad8a01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ad8a01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cc0fb7f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cc0fb7f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ad8a01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ad8a01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ad8a01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ad8a01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ad8a01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ad8a01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ad8a01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ad8a01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b7b09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b7b09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cc0fb7f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cc0fb7f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5b7b098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5b7b098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cc0fb7f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cc0fb7f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5b7b098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5b7b098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b7b098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b7b098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5b7b0986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5b7b098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overallotment options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b7b098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5b7b098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b7b098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b7b098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0cc0fb7f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0cc0fb7f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cc0fb7f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cc0fb7f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0cc0fb7f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0cc0fb7f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cc0fb7f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cc0fb7f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b695a55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b695a55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b695a55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b695a55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b695a55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b695a55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cc0fb7f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cc0fb7f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b7b0986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b7b0986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cc0fb7f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cc0fb7f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3075" y="1303150"/>
            <a:ext cx="5898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in Market Reaction to Stock Listing Method: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vs. Indirect Listing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50025" y="3808925"/>
            <a:ext cx="34707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Jonathan Bate | 101005959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Victoria Cerqueira | 100997562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Cameron Goodkey | 101004735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Hussam Hammad | 100986708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IPO Sample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55 Firms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Randomly selected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firm performed IPO on U.S. exchange between 2000 and 2019</a:t>
            </a:r>
            <a:endParaRPr sz="15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32" y="2454100"/>
            <a:ext cx="3367367" cy="20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7" y="2454100"/>
            <a:ext cx="3379108" cy="20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RTO Sample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39 firms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firm performed reverse merger in the U.S. between 2000 and 2019 </a:t>
            </a:r>
            <a:endParaRPr sz="15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62875"/>
            <a:ext cx="3355125" cy="20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275" y="2462880"/>
            <a:ext cx="3355125" cy="201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Regression performed in order to explain variance in abnormal returns for firms in each sample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S&amp;P United States BMI (SBBCUSU) used as the benchmark to track variance in </a:t>
            </a:r>
            <a:r>
              <a:rPr lang="en" sz="1500"/>
              <a:t>stock</a:t>
            </a:r>
            <a:r>
              <a:rPr lang="en" sz="1500"/>
              <a:t> returns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Regression Equation: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26128" r="0" t="0"/>
          <a:stretch/>
        </p:blipFill>
        <p:spPr>
          <a:xfrm>
            <a:off x="2414737" y="3361625"/>
            <a:ext cx="4804426" cy="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first factor                     measures liquidity, proxied by trading volume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were more liquid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second factor                              measures profitability (t-1)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were more profitable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0" l="34896" r="56927" t="0"/>
          <a:stretch/>
        </p:blipFill>
        <p:spPr>
          <a:xfrm>
            <a:off x="3192250" y="1567550"/>
            <a:ext cx="531774" cy="4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47405" r="39884" t="0"/>
          <a:stretch/>
        </p:blipFill>
        <p:spPr>
          <a:xfrm>
            <a:off x="3448372" y="2919400"/>
            <a:ext cx="826650" cy="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third factor                           measures financial leverage (t-1)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had more financial leverage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fourth factor                                  measures firm value (t-1)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were larger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Finally,           represents the error term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76935" r="6511" t="0"/>
          <a:stretch/>
        </p:blipFill>
        <p:spPr>
          <a:xfrm>
            <a:off x="3372248" y="2512425"/>
            <a:ext cx="1076525" cy="4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0" l="62363" r="25328" t="0"/>
          <a:stretch/>
        </p:blipFill>
        <p:spPr>
          <a:xfrm>
            <a:off x="3219846" y="1567550"/>
            <a:ext cx="800525" cy="4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95702" r="908" t="0"/>
          <a:stretch/>
        </p:blipFill>
        <p:spPr>
          <a:xfrm>
            <a:off x="2520050" y="3437825"/>
            <a:ext cx="220425" cy="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Betas computed to assess risk level of each sample using daily closing prices for 1 year </a:t>
            </a:r>
            <a:r>
              <a:rPr lang="en" sz="1500"/>
              <a:t>after RTO/IPO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Betas computed for</a:t>
            </a:r>
            <a:r>
              <a:rPr lang="en" sz="1500"/>
              <a:t> RTO shelf firms to measure the change in the risk after event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F-Test and T-test used for reverse-takeover samples of Betas </a:t>
            </a:r>
            <a:endParaRPr sz="15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Both before and after the merger 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see whether change in risk is significant with 95% confidence interval</a:t>
            </a:r>
            <a:endParaRPr sz="13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Same tests conducted to measure the noise difference between the IPO sample and post-merger Betas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001800" y="20445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763850" y="1499425"/>
            <a:ext cx="3547200" cy="29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FF0000"/>
                </a:solidFill>
              </a:rPr>
              <a:t>On average</a:t>
            </a:r>
            <a:r>
              <a:rPr lang="en" sz="1400"/>
              <a:t>, there is no difference between the duration that takes for the firm to IPO or RTO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</a:t>
            </a:r>
            <a:r>
              <a:rPr lang="en" sz="1400"/>
              <a:t>contradicts various literatures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>
                <a:solidFill>
                  <a:srgbClr val="00FF00"/>
                </a:solidFill>
              </a:rPr>
              <a:t>US legal system</a:t>
            </a:r>
            <a:r>
              <a:rPr lang="en" sz="1400"/>
              <a:t> </a:t>
            </a:r>
            <a:r>
              <a:rPr b="1" lang="en" sz="1400"/>
              <a:t>vs </a:t>
            </a:r>
            <a:r>
              <a:rPr lang="en" sz="1400">
                <a:solidFill>
                  <a:srgbClr val="FF0000"/>
                </a:solidFill>
              </a:rPr>
              <a:t>the rest of the world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550" y="1499425"/>
            <a:ext cx="406485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650300" y="1567550"/>
            <a:ext cx="356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According to the results, </a:t>
            </a:r>
            <a:r>
              <a:rPr lang="en" sz="1400">
                <a:solidFill>
                  <a:srgbClr val="FF0000"/>
                </a:solidFill>
              </a:rPr>
              <a:t>reverse-takeover </a:t>
            </a:r>
            <a:r>
              <a:rPr lang="en" sz="1400"/>
              <a:t>firms have had </a:t>
            </a:r>
            <a:r>
              <a:rPr b="1" lang="en" sz="1400">
                <a:solidFill>
                  <a:srgbClr val="00FF00"/>
                </a:solidFill>
              </a:rPr>
              <a:t>higher </a:t>
            </a:r>
            <a:r>
              <a:rPr lang="en" sz="1400"/>
              <a:t>levels of liquidity compared to the IPO firms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results disagree with consensus literature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This variance can be explained by concentration of sectors in each sample </a:t>
            </a:r>
            <a:endParaRPr sz="1400"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300" y="1567550"/>
            <a:ext cx="38877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02075"/>
            <a:ext cx="7038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 market provides firms with the opportunity to expand financial leverage and recognition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Historically direct listing methods, mainly IPOs have been the major entry method into the market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Indirect listing has recently become a possibility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Mainly happening through reverse mergers where private companies take over public companies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</a:t>
            </a:r>
            <a:r>
              <a:rPr lang="en"/>
              <a:t>examines</a:t>
            </a:r>
            <a:r>
              <a:rPr lang="en"/>
              <a:t> the ability for firms to efficiently access public funds through different entry methods (Direct vs Indirect)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indirect listing have only recently been introduced, there is limited data on them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Empirical evidence suggests direct listings are a more optimal public entry method, yet this study further analyzes and consider the optimal market performer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633150" y="1307775"/>
            <a:ext cx="34032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results indicate that there no significant difference between the pre-merger beta and the post-merger beta in the RTO sample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Similarly, the evidence shows no difference between the IPO sample and the RTO</a:t>
            </a:r>
            <a:endParaRPr sz="1400"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00" y="1307850"/>
            <a:ext cx="4484750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Abnormal Return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89150" y="1703800"/>
            <a:ext cx="834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50" y="1054550"/>
            <a:ext cx="7545800" cy="5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53" y="1703800"/>
            <a:ext cx="2562975" cy="1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300" y="1703800"/>
            <a:ext cx="5677150" cy="1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58" y="3185450"/>
            <a:ext cx="8342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Explanations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885650" y="1544850"/>
            <a:ext cx="770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IPO firms are backed by a lead underwriter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According to Ellis, Michaely, and O’Hara (2000):</a:t>
            </a:r>
            <a:endParaRPr sz="16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Accounts for 50% of the trading volume in the first 3-months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Overallotment Options value generation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 sz="1400"/>
              <a:t>Extensive Inventory position with a position ranging between 4- 25%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</a:t>
            </a:r>
            <a:r>
              <a:rPr lang="en"/>
              <a:t>Explanation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752475" y="1601600"/>
            <a:ext cx="254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difference in demand and supply for both samples globally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IPOs are more attractive compared to RTOs</a:t>
            </a:r>
            <a:endParaRPr sz="1400"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688" y="1009938"/>
            <a:ext cx="51911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/>
          <p:nvPr/>
        </p:nvSpPr>
        <p:spPr>
          <a:xfrm rot="1405957">
            <a:off x="7245700" y="500124"/>
            <a:ext cx="1831812" cy="26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IPO Buzzword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96150" y="1537675"/>
            <a:ext cx="3267000" cy="16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can be explained by the firm 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475" y="586776"/>
            <a:ext cx="5308600" cy="40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Considerations for Further Research</a:t>
            </a:r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1331350" y="1440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Limitations included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amount of data available on reverse mergers as we were able to only capture data on 56 different reverse mergers which then was reduced to 44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Limited sample size making the model less significant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Further Research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could involve dividing the companies that utilized this means to market into subsections in order to see where the actual value is generated...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1297500" y="1560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brief…</a:t>
            </a:r>
            <a:endParaRPr sz="1800"/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Once a legacy or trend can be established, the true viability for future companies wishing to apply this listing manner will determine the listing methods utilisation.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442850" y="903675"/>
            <a:ext cx="6071400" cy="33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 for listening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664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</a:t>
            </a:r>
            <a:r>
              <a:rPr lang="en" sz="1600"/>
              <a:t>developed</a:t>
            </a:r>
            <a:r>
              <a:rPr lang="en" sz="1600"/>
              <a:t> markets...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choice between reverse merger and standard IPO listing is directly related to the quality of the firm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Underperformance of a firm is tied to the pre-listing performance gap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quality firms, when listing, will more often opt for traditional IPOs rather than reverse mergers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664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emerging markets...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ndirect listing methods perform better than direct listing methods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Evidence suggests a c</a:t>
            </a:r>
            <a:r>
              <a:rPr lang="en" sz="1400"/>
              <a:t>orrelation between the duration of going public and the post-listing performance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Managers benefit from using this model overall given the access to public markets without a major disclosure of information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89900"/>
            <a:ext cx="664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 a cost basis</a:t>
            </a:r>
            <a:r>
              <a:rPr lang="en" sz="1600"/>
              <a:t>...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Indirect listing methods, such as backdoor-listing, are regarded to be both faster and cheaper as compared to IPOs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Though, there are hidden liabilities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Financial and Economic implications…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less institutional interest in indirect issuance as well as less sound fundamental qualities and earnings potential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Due to the reduced transparency and information asymmetry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66462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Indirect methods: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 not always effective growth mechanisms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good alternatives for small companies lacking time and capital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riskier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Direct methods (IPOs):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less risky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expensive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regulated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6100200" y="2078850"/>
            <a:ext cx="2585100" cy="2400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279450" y="2078850"/>
            <a:ext cx="2585100" cy="2400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58700" y="2078850"/>
            <a:ext cx="2585100" cy="2400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447300" y="2233925"/>
            <a:ext cx="25851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Do firms entering the market through IPOs returns outperform reverse mergers in the short and long term?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273750" y="2255550"/>
            <a:ext cx="25851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Which entry method provides the firm with a lower level of risk and higher level of liquidity?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100200" y="2232275"/>
            <a:ext cx="25851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Does the financial position, leverage, solvency, and profitability status of the firm play a role in the performance of listing method?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58250" y="1384050"/>
            <a:ext cx="2585100" cy="519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Overall Performance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3279225" y="1384050"/>
            <a:ext cx="2585100" cy="519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Risk &amp; Liquidity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6100200" y="1384050"/>
            <a:ext cx="2585100" cy="519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Financial Position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6100200" y="2078850"/>
            <a:ext cx="2585100" cy="2848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279450" y="2078850"/>
            <a:ext cx="2585100" cy="2848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458700" y="2078850"/>
            <a:ext cx="2585100" cy="2848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447300" y="2078850"/>
            <a:ext cx="25851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latin typeface="Lato"/>
                <a:ea typeface="Lato"/>
                <a:cs typeface="Lato"/>
                <a:sym typeface="Lato"/>
              </a:rPr>
              <a:t>Ho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a more optimal cumulative return relative to an IPO comparable.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latin typeface="Lato"/>
                <a:ea typeface="Lato"/>
                <a:cs typeface="Lato"/>
                <a:sym typeface="Lato"/>
              </a:rPr>
              <a:t>Ha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a similar or less optimal cumulative return relative to an IPO comparable.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58250" y="1384050"/>
            <a:ext cx="2585100" cy="519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Overall Performance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279225" y="1384050"/>
            <a:ext cx="2585100" cy="519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Risk &amp; Liquidity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100200" y="1384050"/>
            <a:ext cx="2585100" cy="519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Financial Position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3279450" y="2078850"/>
            <a:ext cx="25851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latin typeface="Lato"/>
                <a:ea typeface="Lato"/>
                <a:cs typeface="Lato"/>
                <a:sym typeface="Lato"/>
              </a:rPr>
              <a:t>Ho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a lower risk and higher liquidity relative to an IPO comparable.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latin typeface="Lato"/>
                <a:ea typeface="Lato"/>
                <a:cs typeface="Lato"/>
                <a:sym typeface="Lato"/>
              </a:rPr>
              <a:t>Ha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higher risk and lower liquidity relative to an IPO comparable.</a:t>
            </a:r>
            <a:endParaRPr i="1" sz="12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6100200" y="2078850"/>
            <a:ext cx="25851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latin typeface="Lato"/>
                <a:ea typeface="Lato"/>
                <a:cs typeface="Lato"/>
                <a:sym typeface="Lato"/>
              </a:rPr>
              <a:t>Ho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The performance of firms through direct-listing method is common among firms with higher profitability, lower levels of solvency and leverage.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latin typeface="Lato"/>
                <a:ea typeface="Lato"/>
                <a:cs typeface="Lato"/>
                <a:sym typeface="Lato"/>
              </a:rPr>
              <a:t>Ha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The performance of firms through indirect-listing method is common among firms with higher profitability, lower levels of solvency and leverage.</a:t>
            </a:r>
            <a:endParaRPr i="1" sz="12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Source: </a:t>
            </a:r>
            <a:r>
              <a:rPr i="1" lang="en" sz="1500"/>
              <a:t>Bloomberg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Stock closing prices</a:t>
            </a:r>
            <a:r>
              <a:rPr lang="en" sz="1500"/>
              <a:t>, </a:t>
            </a:r>
            <a:r>
              <a:rPr lang="en" sz="1500"/>
              <a:t>trading volumes an</a:t>
            </a:r>
            <a:r>
              <a:rPr lang="en" sz="1500"/>
              <a:t>d </a:t>
            </a:r>
            <a:r>
              <a:rPr lang="en" sz="1500"/>
              <a:t>all other </a:t>
            </a:r>
            <a:r>
              <a:rPr lang="en" sz="1500"/>
              <a:t>necessary financial information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Filters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actively traded stocks listed on U.S. exchanges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Period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January 2000 - </a:t>
            </a:r>
            <a:r>
              <a:rPr lang="en" sz="1200"/>
              <a:t>February</a:t>
            </a:r>
            <a:r>
              <a:rPr lang="en" sz="1200"/>
              <a:t> 2019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