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8" r:id="rId24"/>
    <p:sldId id="277" r:id="rId25"/>
    <p:sldId id="279" r:id="rId26"/>
  </p:sldIdLst>
  <p:sldSz cx="12192000" cy="6858000"/>
  <p:notesSz cx="12192000" cy="6858000"/>
  <p:embeddedFontLst>
    <p:embeddedFont>
      <p:font typeface="Avenir Next LT Pro" panose="020B050402020202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3" roundtripDataSignature="AMtx7mhBxvu49WI46YO7r//JmlK5/fSD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57430-5EE2-442B-AEE6-A2748D7F49C0}" v="532" dt="2023-05-12T08:41:50.515"/>
    <p1510:client id="{F6A3CABA-E60C-464D-A1D0-F3BC8EAFD471}" v="581" dt="2023-05-12T09:42:00.854"/>
    <p1510:client id="{F9BDB471-0EAE-4CA3-92D1-552DFAD94F15}" v="18" dt="2023-05-12T08:59:37.539"/>
  </p1510:revLst>
</p1510:revInfo>
</file>

<file path=ppt/tableStyles.xml><?xml version="1.0" encoding="utf-8"?>
<a:tblStyleLst xmlns:a="http://schemas.openxmlformats.org/drawingml/2006/main" def="{20A2C247-FC2D-4003-BA68-1C3FBB28B300}">
  <a:tblStyle styleId="{20A2C247-FC2D-4003-BA68-1C3FBB28B3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customschemas.google.com/relationships/presentationmetadata" Target="meta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4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6389D-920A-4A65-A1EB-1DBC9ED386C8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0BFE145-643C-4B2A-93E7-74D4439A402A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latin typeface="Times New Roman"/>
              <a:cs typeface="Times New Roman"/>
            </a:rPr>
            <a:t>Execution of Smart Attendance system.</a:t>
          </a:r>
        </a:p>
      </dgm:t>
    </dgm:pt>
    <dgm:pt modelId="{45A595BC-7F5B-43D9-8A83-888DD040D8E0}" type="parTrans" cxnId="{45B7FE5E-4A61-4BC2-A580-6F49CE579CD1}">
      <dgm:prSet/>
      <dgm:spPr/>
      <dgm:t>
        <a:bodyPr/>
        <a:lstStyle/>
        <a:p>
          <a:endParaRPr lang="en-IN"/>
        </a:p>
      </dgm:t>
    </dgm:pt>
    <dgm:pt modelId="{9969AFB3-FDDC-4A83-A8A6-0D5CB2C28784}" type="sibTrans" cxnId="{45B7FE5E-4A61-4BC2-A580-6F49CE579CD1}">
      <dgm:prSet/>
      <dgm:spPr/>
      <dgm:t>
        <a:bodyPr/>
        <a:lstStyle/>
        <a:p>
          <a:endParaRPr lang="en-IN"/>
        </a:p>
      </dgm:t>
    </dgm:pt>
    <dgm:pt modelId="{D751F4C2-8FFF-41D6-93B5-7CF9B616D52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Times New Roman"/>
              <a:cs typeface="Times New Roman"/>
            </a:rPr>
            <a:t>Implementation of quiz with cheating detection.</a:t>
          </a:r>
        </a:p>
      </dgm:t>
    </dgm:pt>
    <dgm:pt modelId="{A56B1662-8F1F-4F16-85C0-1231FF095B12}" type="parTrans" cxnId="{6FBD3F01-8C22-4BF6-A92E-203FF268569A}">
      <dgm:prSet/>
      <dgm:spPr/>
      <dgm:t>
        <a:bodyPr/>
        <a:lstStyle/>
        <a:p>
          <a:endParaRPr lang="en-IN"/>
        </a:p>
      </dgm:t>
    </dgm:pt>
    <dgm:pt modelId="{98F36331-09AE-4B00-B5AB-78DD18EB5485}" type="sibTrans" cxnId="{6FBD3F01-8C22-4BF6-A92E-203FF268569A}">
      <dgm:prSet/>
      <dgm:spPr/>
      <dgm:t>
        <a:bodyPr/>
        <a:lstStyle/>
        <a:p>
          <a:endParaRPr lang="en-IN"/>
        </a:p>
      </dgm:t>
    </dgm:pt>
    <dgm:pt modelId="{97742A90-F4B5-4E11-839E-A0A25F25344E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Times New Roman"/>
              <a:cs typeface="Times New Roman"/>
            </a:rPr>
            <a:t>Assignment submission and grading with similarity checking.</a:t>
          </a:r>
        </a:p>
      </dgm:t>
    </dgm:pt>
    <dgm:pt modelId="{33990AA3-C8D8-49E7-A125-8AA33D432110}" type="parTrans" cxnId="{5C364B1D-1E5A-490D-8D76-8508B40EE64B}">
      <dgm:prSet/>
      <dgm:spPr/>
      <dgm:t>
        <a:bodyPr/>
        <a:lstStyle/>
        <a:p>
          <a:endParaRPr lang="en-IN"/>
        </a:p>
      </dgm:t>
    </dgm:pt>
    <dgm:pt modelId="{C6242C3E-B68D-4127-A2DC-A0BA25BA7B87}" type="sibTrans" cxnId="{5C364B1D-1E5A-490D-8D76-8508B40EE64B}">
      <dgm:prSet/>
      <dgm:spPr/>
      <dgm:t>
        <a:bodyPr/>
        <a:lstStyle/>
        <a:p>
          <a:endParaRPr lang="en-IN"/>
        </a:p>
      </dgm:t>
    </dgm:pt>
    <dgm:pt modelId="{48E6B807-803F-41A3-A237-6540AED36B3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Times New Roman"/>
              <a:cs typeface="Times New Roman"/>
            </a:rPr>
            <a:t>Peer-grading and project Tracking.</a:t>
          </a:r>
        </a:p>
      </dgm:t>
    </dgm:pt>
    <dgm:pt modelId="{537B9E0D-86DA-4ED1-B60C-08060F7808A8}" type="parTrans" cxnId="{81538090-448C-4308-9829-F66964B46118}">
      <dgm:prSet/>
      <dgm:spPr/>
      <dgm:t>
        <a:bodyPr/>
        <a:lstStyle/>
        <a:p>
          <a:endParaRPr lang="en-IN"/>
        </a:p>
      </dgm:t>
    </dgm:pt>
    <dgm:pt modelId="{480487E2-9E85-43AC-B6AA-CBA1D609BD85}" type="sibTrans" cxnId="{81538090-448C-4308-9829-F66964B46118}">
      <dgm:prSet/>
      <dgm:spPr/>
      <dgm:t>
        <a:bodyPr/>
        <a:lstStyle/>
        <a:p>
          <a:endParaRPr lang="en-IN"/>
        </a:p>
      </dgm:t>
    </dgm:pt>
    <dgm:pt modelId="{E34A3489-A3D2-40DF-B686-2E58FE00031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Times New Roman"/>
              <a:cs typeface="Times New Roman"/>
            </a:rPr>
            <a:t>Implementation of announcement module and schedule generation.</a:t>
          </a:r>
        </a:p>
      </dgm:t>
    </dgm:pt>
    <dgm:pt modelId="{2E1BEDDA-C9ED-45D2-8B59-77CEFA63E4A8}" type="parTrans" cxnId="{16AC9B6A-AAC0-400B-9A6D-26E3EC825EE6}">
      <dgm:prSet/>
      <dgm:spPr/>
      <dgm:t>
        <a:bodyPr/>
        <a:lstStyle/>
        <a:p>
          <a:endParaRPr lang="en-IN"/>
        </a:p>
      </dgm:t>
    </dgm:pt>
    <dgm:pt modelId="{4F57319D-BA50-4EBD-A70C-EF6856B0214F}" type="sibTrans" cxnId="{16AC9B6A-AAC0-400B-9A6D-26E3EC825EE6}">
      <dgm:prSet/>
      <dgm:spPr/>
      <dgm:t>
        <a:bodyPr/>
        <a:lstStyle/>
        <a:p>
          <a:endParaRPr lang="en-IN"/>
        </a:p>
      </dgm:t>
    </dgm:pt>
    <dgm:pt modelId="{E8296A1E-9B2B-4389-A19B-E02A3951122B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Times New Roman"/>
              <a:cs typeface="Times New Roman"/>
            </a:rPr>
            <a:t>Progressive Web App and project tracking</a:t>
          </a:r>
        </a:p>
      </dgm:t>
    </dgm:pt>
    <dgm:pt modelId="{79912413-55B3-4614-A88F-F8BB733B74F5}" type="parTrans" cxnId="{0B622A93-F9B3-49F7-A649-786BEFE28DDB}">
      <dgm:prSet/>
      <dgm:spPr/>
      <dgm:t>
        <a:bodyPr/>
        <a:lstStyle/>
        <a:p>
          <a:endParaRPr lang="en-IN"/>
        </a:p>
      </dgm:t>
    </dgm:pt>
    <dgm:pt modelId="{47971A7F-733D-48B3-8E54-00B6ACFFDF4C}" type="sibTrans" cxnId="{0B622A93-F9B3-49F7-A649-786BEFE28DDB}">
      <dgm:prSet/>
      <dgm:spPr/>
      <dgm:t>
        <a:bodyPr/>
        <a:lstStyle/>
        <a:p>
          <a:endParaRPr lang="en-IN"/>
        </a:p>
      </dgm:t>
    </dgm:pt>
    <dgm:pt modelId="{1154FCF3-4A77-40B2-B0F8-EDA994C80D3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Times New Roman"/>
              <a:cs typeface="Times New Roman"/>
            </a:rPr>
            <a:t>Research paper approved for publishing in IJRESM</a:t>
          </a:r>
        </a:p>
      </dgm:t>
    </dgm:pt>
    <dgm:pt modelId="{DBA3D59F-9EDB-4C02-9FBF-D9C1A36EEC61}" type="parTrans" cxnId="{7BC2A21B-433B-4C81-9BB5-459DE600BD7D}">
      <dgm:prSet/>
      <dgm:spPr/>
      <dgm:t>
        <a:bodyPr/>
        <a:lstStyle/>
        <a:p>
          <a:endParaRPr lang="en-IN"/>
        </a:p>
      </dgm:t>
    </dgm:pt>
    <dgm:pt modelId="{258C64A3-5CCB-484E-A161-94617DDD0E9F}" type="sibTrans" cxnId="{7BC2A21B-433B-4C81-9BB5-459DE600BD7D}">
      <dgm:prSet/>
      <dgm:spPr/>
      <dgm:t>
        <a:bodyPr/>
        <a:lstStyle/>
        <a:p>
          <a:endParaRPr lang="en-IN"/>
        </a:p>
      </dgm:t>
    </dgm:pt>
    <dgm:pt modelId="{E1AE26CA-9177-46D6-BB70-610EBA764743}" type="pres">
      <dgm:prSet presAssocID="{27B6389D-920A-4A65-A1EB-1DBC9ED386C8}" presName="linear" presStyleCnt="0">
        <dgm:presLayoutVars>
          <dgm:animLvl val="lvl"/>
          <dgm:resizeHandles val="exact"/>
        </dgm:presLayoutVars>
      </dgm:prSet>
      <dgm:spPr/>
    </dgm:pt>
    <dgm:pt modelId="{4CF37B81-E004-4505-918B-6C0F647B7081}" type="pres">
      <dgm:prSet presAssocID="{70BFE145-643C-4B2A-93E7-74D4439A402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517CB44-1583-4F81-9778-1D9646CCD91B}" type="pres">
      <dgm:prSet presAssocID="{9969AFB3-FDDC-4A83-A8A6-0D5CB2C28784}" presName="spacer" presStyleCnt="0"/>
      <dgm:spPr/>
    </dgm:pt>
    <dgm:pt modelId="{10B83A1A-F5CC-4690-B439-24D78BFC1DCC}" type="pres">
      <dgm:prSet presAssocID="{D751F4C2-8FFF-41D6-93B5-7CF9B616D52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1A2ABC8-7C64-41BD-BC24-757CE52CBE7D}" type="pres">
      <dgm:prSet presAssocID="{98F36331-09AE-4B00-B5AB-78DD18EB5485}" presName="spacer" presStyleCnt="0"/>
      <dgm:spPr/>
    </dgm:pt>
    <dgm:pt modelId="{31B0A531-291F-44C9-89A3-BF17A12DF544}" type="pres">
      <dgm:prSet presAssocID="{97742A90-F4B5-4E11-839E-A0A25F25344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34DBE72-7248-4F0C-B310-A9A5526A0494}" type="pres">
      <dgm:prSet presAssocID="{C6242C3E-B68D-4127-A2DC-A0BA25BA7B87}" presName="spacer" presStyleCnt="0"/>
      <dgm:spPr/>
    </dgm:pt>
    <dgm:pt modelId="{2EBD7F22-38AC-46D5-BBBD-28FE2209FEB4}" type="pres">
      <dgm:prSet presAssocID="{48E6B807-803F-41A3-A237-6540AED36B3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7380D7F-4269-4079-BB1A-539540B41A44}" type="pres">
      <dgm:prSet presAssocID="{480487E2-9E85-43AC-B6AA-CBA1D609BD85}" presName="spacer" presStyleCnt="0"/>
      <dgm:spPr/>
    </dgm:pt>
    <dgm:pt modelId="{2F5D2DD5-A131-4AAA-9C02-6639C23F7B37}" type="pres">
      <dgm:prSet presAssocID="{E34A3489-A3D2-40DF-B686-2E58FE00031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DED4E76-5523-4CBF-A228-166135EE5BEC}" type="pres">
      <dgm:prSet presAssocID="{4F57319D-BA50-4EBD-A70C-EF6856B0214F}" presName="spacer" presStyleCnt="0"/>
      <dgm:spPr/>
    </dgm:pt>
    <dgm:pt modelId="{2C044AC8-13C5-4AC9-91EF-7ECE408B8CF1}" type="pres">
      <dgm:prSet presAssocID="{E8296A1E-9B2B-4389-A19B-E02A3951122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D9D6AD6-386C-4A00-A34B-A9C3F154C495}" type="pres">
      <dgm:prSet presAssocID="{47971A7F-733D-48B3-8E54-00B6ACFFDF4C}" presName="spacer" presStyleCnt="0"/>
      <dgm:spPr/>
    </dgm:pt>
    <dgm:pt modelId="{5927F935-BB18-4B33-8BE8-29D062F34F6B}" type="pres">
      <dgm:prSet presAssocID="{1154FCF3-4A77-40B2-B0F8-EDA994C80D3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FBD3F01-8C22-4BF6-A92E-203FF268569A}" srcId="{27B6389D-920A-4A65-A1EB-1DBC9ED386C8}" destId="{D751F4C2-8FFF-41D6-93B5-7CF9B616D527}" srcOrd="1" destOrd="0" parTransId="{A56B1662-8F1F-4F16-85C0-1231FF095B12}" sibTransId="{98F36331-09AE-4B00-B5AB-78DD18EB5485}"/>
    <dgm:cxn modelId="{7BC2A21B-433B-4C81-9BB5-459DE600BD7D}" srcId="{27B6389D-920A-4A65-A1EB-1DBC9ED386C8}" destId="{1154FCF3-4A77-40B2-B0F8-EDA994C80D3F}" srcOrd="6" destOrd="0" parTransId="{DBA3D59F-9EDB-4C02-9FBF-D9C1A36EEC61}" sibTransId="{258C64A3-5CCB-484E-A161-94617DDD0E9F}"/>
    <dgm:cxn modelId="{5C364B1D-1E5A-490D-8D76-8508B40EE64B}" srcId="{27B6389D-920A-4A65-A1EB-1DBC9ED386C8}" destId="{97742A90-F4B5-4E11-839E-A0A25F25344E}" srcOrd="2" destOrd="0" parTransId="{33990AA3-C8D8-49E7-A125-8AA33D432110}" sibTransId="{C6242C3E-B68D-4127-A2DC-A0BA25BA7B87}"/>
    <dgm:cxn modelId="{123F3834-EE1C-4A25-AEE9-5CFC821661AA}" type="presOf" srcId="{27B6389D-920A-4A65-A1EB-1DBC9ED386C8}" destId="{E1AE26CA-9177-46D6-BB70-610EBA764743}" srcOrd="0" destOrd="0" presId="urn:microsoft.com/office/officeart/2005/8/layout/vList2"/>
    <dgm:cxn modelId="{45B7FE5E-4A61-4BC2-A580-6F49CE579CD1}" srcId="{27B6389D-920A-4A65-A1EB-1DBC9ED386C8}" destId="{70BFE145-643C-4B2A-93E7-74D4439A402A}" srcOrd="0" destOrd="0" parTransId="{45A595BC-7F5B-43D9-8A83-888DD040D8E0}" sibTransId="{9969AFB3-FDDC-4A83-A8A6-0D5CB2C28784}"/>
    <dgm:cxn modelId="{6527B749-C72A-4811-9869-BFCF6EC5763E}" type="presOf" srcId="{70BFE145-643C-4B2A-93E7-74D4439A402A}" destId="{4CF37B81-E004-4505-918B-6C0F647B7081}" srcOrd="0" destOrd="0" presId="urn:microsoft.com/office/officeart/2005/8/layout/vList2"/>
    <dgm:cxn modelId="{BB823B6A-0B10-4565-8883-9D47E6B39F89}" type="presOf" srcId="{1154FCF3-4A77-40B2-B0F8-EDA994C80D3F}" destId="{5927F935-BB18-4B33-8BE8-29D062F34F6B}" srcOrd="0" destOrd="0" presId="urn:microsoft.com/office/officeart/2005/8/layout/vList2"/>
    <dgm:cxn modelId="{16AC9B6A-AAC0-400B-9A6D-26E3EC825EE6}" srcId="{27B6389D-920A-4A65-A1EB-1DBC9ED386C8}" destId="{E34A3489-A3D2-40DF-B686-2E58FE000319}" srcOrd="4" destOrd="0" parTransId="{2E1BEDDA-C9ED-45D2-8B59-77CEFA63E4A8}" sibTransId="{4F57319D-BA50-4EBD-A70C-EF6856B0214F}"/>
    <dgm:cxn modelId="{81538090-448C-4308-9829-F66964B46118}" srcId="{27B6389D-920A-4A65-A1EB-1DBC9ED386C8}" destId="{48E6B807-803F-41A3-A237-6540AED36B35}" srcOrd="3" destOrd="0" parTransId="{537B9E0D-86DA-4ED1-B60C-08060F7808A8}" sibTransId="{480487E2-9E85-43AC-B6AA-CBA1D609BD85}"/>
    <dgm:cxn modelId="{0B622A93-F9B3-49F7-A649-786BEFE28DDB}" srcId="{27B6389D-920A-4A65-A1EB-1DBC9ED386C8}" destId="{E8296A1E-9B2B-4389-A19B-E02A3951122B}" srcOrd="5" destOrd="0" parTransId="{79912413-55B3-4614-A88F-F8BB733B74F5}" sibTransId="{47971A7F-733D-48B3-8E54-00B6ACFFDF4C}"/>
    <dgm:cxn modelId="{7CD1B7C7-681B-4314-8E64-7C9028CDB1FD}" type="presOf" srcId="{E8296A1E-9B2B-4389-A19B-E02A3951122B}" destId="{2C044AC8-13C5-4AC9-91EF-7ECE408B8CF1}" srcOrd="0" destOrd="0" presId="urn:microsoft.com/office/officeart/2005/8/layout/vList2"/>
    <dgm:cxn modelId="{63E1E0C7-468D-49C1-AC07-1086E8FB3CB4}" type="presOf" srcId="{97742A90-F4B5-4E11-839E-A0A25F25344E}" destId="{31B0A531-291F-44C9-89A3-BF17A12DF544}" srcOrd="0" destOrd="0" presId="urn:microsoft.com/office/officeart/2005/8/layout/vList2"/>
    <dgm:cxn modelId="{D59F06CC-49D2-4834-871B-21AD45C0E827}" type="presOf" srcId="{D751F4C2-8FFF-41D6-93B5-7CF9B616D527}" destId="{10B83A1A-F5CC-4690-B439-24D78BFC1DCC}" srcOrd="0" destOrd="0" presId="urn:microsoft.com/office/officeart/2005/8/layout/vList2"/>
    <dgm:cxn modelId="{A70B35D0-4387-4E8F-B900-672CF43FC5F0}" type="presOf" srcId="{E34A3489-A3D2-40DF-B686-2E58FE000319}" destId="{2F5D2DD5-A131-4AAA-9C02-6639C23F7B37}" srcOrd="0" destOrd="0" presId="urn:microsoft.com/office/officeart/2005/8/layout/vList2"/>
    <dgm:cxn modelId="{1C9AD9DB-B79E-479B-9A8C-C78C4FA5FC00}" type="presOf" srcId="{48E6B807-803F-41A3-A237-6540AED36B35}" destId="{2EBD7F22-38AC-46D5-BBBD-28FE2209FEB4}" srcOrd="0" destOrd="0" presId="urn:microsoft.com/office/officeart/2005/8/layout/vList2"/>
    <dgm:cxn modelId="{7FE25390-88FB-4097-B85D-1879A0D57F4D}" type="presParOf" srcId="{E1AE26CA-9177-46D6-BB70-610EBA764743}" destId="{4CF37B81-E004-4505-918B-6C0F647B7081}" srcOrd="0" destOrd="0" presId="urn:microsoft.com/office/officeart/2005/8/layout/vList2"/>
    <dgm:cxn modelId="{BA87A6BF-7E70-47FA-AE2A-BEA9DE09CC14}" type="presParOf" srcId="{E1AE26CA-9177-46D6-BB70-610EBA764743}" destId="{1517CB44-1583-4F81-9778-1D9646CCD91B}" srcOrd="1" destOrd="0" presId="urn:microsoft.com/office/officeart/2005/8/layout/vList2"/>
    <dgm:cxn modelId="{49C6EB35-7E4E-43C2-821A-ECF3B91E6A83}" type="presParOf" srcId="{E1AE26CA-9177-46D6-BB70-610EBA764743}" destId="{10B83A1A-F5CC-4690-B439-24D78BFC1DCC}" srcOrd="2" destOrd="0" presId="urn:microsoft.com/office/officeart/2005/8/layout/vList2"/>
    <dgm:cxn modelId="{A46B1173-051D-4681-BDB8-29A154A4EC14}" type="presParOf" srcId="{E1AE26CA-9177-46D6-BB70-610EBA764743}" destId="{81A2ABC8-7C64-41BD-BC24-757CE52CBE7D}" srcOrd="3" destOrd="0" presId="urn:microsoft.com/office/officeart/2005/8/layout/vList2"/>
    <dgm:cxn modelId="{1D2C26B6-5044-40D2-B8D7-7706D852CA8E}" type="presParOf" srcId="{E1AE26CA-9177-46D6-BB70-610EBA764743}" destId="{31B0A531-291F-44C9-89A3-BF17A12DF544}" srcOrd="4" destOrd="0" presId="urn:microsoft.com/office/officeart/2005/8/layout/vList2"/>
    <dgm:cxn modelId="{64DBEEB2-B997-4EEF-8B46-852384B9C8E2}" type="presParOf" srcId="{E1AE26CA-9177-46D6-BB70-610EBA764743}" destId="{E34DBE72-7248-4F0C-B310-A9A5526A0494}" srcOrd="5" destOrd="0" presId="urn:microsoft.com/office/officeart/2005/8/layout/vList2"/>
    <dgm:cxn modelId="{BAD264FB-050F-49D5-9C1C-AFD8B090AF85}" type="presParOf" srcId="{E1AE26CA-9177-46D6-BB70-610EBA764743}" destId="{2EBD7F22-38AC-46D5-BBBD-28FE2209FEB4}" srcOrd="6" destOrd="0" presId="urn:microsoft.com/office/officeart/2005/8/layout/vList2"/>
    <dgm:cxn modelId="{306569E9-C3A4-43B4-8D67-7D5AC8AC1EFB}" type="presParOf" srcId="{E1AE26CA-9177-46D6-BB70-610EBA764743}" destId="{97380D7F-4269-4079-BB1A-539540B41A44}" srcOrd="7" destOrd="0" presId="urn:microsoft.com/office/officeart/2005/8/layout/vList2"/>
    <dgm:cxn modelId="{EB5F994C-ABE6-49FB-BE6C-AF498E89F991}" type="presParOf" srcId="{E1AE26CA-9177-46D6-BB70-610EBA764743}" destId="{2F5D2DD5-A131-4AAA-9C02-6639C23F7B37}" srcOrd="8" destOrd="0" presId="urn:microsoft.com/office/officeart/2005/8/layout/vList2"/>
    <dgm:cxn modelId="{366CAA4F-8CCC-4C17-BC08-C92DBE9DA77F}" type="presParOf" srcId="{E1AE26CA-9177-46D6-BB70-610EBA764743}" destId="{BDED4E76-5523-4CBF-A228-166135EE5BEC}" srcOrd="9" destOrd="0" presId="urn:microsoft.com/office/officeart/2005/8/layout/vList2"/>
    <dgm:cxn modelId="{F581BB4A-0B9C-4281-A49F-ED68D47C0514}" type="presParOf" srcId="{E1AE26CA-9177-46D6-BB70-610EBA764743}" destId="{2C044AC8-13C5-4AC9-91EF-7ECE408B8CF1}" srcOrd="10" destOrd="0" presId="urn:microsoft.com/office/officeart/2005/8/layout/vList2"/>
    <dgm:cxn modelId="{58716332-FE7A-4C96-BEFA-2C1ACEC084EE}" type="presParOf" srcId="{E1AE26CA-9177-46D6-BB70-610EBA764743}" destId="{CD9D6AD6-386C-4A00-A34B-A9C3F154C495}" srcOrd="11" destOrd="0" presId="urn:microsoft.com/office/officeart/2005/8/layout/vList2"/>
    <dgm:cxn modelId="{E4C185F1-8A70-4EF5-A7CC-25AA2BCBA78A}" type="presParOf" srcId="{E1AE26CA-9177-46D6-BB70-610EBA764743}" destId="{5927F935-BB18-4B33-8BE8-29D062F34F6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37B81-E004-4505-918B-6C0F647B7081}">
      <dsp:nvSpPr>
        <dsp:cNvPr id="0" name=""/>
        <dsp:cNvSpPr/>
      </dsp:nvSpPr>
      <dsp:spPr>
        <a:xfrm>
          <a:off x="0" y="7595"/>
          <a:ext cx="6484959" cy="760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Execution of Smart Attendance system.</a:t>
          </a:r>
        </a:p>
      </dsp:txBody>
      <dsp:txXfrm>
        <a:off x="37125" y="44720"/>
        <a:ext cx="6410709" cy="686250"/>
      </dsp:txXfrm>
    </dsp:sp>
    <dsp:sp modelId="{10B83A1A-F5CC-4690-B439-24D78BFC1DCC}">
      <dsp:nvSpPr>
        <dsp:cNvPr id="0" name=""/>
        <dsp:cNvSpPr/>
      </dsp:nvSpPr>
      <dsp:spPr>
        <a:xfrm>
          <a:off x="0" y="825695"/>
          <a:ext cx="6484959" cy="760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Implementation of quiz with cheating detection.</a:t>
          </a:r>
        </a:p>
      </dsp:txBody>
      <dsp:txXfrm>
        <a:off x="37125" y="862820"/>
        <a:ext cx="6410709" cy="686250"/>
      </dsp:txXfrm>
    </dsp:sp>
    <dsp:sp modelId="{31B0A531-291F-44C9-89A3-BF17A12DF544}">
      <dsp:nvSpPr>
        <dsp:cNvPr id="0" name=""/>
        <dsp:cNvSpPr/>
      </dsp:nvSpPr>
      <dsp:spPr>
        <a:xfrm>
          <a:off x="0" y="1643795"/>
          <a:ext cx="6484959" cy="760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Assignment submission and grading with similarity checking.</a:t>
          </a:r>
        </a:p>
      </dsp:txBody>
      <dsp:txXfrm>
        <a:off x="37125" y="1680920"/>
        <a:ext cx="6410709" cy="686250"/>
      </dsp:txXfrm>
    </dsp:sp>
    <dsp:sp modelId="{2EBD7F22-38AC-46D5-BBBD-28FE2209FEB4}">
      <dsp:nvSpPr>
        <dsp:cNvPr id="0" name=""/>
        <dsp:cNvSpPr/>
      </dsp:nvSpPr>
      <dsp:spPr>
        <a:xfrm>
          <a:off x="0" y="2461895"/>
          <a:ext cx="6484959" cy="760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Peer-grading and project Tracking.</a:t>
          </a:r>
        </a:p>
      </dsp:txBody>
      <dsp:txXfrm>
        <a:off x="37125" y="2499020"/>
        <a:ext cx="6410709" cy="686250"/>
      </dsp:txXfrm>
    </dsp:sp>
    <dsp:sp modelId="{2F5D2DD5-A131-4AAA-9C02-6639C23F7B37}">
      <dsp:nvSpPr>
        <dsp:cNvPr id="0" name=""/>
        <dsp:cNvSpPr/>
      </dsp:nvSpPr>
      <dsp:spPr>
        <a:xfrm>
          <a:off x="0" y="3279995"/>
          <a:ext cx="6484959" cy="760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Implementation of announcement module and schedule generation.</a:t>
          </a:r>
        </a:p>
      </dsp:txBody>
      <dsp:txXfrm>
        <a:off x="37125" y="3317120"/>
        <a:ext cx="6410709" cy="686250"/>
      </dsp:txXfrm>
    </dsp:sp>
    <dsp:sp modelId="{2C044AC8-13C5-4AC9-91EF-7ECE408B8CF1}">
      <dsp:nvSpPr>
        <dsp:cNvPr id="0" name=""/>
        <dsp:cNvSpPr/>
      </dsp:nvSpPr>
      <dsp:spPr>
        <a:xfrm>
          <a:off x="0" y="4098095"/>
          <a:ext cx="6484959" cy="760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Progressive Web App and project tracking</a:t>
          </a:r>
        </a:p>
      </dsp:txBody>
      <dsp:txXfrm>
        <a:off x="37125" y="4135220"/>
        <a:ext cx="6410709" cy="686250"/>
      </dsp:txXfrm>
    </dsp:sp>
    <dsp:sp modelId="{5927F935-BB18-4B33-8BE8-29D062F34F6B}">
      <dsp:nvSpPr>
        <dsp:cNvPr id="0" name=""/>
        <dsp:cNvSpPr/>
      </dsp:nvSpPr>
      <dsp:spPr>
        <a:xfrm>
          <a:off x="0" y="4916195"/>
          <a:ext cx="6484959" cy="760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Research paper approved for publishing in IJRESM</a:t>
          </a:r>
        </a:p>
      </dsp:txBody>
      <dsp:txXfrm>
        <a:off x="37125" y="4953320"/>
        <a:ext cx="6410709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69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13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8c6a471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28c6a471d5_0_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62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871855" y="628332"/>
            <a:ext cx="10448289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842644" y="1823148"/>
            <a:ext cx="10506710" cy="1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4514215" y="5903078"/>
            <a:ext cx="312039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71855" y="628332"/>
            <a:ext cx="10448289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514215" y="5903078"/>
            <a:ext cx="312039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514215" y="5903078"/>
            <a:ext cx="312039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871855" y="628332"/>
            <a:ext cx="10448289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514215" y="5903078"/>
            <a:ext cx="312039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6315075"/>
            <a:ext cx="12192000" cy="542925"/>
          </a:xfrm>
          <a:custGeom>
            <a:avLst/>
            <a:gdLst/>
            <a:ahLst/>
            <a:cxnLst/>
            <a:rect l="l" t="t" r="r" b="b"/>
            <a:pathLst>
              <a:path w="12192000" h="542925" extrusionOk="0">
                <a:moveTo>
                  <a:pt x="12192000" y="0"/>
                </a:moveTo>
                <a:lnTo>
                  <a:pt x="0" y="0"/>
                </a:lnTo>
                <a:lnTo>
                  <a:pt x="0" y="542921"/>
                </a:lnTo>
                <a:lnTo>
                  <a:pt x="12192000" y="542921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2657475" y="6134100"/>
            <a:ext cx="9534525" cy="180975"/>
          </a:xfrm>
          <a:custGeom>
            <a:avLst/>
            <a:gdLst/>
            <a:ahLst/>
            <a:cxnLst/>
            <a:rect l="l" t="t" r="r" b="b"/>
            <a:pathLst>
              <a:path w="9534525" h="180975" extrusionOk="0">
                <a:moveTo>
                  <a:pt x="9534525" y="0"/>
                </a:moveTo>
                <a:lnTo>
                  <a:pt x="0" y="0"/>
                </a:lnTo>
                <a:lnTo>
                  <a:pt x="0" y="180975"/>
                </a:lnTo>
                <a:lnTo>
                  <a:pt x="9534525" y="180975"/>
                </a:lnTo>
                <a:lnTo>
                  <a:pt x="95345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871855" y="628332"/>
            <a:ext cx="10448289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842644" y="1823148"/>
            <a:ext cx="10506710" cy="1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ftr" idx="11"/>
          </p:nvPr>
        </p:nvSpPr>
        <p:spPr>
          <a:xfrm>
            <a:off x="4514215" y="5903078"/>
            <a:ext cx="3120390" cy="19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GHupQjSGbPzH2TvsVifUUeRXCfcxUh5/view?usp=sharin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ssein-hub/Edum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71FCFjsyEYEtkxKWgwLWIfr0IURyFep/view?usp=sharing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6ILkS4hsOYigAXihaH4wvXiveAInypi/view?usp=sharing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03299" TargetMode="External"/><Relationship Id="rId2" Type="http://schemas.openxmlformats.org/officeDocument/2006/relationships/hyperlink" Target="https://drive.google.com/file/d/13s9ggulZ1qqLePWwafjl2edmllriVgIM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738066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379092.1379118" TargetMode="External"/><Relationship Id="rId2" Type="http://schemas.openxmlformats.org/officeDocument/2006/relationships/hyperlink" Target="https://ieeexplore.ieee.org.library.somaiya.edu/document/85901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1934202" y="1762293"/>
            <a:ext cx="8323500" cy="260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r>
              <a:rPr lang="en-US" dirty="0" err="1"/>
              <a:t>Edumate</a:t>
            </a:r>
            <a:r>
              <a:rPr lang="en-US" dirty="0"/>
              <a:t> – Assisting Teachers</a:t>
            </a:r>
            <a:r>
              <a:rPr lang="en-US" b="0" dirty="0"/>
              <a:t> </a:t>
            </a:r>
            <a:endParaRPr lang="en-US" dirty="0"/>
          </a:p>
          <a:p>
            <a:r>
              <a:rPr lang="en-US" sz="4000" b="0" dirty="0"/>
              <a:t>Project Guide: Prof. Rohini Nair</a:t>
            </a:r>
            <a:br>
              <a:rPr lang="en-US" sz="4000" b="0" dirty="0"/>
            </a:br>
            <a:r>
              <a:rPr lang="en-US" sz="4000" b="0" dirty="0"/>
              <a:t>Group No.: C9</a:t>
            </a:r>
            <a:endParaRPr lang="en-US" sz="4000" dirty="0"/>
          </a:p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47" name="Google Shape;47;p1"/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48" name="Google Shape;48;p1"/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1524000" y="24562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 extrusionOk="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48" y="224517"/>
            <a:ext cx="2907283" cy="77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1932" y="66675"/>
            <a:ext cx="1088136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20375" y="190500"/>
            <a:ext cx="14001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dirty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3333E6-7D78-F1E5-E061-D1E0CE48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26024"/>
              </p:ext>
            </p:extLst>
          </p:nvPr>
        </p:nvGraphicFramePr>
        <p:xfrm>
          <a:off x="2779183" y="3934565"/>
          <a:ext cx="6400799" cy="2121535"/>
        </p:xfrm>
        <a:graphic>
          <a:graphicData uri="http://schemas.openxmlformats.org/drawingml/2006/table">
            <a:tbl>
              <a:tblPr firstRow="1" bandRow="1">
                <a:tableStyleId>{20A2C247-FC2D-4003-BA68-1C3FBB28B300}</a:tableStyleId>
              </a:tblPr>
              <a:tblGrid>
                <a:gridCol w="4153958">
                  <a:extLst>
                    <a:ext uri="{9D8B030D-6E8A-4147-A177-3AD203B41FA5}">
                      <a16:colId xmlns:a16="http://schemas.microsoft.com/office/drawing/2014/main" val="3026865310"/>
                    </a:ext>
                  </a:extLst>
                </a:gridCol>
                <a:gridCol w="2246841">
                  <a:extLst>
                    <a:ext uri="{9D8B030D-6E8A-4147-A177-3AD203B41FA5}">
                      <a16:colId xmlns:a16="http://schemas.microsoft.com/office/drawing/2014/main" val="578950917"/>
                    </a:ext>
                  </a:extLst>
                </a:gridCol>
              </a:tblGrid>
              <a:tr h="53416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Group Members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2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Roll Number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6247"/>
                  </a:ext>
                </a:extLst>
              </a:tr>
              <a:tr h="417576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Rushabh Gandhi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2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1911012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4179948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Kritarth Jain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2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1911020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604515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Nayan </a:t>
                      </a:r>
                      <a:r>
                        <a:rPr lang="en-US" sz="2000" dirty="0" err="1">
                          <a:effectLst/>
                        </a:rPr>
                        <a:t>Mandliya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2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1911027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9514836"/>
                  </a:ext>
                </a:extLst>
              </a:tr>
              <a:tr h="560197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Hussein Motiwala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2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1911031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91011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D00342-A171-2B42-4CFB-093D81375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0660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2815F-CE3A-5B12-4F68-215E0638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system model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oogle Shape;47;p1">
            <a:extLst>
              <a:ext uri="{FF2B5EF4-FFF2-40B4-BE49-F238E27FC236}">
                <a16:creationId xmlns:a16="http://schemas.microsoft.com/office/drawing/2014/main" id="{56A4DF1D-CF53-8278-0C80-8DF735650F1C}"/>
              </a:ext>
            </a:extLst>
          </p:cNvPr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9" name="Google Shape;48;p1">
              <a:extLst>
                <a:ext uri="{FF2B5EF4-FFF2-40B4-BE49-F238E27FC236}">
                  <a16:creationId xmlns:a16="http://schemas.microsoft.com/office/drawing/2014/main" id="{A307BC59-E445-D670-C17C-0C00A7030AF5}"/>
                </a:ext>
              </a:extLst>
            </p:cNvPr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9;p1">
              <a:extLst>
                <a:ext uri="{FF2B5EF4-FFF2-40B4-BE49-F238E27FC236}">
                  <a16:creationId xmlns:a16="http://schemas.microsoft.com/office/drawing/2014/main" id="{4621D08C-133F-5F9E-80B0-74B99DF331C2}"/>
                </a:ext>
              </a:extLst>
            </p:cNvPr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38A61769-D32F-7AF5-2AC4-D866D913E0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dirty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3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77B38-EBF3-071C-1EC6-568455A8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Design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DAF74C3-59B4-E520-6A1E-CCBC52DD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" y="1711720"/>
            <a:ext cx="11996886" cy="4287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AB448-8F85-6DA2-FB62-6941E5F71C33}"/>
              </a:ext>
            </a:extLst>
          </p:cNvPr>
          <p:cNvSpPr txBox="1"/>
          <p:nvPr/>
        </p:nvSpPr>
        <p:spPr>
          <a:xfrm>
            <a:off x="800669" y="63962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venir Next L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the diagram</a:t>
            </a:r>
          </a:p>
        </p:txBody>
      </p: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92E3CC15-0E58-AEF0-F54D-FE8740BA27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dirty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F2A1C-2E7A-7158-F244-1F901C08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0" kern="1200">
                <a:solidFill>
                  <a:srgbClr val="FFFFFF"/>
                </a:solidFill>
                <a:latin typeface="+mj-lt"/>
                <a:ea typeface="+mj-ea"/>
                <a:cs typeface="Arial"/>
              </a:rPr>
              <a:t>Features </a:t>
            </a:r>
            <a:br>
              <a:rPr lang="en-US" b="0" kern="1200">
                <a:solidFill>
                  <a:srgbClr val="FFFFFF"/>
                </a:solidFill>
                <a:latin typeface="+mj-lt"/>
                <a:ea typeface="+mj-ea"/>
                <a:cs typeface="Arial"/>
              </a:rPr>
            </a:br>
            <a:r>
              <a:rPr lang="en-US" b="0" kern="1200" dirty="0">
                <a:solidFill>
                  <a:srgbClr val="FFFFFF"/>
                </a:solidFill>
                <a:latin typeface="+mj-lt"/>
                <a:ea typeface="+mj-ea"/>
                <a:cs typeface="Arial"/>
              </a:rPr>
              <a:t>Implemented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D07BB-EB15-960E-2DFB-2E817C4176C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506330" y="6356350"/>
            <a:ext cx="8474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200" b="0" i="0" u="none" strike="noStrike" kern="1200" cap="none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pPr>
                <a:spcAft>
                  <a:spcPts val="600"/>
                </a:spcAft>
              </a:pPr>
              <a:t>12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oogle Shape;48;p1">
            <a:extLst>
              <a:ext uri="{FF2B5EF4-FFF2-40B4-BE49-F238E27FC236}">
                <a16:creationId xmlns:a16="http://schemas.microsoft.com/office/drawing/2014/main" id="{F6F8E435-E666-DC6B-77D2-699F55017FA0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custGeom>
            <a:avLst/>
            <a:gdLst/>
            <a:ahLst/>
            <a:cxnLst/>
            <a:rect l="l" t="t" r="r" b="b"/>
            <a:pathLst>
              <a:path w="12192000" h="542925" extrusionOk="0">
                <a:moveTo>
                  <a:pt x="12192000" y="0"/>
                </a:moveTo>
                <a:lnTo>
                  <a:pt x="0" y="0"/>
                </a:lnTo>
                <a:lnTo>
                  <a:pt x="0" y="542921"/>
                </a:lnTo>
                <a:lnTo>
                  <a:pt x="12192000" y="542921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9;p1">
            <a:extLst>
              <a:ext uri="{FF2B5EF4-FFF2-40B4-BE49-F238E27FC236}">
                <a16:creationId xmlns:a16="http://schemas.microsoft.com/office/drawing/2014/main" id="{6E3A2DD8-BFA0-B27E-2F54-93F66ABF067E}"/>
              </a:ext>
            </a:extLst>
          </p:cNvPr>
          <p:cNvSpPr/>
          <p:nvPr/>
        </p:nvSpPr>
        <p:spPr>
          <a:xfrm>
            <a:off x="2657475" y="6134100"/>
            <a:ext cx="9534525" cy="180975"/>
          </a:xfrm>
          <a:custGeom>
            <a:avLst/>
            <a:gdLst/>
            <a:ahLst/>
            <a:cxnLst/>
            <a:rect l="l" t="t" r="r" b="b"/>
            <a:pathLst>
              <a:path w="9534525" h="180975" extrusionOk="0">
                <a:moveTo>
                  <a:pt x="9534525" y="0"/>
                </a:moveTo>
                <a:lnTo>
                  <a:pt x="0" y="0"/>
                </a:lnTo>
                <a:lnTo>
                  <a:pt x="0" y="180975"/>
                </a:lnTo>
                <a:lnTo>
                  <a:pt x="9534525" y="180975"/>
                </a:lnTo>
                <a:lnTo>
                  <a:pt x="95345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Diagram 13">
            <a:extLst>
              <a:ext uri="{FF2B5EF4-FFF2-40B4-BE49-F238E27FC236}">
                <a16:creationId xmlns:a16="http://schemas.microsoft.com/office/drawing/2014/main" id="{6D9E5E51-A215-0AAC-F3CC-DD0D94688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50322"/>
              </p:ext>
            </p:extLst>
          </p:nvPr>
        </p:nvGraphicFramePr>
        <p:xfrm>
          <a:off x="5447732" y="417394"/>
          <a:ext cx="6484959" cy="568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4" name="Google Shape;55;p1">
            <a:extLst>
              <a:ext uri="{FF2B5EF4-FFF2-40B4-BE49-F238E27FC236}">
                <a16:creationId xmlns:a16="http://schemas.microsoft.com/office/drawing/2014/main" id="{45383A74-F7A9-6CF5-52BE-51C69D74954E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C752-0CFF-F91D-A0DF-7982381A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6FB71FC3-F6C8-592D-327E-EEAFB4A4DB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dirty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C6789-2408-4C57-A682-AA461B33D50A}"/>
              </a:ext>
            </a:extLst>
          </p:cNvPr>
          <p:cNvSpPr txBox="1"/>
          <p:nvPr/>
        </p:nvSpPr>
        <p:spPr>
          <a:xfrm>
            <a:off x="366547" y="6401294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GitHub Repository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9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B9D5851-3E3E-7CA1-52A5-72B852E6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5" y="199672"/>
            <a:ext cx="11295794" cy="5889998"/>
          </a:xfrm>
          <a:prstGeom prst="rect">
            <a:avLst/>
          </a:prstGeom>
        </p:spPr>
      </p:pic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16F428D1-1915-4527-FA93-F854DB7FC1FF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16F428D1-1915-4527-FA93-F854DB7FC1FF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E80C7DD-FAE5-ECE3-5458-BA1B972C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3" y="135"/>
            <a:ext cx="11796213" cy="61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16F428D1-1915-4527-FA93-F854DB7FC1FF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2AE85E-CD73-3B8E-827C-3E90650B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21854"/>
            <a:ext cx="11637578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16F428D1-1915-4527-FA93-F854DB7FC1FF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25C752-5C4B-48F7-EE5F-70214C0F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1" y="-603"/>
            <a:ext cx="11860922" cy="61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1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16F428D1-1915-4527-FA93-F854DB7FC1FF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01F201E-E18A-D24A-3144-7686F826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4" y="3613"/>
            <a:ext cx="11059510" cy="62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9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16F428D1-1915-4527-FA93-F854DB7FC1FF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345B36-CFE1-03CE-EDD6-7345C480A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6" t="-516" r="19503" b="-2835"/>
          <a:stretch/>
        </p:blipFill>
        <p:spPr>
          <a:xfrm>
            <a:off x="6486277" y="-5568"/>
            <a:ext cx="5540543" cy="3369956"/>
          </a:xfrm>
          <a:prstGeom prst="rect">
            <a:avLst/>
          </a:prstGeom>
        </p:spPr>
      </p:pic>
      <p:pic>
        <p:nvPicPr>
          <p:cNvPr id="10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6045FCE-8C63-701C-11E5-5059F75EE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3" b="36336"/>
          <a:stretch/>
        </p:blipFill>
        <p:spPr>
          <a:xfrm>
            <a:off x="-1237" y="-1237"/>
            <a:ext cx="6199543" cy="3018077"/>
          </a:xfrm>
          <a:prstGeom prst="rect">
            <a:avLst/>
          </a:prstGeo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3DEE72-02F2-A179-EB60-747E0AB3D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2" r="9676" b="17376"/>
          <a:stretch/>
        </p:blipFill>
        <p:spPr>
          <a:xfrm>
            <a:off x="66798" y="3065317"/>
            <a:ext cx="6128570" cy="3206034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30F24094-55B3-579A-251A-A6CAB3540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764" y="3366530"/>
            <a:ext cx="5443971" cy="27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g228c6a471d5_0_5"/>
          <p:cNvSpPr txBox="1">
            <a:spLocks noGrp="1"/>
          </p:cNvSpPr>
          <p:nvPr>
            <p:ph type="title"/>
          </p:nvPr>
        </p:nvSpPr>
        <p:spPr>
          <a:xfrm>
            <a:off x="1853462" y="2875193"/>
            <a:ext cx="1807492" cy="675435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solidFill>
                  <a:srgbClr val="FFFFFF"/>
                </a:solidFill>
              </a:rPr>
              <a:t>Outline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Google Shape;61;g228c6a471d5_0_5"/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/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Problem Definition</a:t>
            </a:r>
          </a:p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Scope</a:t>
            </a:r>
          </a:p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Motivation to build the project</a:t>
            </a:r>
          </a:p>
          <a:p>
            <a:pPr marL="571500" indent="-342900">
              <a:spcAft>
                <a:spcPts val="600"/>
              </a:spcAft>
              <a:buFont typeface="Arial"/>
              <a:buChar char="•"/>
            </a:pPr>
            <a:r>
              <a:rPr lang="en-US" dirty="0"/>
              <a:t>Uniqueness of the project</a:t>
            </a:r>
          </a:p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Literature Review</a:t>
            </a:r>
          </a:p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Proposed System Model</a:t>
            </a:r>
          </a:p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Features Implemented</a:t>
            </a:r>
          </a:p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Implementation details</a:t>
            </a:r>
          </a:p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UML Diagrams</a:t>
            </a:r>
          </a:p>
          <a:p>
            <a:pPr marL="571500" indent="-342900">
              <a:spcAft>
                <a:spcPts val="600"/>
              </a:spcAft>
              <a:buChar char="•"/>
            </a:pPr>
            <a:r>
              <a:rPr lang="en-US" dirty="0"/>
              <a:t>Hardware and Software Requirements</a:t>
            </a:r>
          </a:p>
          <a:p>
            <a:pPr marL="114300" indent="0">
              <a:spcAft>
                <a:spcPts val="600"/>
              </a:spcAft>
              <a:buSzPts val="1800"/>
            </a:pPr>
            <a:endParaRPr lang="en-US" dirty="0"/>
          </a:p>
        </p:txBody>
      </p:sp>
      <p:sp>
        <p:nvSpPr>
          <p:cNvPr id="62" name="Google Shape;62;g228c6a471d5_0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2</a:t>
            </a:fld>
            <a:endParaRPr lang="en-US"/>
          </a:p>
        </p:txBody>
      </p:sp>
      <p:grpSp>
        <p:nvGrpSpPr>
          <p:cNvPr id="6" name="Google Shape;47;p1">
            <a:extLst>
              <a:ext uri="{FF2B5EF4-FFF2-40B4-BE49-F238E27FC236}">
                <a16:creationId xmlns:a16="http://schemas.microsoft.com/office/drawing/2014/main" id="{2CB47E5D-BC5B-BC8D-1F8C-A203EFA17DA1}"/>
              </a:ext>
            </a:extLst>
          </p:cNvPr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4" name="Google Shape;48;p1">
              <a:extLst>
                <a:ext uri="{FF2B5EF4-FFF2-40B4-BE49-F238E27FC236}">
                  <a16:creationId xmlns:a16="http://schemas.microsoft.com/office/drawing/2014/main" id="{45B18DF8-67B7-1D7C-141A-21A623A96C80}"/>
                </a:ext>
              </a:extLst>
            </p:cNvPr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9;p1">
              <a:extLst>
                <a:ext uri="{FF2B5EF4-FFF2-40B4-BE49-F238E27FC236}">
                  <a16:creationId xmlns:a16="http://schemas.microsoft.com/office/drawing/2014/main" id="{5A796EE7-8BFF-A963-DDE8-E4B104045837}"/>
                </a:ext>
              </a:extLst>
            </p:cNvPr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90499506-424B-1DF0-D4B2-80C3AA5CD93E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16F428D1-1915-4527-FA93-F854DB7FC1FF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F6C09B-1EAC-BA69-7411-A173A6C5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71" y="157081"/>
            <a:ext cx="5078680" cy="258539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DB89AA5-4B5E-0FE8-F021-E3DFB801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32" y="157328"/>
            <a:ext cx="5217225" cy="2667484"/>
          </a:xfrm>
          <a:prstGeom prst="rect">
            <a:avLst/>
          </a:prstGeom>
        </p:spPr>
      </p:pic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CDABFA21-1534-98D0-5245-AC332EA23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6" y="3170121"/>
            <a:ext cx="5454732" cy="2777481"/>
          </a:xfrm>
          <a:prstGeom prst="rect">
            <a:avLst/>
          </a:prstGeom>
        </p:spPr>
      </p:pic>
      <p:pic>
        <p:nvPicPr>
          <p:cNvPr id="11" name="Picture 11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2334990-309F-22F5-4D3C-219F99004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783" y="3105702"/>
            <a:ext cx="5365667" cy="27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0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9517C-334B-F8D3-0C2D-7344969E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265" y="3016210"/>
            <a:ext cx="7744601" cy="830997"/>
          </a:xfrm>
        </p:spPr>
        <p:txBody>
          <a:bodyPr/>
          <a:lstStyle/>
          <a:p>
            <a:pPr algn="ctr"/>
            <a:r>
              <a:rPr lang="en-US" sz="5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A1E76744-80B5-D02F-EDC0-3C647FC53344}"/>
              </a:ext>
            </a:extLst>
          </p:cNvPr>
          <p:cNvSpPr txBox="1">
            <a:spLocks/>
          </p:cNvSpPr>
          <p:nvPr/>
        </p:nvSpPr>
        <p:spPr>
          <a:xfrm>
            <a:off x="5814709" y="4477112"/>
            <a:ext cx="1719940" cy="24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fld id="{00000000-1234-1234-1234-123412341234}" type="slidenum">
              <a:rPr lang="en-US" sz="1098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9DB7D44A-EF65-97F5-7125-73C0D0EA1188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7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A1E76744-80B5-D02F-EDC0-3C647FC53344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2134C45-D30E-B352-7209-0F365B61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0" y="915926"/>
            <a:ext cx="10871393" cy="5200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AFCA6B-36D2-DDE7-F9EE-09F3FC0665CC}"/>
              </a:ext>
            </a:extLst>
          </p:cNvPr>
          <p:cNvSpPr txBox="1"/>
          <p:nvPr/>
        </p:nvSpPr>
        <p:spPr>
          <a:xfrm>
            <a:off x="370114" y="63770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venir Next L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the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973EAC-D12B-5E6A-989C-7FDFC73B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20" y="213714"/>
            <a:ext cx="10448289" cy="70104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09642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517C-334B-F8D3-0C2D-7344969E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Activity diagram</a:t>
            </a:r>
            <a:endParaRPr lang="en-US" dirty="0"/>
          </a:p>
        </p:txBody>
      </p: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A1E76744-80B5-D02F-EDC0-3C647FC53344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F2C2BE8-A9F9-C722-652E-8D1C95A7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1493614"/>
            <a:ext cx="11539814" cy="4520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34069D-5ACA-41C7-A1C4-9C40FA4C6FAF}"/>
              </a:ext>
            </a:extLst>
          </p:cNvPr>
          <p:cNvSpPr txBox="1"/>
          <p:nvPr/>
        </p:nvSpPr>
        <p:spPr>
          <a:xfrm>
            <a:off x="410135" y="64276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venir Next L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the diagram</a:t>
            </a:r>
          </a:p>
        </p:txBody>
      </p:sp>
    </p:spTree>
    <p:extLst>
      <p:ext uri="{BB962C8B-B14F-4D97-AF65-F5344CB8AC3E}">
        <p14:creationId xmlns:p14="http://schemas.microsoft.com/office/powerpoint/2010/main" val="327494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517C-334B-F8D3-0C2D-7344969E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Hardware &amp; Software Requirements</a:t>
            </a:r>
            <a:endParaRPr lang="en-US" dirty="0"/>
          </a:p>
        </p:txBody>
      </p: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A1E76744-80B5-D02F-EDC0-3C647FC53344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B030F-D7A7-8717-6907-89871864CEFA}"/>
              </a:ext>
            </a:extLst>
          </p:cNvPr>
          <p:cNvSpPr txBox="1"/>
          <p:nvPr/>
        </p:nvSpPr>
        <p:spPr>
          <a:xfrm>
            <a:off x="7525871" y="2158253"/>
            <a:ext cx="38413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400">
                <a:latin typeface="Times New Roman"/>
              </a:rPr>
              <a:t>VS Code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</a:rPr>
              <a:t>MYSQL</a:t>
            </a:r>
            <a:endParaRPr lang="en-US" sz="2400">
              <a:latin typeface="Times New Roman"/>
            </a:endParaRP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</a:rPr>
              <a:t>Postman</a:t>
            </a:r>
            <a:endParaRPr lang="en-US" sz="2400">
              <a:latin typeface="Times New Roman"/>
            </a:endParaRP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</a:rPr>
              <a:t>Django</a:t>
            </a:r>
            <a:endParaRPr lang="en-US" sz="2400">
              <a:latin typeface="Times New Roman"/>
            </a:endParaRPr>
          </a:p>
          <a:p>
            <a:pPr marL="342900" indent="-342900">
              <a:buChar char="•"/>
            </a:pPr>
            <a:r>
              <a:rPr lang="en-US" sz="2400" err="1">
                <a:latin typeface="Times New Roman"/>
              </a:rPr>
              <a:t>Github</a:t>
            </a:r>
            <a:endParaRPr lang="en-US" sz="2400">
              <a:latin typeface="Times New Roman"/>
            </a:endParaRPr>
          </a:p>
          <a:p>
            <a:pPr marL="342900" indent="-342900">
              <a:buChar char="•"/>
            </a:pPr>
            <a:r>
              <a:rPr lang="en-US" sz="2400" err="1">
                <a:latin typeface="Times New Roman"/>
              </a:rPr>
              <a:t>Javascript</a:t>
            </a:r>
            <a:endParaRPr lang="en-US" sz="2400">
              <a:latin typeface="Times New Roman"/>
            </a:endParaRP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</a:rPr>
              <a:t>Python</a:t>
            </a:r>
            <a:endParaRPr lang="en-US" sz="2400">
              <a:latin typeface="Times New Roman"/>
            </a:endParaRP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</a:rPr>
              <a:t>Web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CA804-A46D-4B4B-4495-062FC674FDA7}"/>
              </a:ext>
            </a:extLst>
          </p:cNvPr>
          <p:cNvSpPr txBox="1"/>
          <p:nvPr/>
        </p:nvSpPr>
        <p:spPr>
          <a:xfrm>
            <a:off x="813547" y="2158252"/>
            <a:ext cx="764016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400" dirty="0"/>
              <a:t>Camera/Webcam</a:t>
            </a:r>
            <a:endParaRPr lang="en-US" dirty="0"/>
          </a:p>
          <a:p>
            <a:pPr marL="342900" indent="-342900">
              <a:buChar char="•"/>
            </a:pPr>
            <a:r>
              <a:rPr lang="en-US" sz="2400" dirty="0"/>
              <a:t>2GB Ram</a:t>
            </a:r>
            <a:endParaRPr lang="en-US" dirty="0"/>
          </a:p>
          <a:p>
            <a:pPr marL="342900" indent="-342900">
              <a:buChar char="•"/>
            </a:pPr>
            <a:r>
              <a:rPr lang="en-US" sz="2400" dirty="0"/>
              <a:t>I3 2nd Gen/AMD 2nd gen or similar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/>
              <a:t>Operating Environment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68FD8-89BD-B8E5-5B17-6D5A29184A9F}"/>
              </a:ext>
            </a:extLst>
          </p:cNvPr>
          <p:cNvSpPr txBox="1"/>
          <p:nvPr/>
        </p:nvSpPr>
        <p:spPr>
          <a:xfrm>
            <a:off x="1138518" y="3727076"/>
            <a:ext cx="64411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dirty="0">
                <a:latin typeface="Times New Roman"/>
                <a:cs typeface="Segoe UI"/>
              </a:rPr>
              <a:t>PCs running Windows operating system​</a:t>
            </a:r>
            <a:endParaRPr lang="en-US" sz="2000">
              <a:latin typeface="Times New Roman"/>
            </a:endParaRPr>
          </a:p>
          <a:p>
            <a:pPr marL="342900" indent="-342900">
              <a:buChar char="•"/>
            </a:pPr>
            <a:r>
              <a:rPr lang="en-US" sz="2000" dirty="0">
                <a:latin typeface="Times New Roman"/>
                <a:cs typeface="Segoe UI"/>
              </a:rPr>
              <a:t>Macs running OS X Panther (v10.3)​</a:t>
            </a:r>
          </a:p>
          <a:p>
            <a:pPr marL="342900" indent="-342900">
              <a:buChar char="•"/>
            </a:pPr>
            <a:r>
              <a:rPr lang="en-US" sz="2000" err="1">
                <a:latin typeface="Times New Roman"/>
                <a:cs typeface="Segoe UI"/>
              </a:rPr>
              <a:t>IPads</a:t>
            </a:r>
            <a:r>
              <a:rPr lang="en-US" sz="2000" dirty="0">
                <a:latin typeface="Times New Roman"/>
                <a:cs typeface="Segoe UI"/>
              </a:rPr>
              <a:t> running </a:t>
            </a:r>
            <a:r>
              <a:rPr lang="en-US" sz="2000" err="1">
                <a:latin typeface="Times New Roman"/>
                <a:cs typeface="Segoe UI"/>
              </a:rPr>
              <a:t>IPadOS</a:t>
            </a:r>
            <a:r>
              <a:rPr lang="en-US" sz="2000" dirty="0">
                <a:latin typeface="Times New Roman"/>
                <a:cs typeface="Segoe UI"/>
              </a:rPr>
              <a:t> 13.0 or later.​</a:t>
            </a:r>
          </a:p>
          <a:p>
            <a:pPr marL="342900" indent="-342900">
              <a:buChar char="•"/>
            </a:pPr>
            <a:r>
              <a:rPr lang="en-US" sz="2000" dirty="0">
                <a:latin typeface="Times New Roman"/>
                <a:cs typeface="Segoe UI"/>
              </a:rPr>
              <a:t>Android-based Tablets running on (v4.2) jelly bean​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5606C-02DD-84AB-55C4-CF28FA77AFDD}"/>
              </a:ext>
            </a:extLst>
          </p:cNvPr>
          <p:cNvSpPr txBox="1"/>
          <p:nvPr/>
        </p:nvSpPr>
        <p:spPr>
          <a:xfrm>
            <a:off x="7447429" y="15307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</a:rPr>
              <a:t>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5EAF9-AE05-9273-A663-1FF64F8818E4}"/>
              </a:ext>
            </a:extLst>
          </p:cNvPr>
          <p:cNvSpPr txBox="1"/>
          <p:nvPr/>
        </p:nvSpPr>
        <p:spPr>
          <a:xfrm>
            <a:off x="813547" y="159795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</a:rPr>
              <a:t>Hardware</a:t>
            </a:r>
            <a:r>
              <a:rPr lang="en-US" sz="2400" b="1" dirty="0">
                <a:latin typeface="Avenir Next LT Pr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2833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5B084-215A-9A84-09C8-CF4B748397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BD9A5-4BE0-633B-5EBD-9BEB89C9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2705A79E-FCB8-31ED-A8C7-0497FEB6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03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BE904-5654-76FE-B90E-28B60816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0590F-7790-A362-73EE-C99640B60D29}"/>
              </a:ext>
            </a:extLst>
          </p:cNvPr>
          <p:cNvSpPr txBox="1"/>
          <p:nvPr/>
        </p:nvSpPr>
        <p:spPr>
          <a:xfrm>
            <a:off x="4951863" y="823415"/>
            <a:ext cx="666693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Times New Roman"/>
              </a:rPr>
              <a:t>A teacher encounters a variety of challenges in addition to teaching, including:-</a:t>
            </a:r>
          </a:p>
          <a:p>
            <a:pPr marL="342900" indent="-342900" algn="just">
              <a:buChar char="•"/>
            </a:pPr>
            <a:r>
              <a:rPr lang="en-IN" sz="2800" dirty="0">
                <a:latin typeface="Times New Roman"/>
              </a:rPr>
              <a:t>Maintaining accurate attendance records of students.</a:t>
            </a:r>
          </a:p>
          <a:p>
            <a:pPr marL="342900" indent="-342900" algn="just">
              <a:buChar char="•"/>
            </a:pPr>
            <a:r>
              <a:rPr lang="en-IN" sz="2800" dirty="0">
                <a:latin typeface="Times New Roman"/>
              </a:rPr>
              <a:t>Allocation, collection and grading of student assignments.</a:t>
            </a:r>
          </a:p>
          <a:p>
            <a:pPr marL="342900" indent="-342900" algn="just">
              <a:buChar char="•"/>
            </a:pPr>
            <a:r>
              <a:rPr lang="en-IN" sz="2800" dirty="0">
                <a:latin typeface="Times New Roman"/>
              </a:rPr>
              <a:t>Ensuring the originality of the work submitted by students.</a:t>
            </a:r>
          </a:p>
          <a:p>
            <a:pPr marL="342900" indent="-342900" algn="just">
              <a:buChar char="•"/>
            </a:pPr>
            <a:r>
              <a:rPr lang="en-IN" sz="2800" dirty="0">
                <a:latin typeface="Times New Roman"/>
              </a:rPr>
              <a:t>Monitoring quizzes  to prevent cheating and ensure a fair evaluation and many more….</a:t>
            </a:r>
          </a:p>
        </p:txBody>
      </p: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4CE2F7B6-365B-FF8E-A693-78445958A65F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69712-0D12-A07C-02B4-DACE5C98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9F5AD-7E6E-26AA-67CB-1964A34EEC2F}"/>
              </a:ext>
            </a:extLst>
          </p:cNvPr>
          <p:cNvSpPr txBox="1"/>
          <p:nvPr/>
        </p:nvSpPr>
        <p:spPr>
          <a:xfrm>
            <a:off x="5641074" y="1239289"/>
            <a:ext cx="6551290" cy="46988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200" dirty="0">
                <a:latin typeface="Times New Roman"/>
              </a:rPr>
              <a:t>Ensuring accurate attendance using face detection and class photos.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200" dirty="0">
                <a:latin typeface="Times New Roman"/>
              </a:rPr>
              <a:t>Online quizzes with built-in cheating detection.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Times New Roman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200" dirty="0">
                <a:latin typeface="Times New Roman"/>
              </a:rPr>
              <a:t>Ensuring originality and academic integrity using plagiarism while grading submitted assignments.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Times New Roman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200" dirty="0">
                <a:latin typeface="Times New Roman"/>
              </a:rPr>
              <a:t>Individual and group peer grading, enhancing student engagement and collaboration.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Times New Roman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200" dirty="0">
                <a:latin typeface="Times New Roman"/>
              </a:rPr>
              <a:t>Central hub for announcements, schedules, reference materials and assignments.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5711C-F4B4-D881-46D9-367293DC18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4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oogle Shape;47;p1">
            <a:extLst>
              <a:ext uri="{FF2B5EF4-FFF2-40B4-BE49-F238E27FC236}">
                <a16:creationId xmlns:a16="http://schemas.microsoft.com/office/drawing/2014/main" id="{2F2F3BEB-03BA-AFA0-6A87-6348EAB0D2EA}"/>
              </a:ext>
            </a:extLst>
          </p:cNvPr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6" name="Google Shape;48;p1">
              <a:extLst>
                <a:ext uri="{FF2B5EF4-FFF2-40B4-BE49-F238E27FC236}">
                  <a16:creationId xmlns:a16="http://schemas.microsoft.com/office/drawing/2014/main" id="{86FBFFEC-934F-389F-38C9-4BBF06D6534D}"/>
                </a:ext>
              </a:extLst>
            </p:cNvPr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9;p1">
              <a:extLst>
                <a:ext uri="{FF2B5EF4-FFF2-40B4-BE49-F238E27FC236}">
                  <a16:creationId xmlns:a16="http://schemas.microsoft.com/office/drawing/2014/main" id="{AB82EAEA-5DC4-601D-92EC-B741B530B969}"/>
                </a:ext>
              </a:extLst>
            </p:cNvPr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ED8745AF-5269-3D07-0E84-0D96D75AD719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6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5D66E-50DF-6D39-CBCC-AC19DDE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to build the project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5F39FA36-7762-A715-7725-CC5877B28ECC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Assisting the teachers in various activities like attendance, collecting assignments, grading etc. which are time consuming.</a:t>
            </a:r>
            <a:endParaRPr lang="en-US" sz="2400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No existing efficient and integrated system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Students have to move from one platform to other to do different things.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Building a solution that can assist the teachers and students both in various aspects of their 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5A6C8-F38B-1805-3A93-E97E5A9AF9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9" name="Google Shape;47;p1">
            <a:extLst>
              <a:ext uri="{FF2B5EF4-FFF2-40B4-BE49-F238E27FC236}">
                <a16:creationId xmlns:a16="http://schemas.microsoft.com/office/drawing/2014/main" id="{BC15FE2D-63FC-B3F3-D9FE-4199C83931E7}"/>
              </a:ext>
            </a:extLst>
          </p:cNvPr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7" name="Google Shape;48;p1">
              <a:extLst>
                <a:ext uri="{FF2B5EF4-FFF2-40B4-BE49-F238E27FC236}">
                  <a16:creationId xmlns:a16="http://schemas.microsoft.com/office/drawing/2014/main" id="{762825AA-3DD9-76E9-8660-650190460FFE}"/>
                </a:ext>
              </a:extLst>
            </p:cNvPr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9;p1">
              <a:extLst>
                <a:ext uri="{FF2B5EF4-FFF2-40B4-BE49-F238E27FC236}">
                  <a16:creationId xmlns:a16="http://schemas.microsoft.com/office/drawing/2014/main" id="{01FBC3DE-5A27-F044-4E87-F95A33D48A47}"/>
                </a:ext>
              </a:extLst>
            </p:cNvPr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6FF05606-5CAE-2C61-5EFB-45DD33D89FE0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">
            <a:extLst>
              <a:ext uri="{FF2B5EF4-FFF2-40B4-BE49-F238E27FC236}">
                <a16:creationId xmlns:a16="http://schemas.microsoft.com/office/drawing/2014/main" id="{5F39FA36-7762-A715-7725-CC5877B28ECC}"/>
              </a:ext>
            </a:extLst>
          </p:cNvPr>
          <p:cNvSpPr txBox="1"/>
          <p:nvPr/>
        </p:nvSpPr>
        <p:spPr>
          <a:xfrm>
            <a:off x="755780" y="552091"/>
            <a:ext cx="10594973" cy="5431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5A6C8-F38B-1805-3A93-E97E5A9AF9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9" name="Google Shape;47;p1">
            <a:extLst>
              <a:ext uri="{FF2B5EF4-FFF2-40B4-BE49-F238E27FC236}">
                <a16:creationId xmlns:a16="http://schemas.microsoft.com/office/drawing/2014/main" id="{BC15FE2D-63FC-B3F3-D9FE-4199C83931E7}"/>
              </a:ext>
            </a:extLst>
          </p:cNvPr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7" name="Google Shape;48;p1">
              <a:extLst>
                <a:ext uri="{FF2B5EF4-FFF2-40B4-BE49-F238E27FC236}">
                  <a16:creationId xmlns:a16="http://schemas.microsoft.com/office/drawing/2014/main" id="{762825AA-3DD9-76E9-8660-650190460FFE}"/>
                </a:ext>
              </a:extLst>
            </p:cNvPr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9;p1">
              <a:extLst>
                <a:ext uri="{FF2B5EF4-FFF2-40B4-BE49-F238E27FC236}">
                  <a16:creationId xmlns:a16="http://schemas.microsoft.com/office/drawing/2014/main" id="{01FBC3DE-5A27-F044-4E87-F95A33D48A47}"/>
                </a:ext>
              </a:extLst>
            </p:cNvPr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55;p1">
            <a:extLst>
              <a:ext uri="{FF2B5EF4-FFF2-40B4-BE49-F238E27FC236}">
                <a16:creationId xmlns:a16="http://schemas.microsoft.com/office/drawing/2014/main" id="{6FF05606-5CAE-2C61-5EFB-45DD33D89FE0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968D2-9E46-6649-83FD-7EF44C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86" y="349231"/>
            <a:ext cx="10448289" cy="754053"/>
          </a:xfrm>
        </p:spPr>
        <p:txBody>
          <a:bodyPr/>
          <a:lstStyle/>
          <a:p>
            <a:pPr marL="228600">
              <a:spcAft>
                <a:spcPts val="600"/>
              </a:spcAft>
            </a:pPr>
            <a:r>
              <a:rPr lang="en-US" dirty="0"/>
              <a:t>Uniqueness of the project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6FB7212-3D7E-160F-14DB-3F92D7CA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93922"/>
              </p:ext>
            </p:extLst>
          </p:nvPr>
        </p:nvGraphicFramePr>
        <p:xfrm>
          <a:off x="755780" y="1593048"/>
          <a:ext cx="10680440" cy="4112860"/>
        </p:xfrm>
        <a:graphic>
          <a:graphicData uri="http://schemas.openxmlformats.org/drawingml/2006/table">
            <a:tbl>
              <a:tblPr firstRow="1" bandRow="1">
                <a:tableStyleId>{20A2C247-FC2D-4003-BA68-1C3FBB28B300}</a:tableStyleId>
              </a:tblPr>
              <a:tblGrid>
                <a:gridCol w="2670110">
                  <a:extLst>
                    <a:ext uri="{9D8B030D-6E8A-4147-A177-3AD203B41FA5}">
                      <a16:colId xmlns:a16="http://schemas.microsoft.com/office/drawing/2014/main" val="2470475435"/>
                    </a:ext>
                  </a:extLst>
                </a:gridCol>
                <a:gridCol w="2670110">
                  <a:extLst>
                    <a:ext uri="{9D8B030D-6E8A-4147-A177-3AD203B41FA5}">
                      <a16:colId xmlns:a16="http://schemas.microsoft.com/office/drawing/2014/main" val="3783801822"/>
                    </a:ext>
                  </a:extLst>
                </a:gridCol>
                <a:gridCol w="2670110">
                  <a:extLst>
                    <a:ext uri="{9D8B030D-6E8A-4147-A177-3AD203B41FA5}">
                      <a16:colId xmlns:a16="http://schemas.microsoft.com/office/drawing/2014/main" val="2740629000"/>
                    </a:ext>
                  </a:extLst>
                </a:gridCol>
                <a:gridCol w="2670110">
                  <a:extLst>
                    <a:ext uri="{9D8B030D-6E8A-4147-A177-3AD203B41FA5}">
                      <a16:colId xmlns:a16="http://schemas.microsoft.com/office/drawing/2014/main" val="1519061856"/>
                    </a:ext>
                  </a:extLst>
                </a:gridCol>
              </a:tblGrid>
              <a:tr h="676268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Features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b="1" dirty="0">
                          <a:effectLst/>
                        </a:rPr>
                        <a:t>Google Classroom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b="1" dirty="0">
                          <a:effectLst/>
                        </a:rPr>
                        <a:t>Learning Management Systems (LMS)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b="1" dirty="0" err="1">
                          <a:effectLst/>
                        </a:rPr>
                        <a:t>Edumate</a:t>
                      </a:r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87402366"/>
                  </a:ext>
                </a:extLst>
              </a:tr>
              <a:tr h="67626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Smart attendance - Mark attendance through group photo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Present but prone to bogus attendances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43143"/>
                  </a:ext>
                </a:extLst>
              </a:tr>
              <a:tr h="67626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Cheating detection during online quizzes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019213"/>
                  </a:ext>
                </a:extLst>
              </a:tr>
              <a:tr h="676268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Plagiarism checking for assignments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679388"/>
                  </a:ext>
                </a:extLst>
              </a:tr>
              <a:tr h="676268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Peer review of assignments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302584"/>
                  </a:ext>
                </a:extLst>
              </a:tr>
              <a:tr h="676268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Project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757275"/>
                  </a:ext>
                </a:extLst>
              </a:tr>
            </a:tbl>
          </a:graphicData>
        </a:graphic>
      </p:graphicFrame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79BC70DD-4740-B98A-FD27-0C2DFF9AE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944" y="2451775"/>
            <a:ext cx="431385" cy="431385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700FAE30-65B5-CEB2-C10D-284A1A01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943" y="3157231"/>
            <a:ext cx="431385" cy="431385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87C33C5-DA49-BD77-6630-64398A2F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942" y="3864983"/>
            <a:ext cx="431385" cy="431385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C97FBDB0-ACC3-2713-9ECA-5BECD571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724" y="4484374"/>
            <a:ext cx="431385" cy="431385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2E36BBF8-586A-D02C-FEFA-95109124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0940" y="5102665"/>
            <a:ext cx="431385" cy="431385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73C324B9-FBD0-C82F-2865-C97212C7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9127" y="2451775"/>
            <a:ext cx="431385" cy="431385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528B235D-EECE-C850-1688-AF67A8C16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084" y="3086020"/>
            <a:ext cx="431385" cy="431385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7098432E-4974-70DA-1A7E-F8DC5ADBF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082" y="3791476"/>
            <a:ext cx="431385" cy="431385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70728143-B684-9651-D824-23E31CE7E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083" y="4474046"/>
            <a:ext cx="431385" cy="431385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AFC5AF7F-D697-9B2A-FF8C-55928C56F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082" y="5102664"/>
            <a:ext cx="431385" cy="431385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C73964F3-E739-6D50-A29F-A7E90BDC3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8013" y="3096819"/>
            <a:ext cx="431385" cy="431385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4F6D1F3-9B55-12BE-7ED5-D6AA8C94B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8013" y="3802275"/>
            <a:ext cx="431385" cy="431385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3D3B0984-D37E-9EED-8FDE-9749A90C2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7903" y="4487740"/>
            <a:ext cx="431385" cy="431385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9B239FBA-F9D4-2410-2788-EE7EFDC10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8013" y="5121985"/>
            <a:ext cx="431385" cy="4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6" descr="Books">
            <a:extLst>
              <a:ext uri="{FF2B5EF4-FFF2-40B4-BE49-F238E27FC236}">
                <a16:creationId xmlns:a16="http://schemas.microsoft.com/office/drawing/2014/main" id="{29F657A1-A149-56F7-96C8-F2D3E4D92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F7003-6AE9-672C-2679-A541B8EB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6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Survey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E451C-1C29-1B8F-7940-1F220E75FD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32848" y="6356350"/>
            <a:ext cx="15209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oogle Shape;47;p1">
            <a:extLst>
              <a:ext uri="{FF2B5EF4-FFF2-40B4-BE49-F238E27FC236}">
                <a16:creationId xmlns:a16="http://schemas.microsoft.com/office/drawing/2014/main" id="{17E60B04-BCC3-92DA-7A31-3F6B24131538}"/>
              </a:ext>
            </a:extLst>
          </p:cNvPr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5" name="Google Shape;48;p1">
              <a:extLst>
                <a:ext uri="{FF2B5EF4-FFF2-40B4-BE49-F238E27FC236}">
                  <a16:creationId xmlns:a16="http://schemas.microsoft.com/office/drawing/2014/main" id="{4263AEF7-E293-7407-5939-752AFCEC7F1E}"/>
                </a:ext>
              </a:extLst>
            </p:cNvPr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9;p1">
              <a:extLst>
                <a:ext uri="{FF2B5EF4-FFF2-40B4-BE49-F238E27FC236}">
                  <a16:creationId xmlns:a16="http://schemas.microsoft.com/office/drawing/2014/main" id="{8B3BAB78-0B29-AFBE-2138-2DBF6E1F5B62}"/>
                </a:ext>
              </a:extLst>
            </p:cNvPr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55;p1">
            <a:extLst>
              <a:ext uri="{FF2B5EF4-FFF2-40B4-BE49-F238E27FC236}">
                <a16:creationId xmlns:a16="http://schemas.microsoft.com/office/drawing/2014/main" id="{E4543B46-6D97-7E0A-55B8-B0F350FC4053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7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12B96-93CC-56B1-02C3-C39002377B4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oogle Shape;47;p1">
            <a:extLst>
              <a:ext uri="{FF2B5EF4-FFF2-40B4-BE49-F238E27FC236}">
                <a16:creationId xmlns:a16="http://schemas.microsoft.com/office/drawing/2014/main" id="{98987151-A969-5A92-D8E3-94B1903D17C4}"/>
              </a:ext>
            </a:extLst>
          </p:cNvPr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9" name="Google Shape;48;p1">
              <a:extLst>
                <a:ext uri="{FF2B5EF4-FFF2-40B4-BE49-F238E27FC236}">
                  <a16:creationId xmlns:a16="http://schemas.microsoft.com/office/drawing/2014/main" id="{7BC411F7-1D6A-A002-848A-6DEFFC891B21}"/>
                </a:ext>
              </a:extLst>
            </p:cNvPr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9;p1">
              <a:extLst>
                <a:ext uri="{FF2B5EF4-FFF2-40B4-BE49-F238E27FC236}">
                  <a16:creationId xmlns:a16="http://schemas.microsoft.com/office/drawing/2014/main" id="{F9C953D5-B698-0ED0-3924-CCEE3B63F1F8}"/>
                </a:ext>
              </a:extLst>
            </p:cNvPr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09AE27-1DE4-690B-4866-FB6FE0BD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5328"/>
              </p:ext>
            </p:extLst>
          </p:nvPr>
        </p:nvGraphicFramePr>
        <p:xfrm>
          <a:off x="228600" y="348684"/>
          <a:ext cx="11658603" cy="4712834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3041160">
                  <a:extLst>
                    <a:ext uri="{9D8B030D-6E8A-4147-A177-3AD203B41FA5}">
                      <a16:colId xmlns:a16="http://schemas.microsoft.com/office/drawing/2014/main" val="1992461868"/>
                    </a:ext>
                  </a:extLst>
                </a:gridCol>
                <a:gridCol w="3250699">
                  <a:extLst>
                    <a:ext uri="{9D8B030D-6E8A-4147-A177-3AD203B41FA5}">
                      <a16:colId xmlns:a16="http://schemas.microsoft.com/office/drawing/2014/main" val="3750079236"/>
                    </a:ext>
                  </a:extLst>
                </a:gridCol>
                <a:gridCol w="1447167">
                  <a:extLst>
                    <a:ext uri="{9D8B030D-6E8A-4147-A177-3AD203B41FA5}">
                      <a16:colId xmlns:a16="http://schemas.microsoft.com/office/drawing/2014/main" val="3725208142"/>
                    </a:ext>
                  </a:extLst>
                </a:gridCol>
                <a:gridCol w="2098234">
                  <a:extLst>
                    <a:ext uri="{9D8B030D-6E8A-4147-A177-3AD203B41FA5}">
                      <a16:colId xmlns:a16="http://schemas.microsoft.com/office/drawing/2014/main" val="2928205550"/>
                    </a:ext>
                  </a:extLst>
                </a:gridCol>
                <a:gridCol w="1821343">
                  <a:extLst>
                    <a:ext uri="{9D8B030D-6E8A-4147-A177-3AD203B41FA5}">
                      <a16:colId xmlns:a16="http://schemas.microsoft.com/office/drawing/2014/main" val="2874891450"/>
                    </a:ext>
                  </a:extLst>
                </a:gridCol>
              </a:tblGrid>
              <a:tr h="801038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Paper title</a:t>
                      </a: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Author</a:t>
                      </a: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Publishing Year</a:t>
                      </a:r>
                      <a:endParaRPr lang="en-US" sz="1900" b="1" cap="none" spc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Algorithm (s) used</a:t>
                      </a:r>
                      <a:endParaRPr lang="en-US" sz="1900" b="1" cap="none" spc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Publication</a:t>
                      </a:r>
                      <a:endParaRPr lang="en-US" sz="1900" b="1" cap="none" spc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4104"/>
                  </a:ext>
                </a:extLst>
              </a:tr>
              <a:tr h="130393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Standalone Application and Chromium Browser</a:t>
                      </a: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Extension-based System for Online Examination</a:t>
                      </a: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Cheating Detection</a:t>
                      </a:r>
                    </a:p>
                  </a:txBody>
                  <a:tcPr marL="75434" marR="0" marT="21553" marB="1616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Samadhi Kariyawasam, Anjana Lakshan,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Anuranaga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Liyanage, Kaveesha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Gimhana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2022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K-nearest neighbor (KNN), Convolution Neural Network (CNN)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IEEE(Link to paper)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238688"/>
                  </a:ext>
                </a:extLst>
              </a:tr>
              <a:tr h="130393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IBAtS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- Image Based Attendance System:</a:t>
                      </a: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 Low Cost Solution to Record Student Attendance</a:t>
                      </a:r>
                    </a:p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in a Classroom</a:t>
                      </a:r>
                    </a:p>
                  </a:txBody>
                  <a:tcPr marL="75434" marR="0" marT="21553" marB="1616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Setia Budi, Oscar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Karnalim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Erico D.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Handoyo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Sulaeman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Santoso,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Hapnes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Toba,</a:t>
                      </a:r>
                    </a:p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Huyen Nguyen, Vishv Malhotra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2018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Haar Cascade Face detection, Non detected face selection.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 (Link to paper)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972329"/>
                  </a:ext>
                </a:extLst>
              </a:tr>
              <a:tr h="1303932"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Mobile Attendance using Near Field Communication</a:t>
                      </a:r>
                    </a:p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and One-Time Password</a:t>
                      </a:r>
                    </a:p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cap="none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400" cap="none" spc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John Jacob, Kavya Jha, Paarth Kotak,</a:t>
                      </a:r>
                    </a:p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Shubha Puthran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2015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One time password, Bluetooth, NFC</a:t>
                      </a: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IEEE(Link to paper)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411997"/>
                  </a:ext>
                </a:extLst>
              </a:tr>
            </a:tbl>
          </a:graphicData>
        </a:graphic>
      </p:graphicFrame>
      <p:sp>
        <p:nvSpPr>
          <p:cNvPr id="4" name="Google Shape;55;p1">
            <a:extLst>
              <a:ext uri="{FF2B5EF4-FFF2-40B4-BE49-F238E27FC236}">
                <a16:creationId xmlns:a16="http://schemas.microsoft.com/office/drawing/2014/main" id="{85A9DDEF-D953-9A34-7CCE-15B891048402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1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12B96-93CC-56B1-02C3-C39002377B4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oogle Shape;47;p1">
            <a:extLst>
              <a:ext uri="{FF2B5EF4-FFF2-40B4-BE49-F238E27FC236}">
                <a16:creationId xmlns:a16="http://schemas.microsoft.com/office/drawing/2014/main" id="{98987151-A969-5A92-D8E3-94B1903D17C4}"/>
              </a:ext>
            </a:extLst>
          </p:cNvPr>
          <p:cNvGrpSpPr/>
          <p:nvPr/>
        </p:nvGrpSpPr>
        <p:grpSpPr>
          <a:xfrm>
            <a:off x="0" y="6134100"/>
            <a:ext cx="12192000" cy="723900"/>
            <a:chOff x="0" y="6134100"/>
            <a:chExt cx="12192000" cy="723900"/>
          </a:xfrm>
        </p:grpSpPr>
        <p:sp>
          <p:nvSpPr>
            <p:cNvPr id="9" name="Google Shape;48;p1">
              <a:extLst>
                <a:ext uri="{FF2B5EF4-FFF2-40B4-BE49-F238E27FC236}">
                  <a16:creationId xmlns:a16="http://schemas.microsoft.com/office/drawing/2014/main" id="{7BC411F7-1D6A-A002-848A-6DEFFC891B21}"/>
                </a:ext>
              </a:extLst>
            </p:cNvPr>
            <p:cNvSpPr/>
            <p:nvPr/>
          </p:nvSpPr>
          <p:spPr>
            <a:xfrm>
              <a:off x="0" y="6315075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542921"/>
                  </a:lnTo>
                  <a:lnTo>
                    <a:pt x="12192000" y="54292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9;p1">
              <a:extLst>
                <a:ext uri="{FF2B5EF4-FFF2-40B4-BE49-F238E27FC236}">
                  <a16:creationId xmlns:a16="http://schemas.microsoft.com/office/drawing/2014/main" id="{F9C953D5-B698-0ED0-3924-CCEE3B63F1F8}"/>
                </a:ext>
              </a:extLst>
            </p:cNvPr>
            <p:cNvSpPr/>
            <p:nvPr/>
          </p:nvSpPr>
          <p:spPr>
            <a:xfrm>
              <a:off x="2657475" y="6134100"/>
              <a:ext cx="9534525" cy="180975"/>
            </a:xfrm>
            <a:custGeom>
              <a:avLst/>
              <a:gdLst/>
              <a:ahLst/>
              <a:cxnLst/>
              <a:rect l="l" t="t" r="r" b="b"/>
              <a:pathLst>
                <a:path w="9534525" h="180975" extrusionOk="0">
                  <a:moveTo>
                    <a:pt x="95345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9534525" y="180975"/>
                  </a:lnTo>
                  <a:lnTo>
                    <a:pt x="953452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09AE27-1DE4-690B-4866-FB6FE0BD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89590"/>
              </p:ext>
            </p:extLst>
          </p:nvPr>
        </p:nvGraphicFramePr>
        <p:xfrm>
          <a:off x="228600" y="348684"/>
          <a:ext cx="11658603" cy="3476887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3041160">
                  <a:extLst>
                    <a:ext uri="{9D8B030D-6E8A-4147-A177-3AD203B41FA5}">
                      <a16:colId xmlns:a16="http://schemas.microsoft.com/office/drawing/2014/main" val="1992461868"/>
                    </a:ext>
                  </a:extLst>
                </a:gridCol>
                <a:gridCol w="3250699">
                  <a:extLst>
                    <a:ext uri="{9D8B030D-6E8A-4147-A177-3AD203B41FA5}">
                      <a16:colId xmlns:a16="http://schemas.microsoft.com/office/drawing/2014/main" val="3750079236"/>
                    </a:ext>
                  </a:extLst>
                </a:gridCol>
                <a:gridCol w="1447167">
                  <a:extLst>
                    <a:ext uri="{9D8B030D-6E8A-4147-A177-3AD203B41FA5}">
                      <a16:colId xmlns:a16="http://schemas.microsoft.com/office/drawing/2014/main" val="3725208142"/>
                    </a:ext>
                  </a:extLst>
                </a:gridCol>
                <a:gridCol w="2098234">
                  <a:extLst>
                    <a:ext uri="{9D8B030D-6E8A-4147-A177-3AD203B41FA5}">
                      <a16:colId xmlns:a16="http://schemas.microsoft.com/office/drawing/2014/main" val="2928205550"/>
                    </a:ext>
                  </a:extLst>
                </a:gridCol>
                <a:gridCol w="1821343">
                  <a:extLst>
                    <a:ext uri="{9D8B030D-6E8A-4147-A177-3AD203B41FA5}">
                      <a16:colId xmlns:a16="http://schemas.microsoft.com/office/drawing/2014/main" val="2874891450"/>
                    </a:ext>
                  </a:extLst>
                </a:gridCol>
              </a:tblGrid>
              <a:tr h="801038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Paper title</a:t>
                      </a: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b="1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Author</a:t>
                      </a: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Publishing Year</a:t>
                      </a:r>
                      <a:endParaRPr lang="en-US" sz="1900" b="1" cap="none" spc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Algorithm (s) used</a:t>
                      </a:r>
                      <a:endParaRPr lang="en-US" sz="1900" b="1" cap="none" spc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cap="none" spc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Publication</a:t>
                      </a:r>
                      <a:endParaRPr lang="en-US" sz="1900" b="1" cap="none" spc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4104"/>
                  </a:ext>
                </a:extLst>
              </a:tr>
              <a:tr h="1303932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  <a:latin typeface="Times New Roman"/>
                        </a:rPr>
                        <a:t>Effective Learning through Peer Assessment using</a:t>
                      </a:r>
                      <a:endParaRPr lang="en-US">
                        <a:effectLst/>
                        <a:latin typeface="Times New Roman"/>
                      </a:endParaRPr>
                    </a:p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 err="1">
                          <a:effectLst/>
                          <a:latin typeface="Times New Roman"/>
                        </a:rPr>
                        <a:t>Peergrade</a:t>
                      </a:r>
                      <a:r>
                        <a:rPr lang="en-US" sz="1600" kern="1200" dirty="0">
                          <a:effectLst/>
                          <a:latin typeface="Times New Roman"/>
                        </a:rPr>
                        <a:t> tool</a:t>
                      </a:r>
                      <a:endParaRPr lang="en-US">
                        <a:effectLst/>
                        <a:latin typeface="Times New Roman"/>
                      </a:endParaRPr>
                    </a:p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600" kern="1200" dirty="0">
                          <a:effectLst/>
                        </a:rPr>
                      </a:br>
                      <a:endParaRPr lang="en-US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  <a:latin typeface="Times New Roman"/>
                        </a:rPr>
                        <a:t>Dr. Deepak Sharma, Dr. Manish </a:t>
                      </a:r>
                      <a:r>
                        <a:rPr lang="en-US" sz="1600" kern="1200" dirty="0" err="1">
                          <a:effectLst/>
                          <a:latin typeface="Times New Roman"/>
                        </a:rPr>
                        <a:t>Potey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effectLst/>
                          <a:latin typeface="Times New Roman"/>
                        </a:rPr>
                        <a:t>2018</a:t>
                      </a:r>
                      <a:endParaRPr lang="en-IN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effectLst/>
                          <a:latin typeface="Times New Roman"/>
                        </a:rPr>
                        <a:t>Job allocation</a:t>
                      </a:r>
                      <a:endParaRPr lang="en-IN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effectLst/>
                          <a:latin typeface="Times New Roman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EEE(Link to pape</a:t>
                      </a:r>
                      <a:r>
                        <a:rPr lang="en-IN" sz="1600" kern="1200" dirty="0">
                          <a:effectLst/>
                          <a:latin typeface="Times New Roman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r)</a:t>
                      </a:r>
                      <a:endParaRPr lang="en-IN">
                        <a:effectLst/>
                        <a:latin typeface="Times New Roman"/>
                      </a:endParaRPr>
                    </a:p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IN" sz="1600" kern="1200" dirty="0">
                          <a:effectLst/>
                        </a:rPr>
                      </a:br>
                      <a:endParaRPr lang="en-IN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238688"/>
                  </a:ext>
                </a:extLst>
              </a:tr>
              <a:tr h="1303932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  <a:latin typeface="Times New Roman"/>
                        </a:rPr>
                        <a:t>Document Similarity Based on Concept Tree Distance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effectLst/>
                          <a:latin typeface="Times New Roman"/>
                        </a:rPr>
                        <a:t>Praveen </a:t>
                      </a:r>
                      <a:r>
                        <a:rPr lang="en-IN" sz="1600" kern="1200" dirty="0" err="1">
                          <a:effectLst/>
                          <a:latin typeface="Times New Roman"/>
                        </a:rPr>
                        <a:t>Lakkaraju</a:t>
                      </a:r>
                      <a:r>
                        <a:rPr lang="en-IN" sz="1600" kern="1200" dirty="0">
                          <a:effectLst/>
                          <a:latin typeface="Times New Roman"/>
                        </a:rPr>
                        <a:t>, Susan Gauch, Micro </a:t>
                      </a:r>
                      <a:r>
                        <a:rPr lang="en-IN" sz="1600" kern="1200" dirty="0" err="1">
                          <a:effectLst/>
                          <a:latin typeface="Times New Roman"/>
                        </a:rPr>
                        <a:t>Speretta</a:t>
                      </a:r>
                      <a:endParaRPr lang="en-IN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effectLst/>
                          <a:latin typeface="Times New Roman"/>
                        </a:rPr>
                        <a:t>2018</a:t>
                      </a:r>
                      <a:endParaRPr lang="en-IN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effectLst/>
                          <a:latin typeface="Times New Roman"/>
                        </a:rPr>
                        <a:t>Vector Space Classifier</a:t>
                      </a:r>
                      <a:endParaRPr lang="en-IN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effectLst/>
                          <a:latin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ACM(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r>
                        <a:rPr lang="en-IN" sz="1600" kern="1200" dirty="0">
                          <a:effectLst/>
                          <a:latin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to paper)</a:t>
                      </a:r>
                      <a:endParaRPr lang="en-IN">
                        <a:effectLst/>
                        <a:latin typeface="Times New Roman"/>
                      </a:endParaRPr>
                    </a:p>
                  </a:txBody>
                  <a:tcPr marL="75434" marR="0" marT="21553" marB="1616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9723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835703-DE01-0FBF-A03F-3FAB5FB7355C}"/>
              </a:ext>
            </a:extLst>
          </p:cNvPr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Google Shape;55;p1">
            <a:extLst>
              <a:ext uri="{FF2B5EF4-FFF2-40B4-BE49-F238E27FC236}">
                <a16:creationId xmlns:a16="http://schemas.microsoft.com/office/drawing/2014/main" id="{4C0976EB-AFE9-793A-3A85-45AB3C93570A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dirty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7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664</Words>
  <Application>Microsoft Office PowerPoint</Application>
  <PresentationFormat>Widescreen</PresentationFormat>
  <Paragraphs>172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Times New Roman</vt:lpstr>
      <vt:lpstr>Arial</vt:lpstr>
      <vt:lpstr>Calibri</vt:lpstr>
      <vt:lpstr>Avenir Next LT Pro</vt:lpstr>
      <vt:lpstr>Office Theme</vt:lpstr>
      <vt:lpstr>Edumate – Assisting Teachers  Project Guide: Prof. Rohini Nair Group No.: C9 </vt:lpstr>
      <vt:lpstr>Outline</vt:lpstr>
      <vt:lpstr>Problem Statement</vt:lpstr>
      <vt:lpstr>Scope</vt:lpstr>
      <vt:lpstr>Motivation to build the project</vt:lpstr>
      <vt:lpstr>Uniqueness of the project</vt:lpstr>
      <vt:lpstr>Literature Survey</vt:lpstr>
      <vt:lpstr>PowerPoint Presentation</vt:lpstr>
      <vt:lpstr>PowerPoint Presentation</vt:lpstr>
      <vt:lpstr>Proposed system model</vt:lpstr>
      <vt:lpstr>System Design</vt:lpstr>
      <vt:lpstr>Features  Implemented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 Diagrams</vt:lpstr>
      <vt:lpstr>Use Case Diagram</vt:lpstr>
      <vt:lpstr>Activity diagram</vt:lpstr>
      <vt:lpstr>Hardware &amp; Software Requirements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 Project – End Sem Evaluation</dc:title>
  <cp:lastModifiedBy>Nayan Mandliya</cp:lastModifiedBy>
  <cp:revision>610</cp:revision>
  <dcterms:created xsi:type="dcterms:W3CDTF">2022-11-06T14:26:29Z</dcterms:created>
  <dcterms:modified xsi:type="dcterms:W3CDTF">2023-05-12T17:39:52Z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2022-10-31T00:00:00Z</vt:filetime>
  </property>
  <property fmtid="{D5CDD505-2E9C-101B-9397-08002B2CF9AE}" pid="3" name="LastSaved">
    <vt:filetime>2022-11-06T00:00:00Z</vt:filetime>
  </property>
</Properties>
</file>