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sldIdLst>
    <p:sldId id="256" r:id="rId2"/>
    <p:sldId id="257" r:id="rId3"/>
    <p:sldId id="259" r:id="rId4"/>
    <p:sldId id="260" r:id="rId5"/>
    <p:sldId id="269" r:id="rId6"/>
    <p:sldId id="270" r:id="rId7"/>
    <p:sldId id="261" r:id="rId8"/>
    <p:sldId id="262" r:id="rId9"/>
    <p:sldId id="263" r:id="rId10"/>
    <p:sldId id="264" r:id="rId11"/>
    <p:sldId id="265" r:id="rId12"/>
    <p:sldId id="266" r:id="rId13"/>
    <p:sldId id="267" r:id="rId14"/>
    <p:sldId id="273" r:id="rId15"/>
    <p:sldId id="268" r:id="rId16"/>
    <p:sldId id="272"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BD9C0DA-3B09-4FE9-AA36-03577CAB92C4}">
          <p14:sldIdLst>
            <p14:sldId id="256"/>
            <p14:sldId id="257"/>
            <p14:sldId id="259"/>
            <p14:sldId id="260"/>
            <p14:sldId id="269"/>
            <p14:sldId id="270"/>
            <p14:sldId id="261"/>
            <p14:sldId id="262"/>
            <p14:sldId id="263"/>
            <p14:sldId id="264"/>
            <p14:sldId id="265"/>
            <p14:sldId id="266"/>
            <p14:sldId id="267"/>
            <p14:sldId id="273"/>
            <p14:sldId id="268"/>
            <p14:sldId id="272"/>
            <p14:sldId id="27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f43ea0e1dd9ebb8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9FF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3814" autoAdjust="0"/>
    <p:restoredTop sz="94660"/>
  </p:normalViewPr>
  <p:slideViewPr>
    <p:cSldViewPr snapToGrid="0">
      <p:cViewPr varScale="1">
        <p:scale>
          <a:sx n="120" d="100"/>
          <a:sy n="120" d="100"/>
        </p:scale>
        <p:origin x="9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3E171F-3961-404D-997D-C0DC444DE098}"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7F1462-71DF-4294-ACA8-CE2C096C53BD}" type="slidenum">
              <a:rPr lang="en-IN" smtClean="0"/>
              <a:t>‹#›</a:t>
            </a:fld>
            <a:endParaRPr lang="en-IN"/>
          </a:p>
        </p:txBody>
      </p:sp>
    </p:spTree>
    <p:extLst>
      <p:ext uri="{BB962C8B-B14F-4D97-AF65-F5344CB8AC3E}">
        <p14:creationId xmlns:p14="http://schemas.microsoft.com/office/powerpoint/2010/main" val="929396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3E171F-3961-404D-997D-C0DC444DE098}"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7F1462-71DF-4294-ACA8-CE2C096C53BD}" type="slidenum">
              <a:rPr lang="en-IN" smtClean="0"/>
              <a:t>‹#›</a:t>
            </a:fld>
            <a:endParaRPr lang="en-IN"/>
          </a:p>
        </p:txBody>
      </p:sp>
    </p:spTree>
    <p:extLst>
      <p:ext uri="{BB962C8B-B14F-4D97-AF65-F5344CB8AC3E}">
        <p14:creationId xmlns:p14="http://schemas.microsoft.com/office/powerpoint/2010/main" val="3442422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23E171F-3961-404D-997D-C0DC444DE098}"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7F1462-71DF-4294-ACA8-CE2C096C53BD}" type="slidenum">
              <a:rPr lang="en-IN" smtClean="0"/>
              <a:t>‹#›</a:t>
            </a:fld>
            <a:endParaRPr lang="en-IN"/>
          </a:p>
        </p:txBody>
      </p:sp>
    </p:spTree>
    <p:extLst>
      <p:ext uri="{BB962C8B-B14F-4D97-AF65-F5344CB8AC3E}">
        <p14:creationId xmlns:p14="http://schemas.microsoft.com/office/powerpoint/2010/main" val="847303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23E171F-3961-404D-997D-C0DC444DE098}"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7F1462-71DF-4294-ACA8-CE2C096C53B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70554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3E171F-3961-404D-997D-C0DC444DE098}"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7F1462-71DF-4294-ACA8-CE2C096C53BD}" type="slidenum">
              <a:rPr lang="en-IN" smtClean="0"/>
              <a:t>‹#›</a:t>
            </a:fld>
            <a:endParaRPr lang="en-IN"/>
          </a:p>
        </p:txBody>
      </p:sp>
    </p:spTree>
    <p:extLst>
      <p:ext uri="{BB962C8B-B14F-4D97-AF65-F5344CB8AC3E}">
        <p14:creationId xmlns:p14="http://schemas.microsoft.com/office/powerpoint/2010/main" val="3232647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23E171F-3961-404D-997D-C0DC444DE098}" type="datetimeFigureOut">
              <a:rPr lang="en-IN" smtClean="0"/>
              <a:t>07-04-2021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7F1462-71DF-4294-ACA8-CE2C096C53BD}" type="slidenum">
              <a:rPr lang="en-IN" smtClean="0"/>
              <a:t>‹#›</a:t>
            </a:fld>
            <a:endParaRPr lang="en-IN"/>
          </a:p>
        </p:txBody>
      </p:sp>
    </p:spTree>
    <p:extLst>
      <p:ext uri="{BB962C8B-B14F-4D97-AF65-F5344CB8AC3E}">
        <p14:creationId xmlns:p14="http://schemas.microsoft.com/office/powerpoint/2010/main" val="1561773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23E171F-3961-404D-997D-C0DC444DE098}" type="datetimeFigureOut">
              <a:rPr lang="en-IN" smtClean="0"/>
              <a:t>07-04-2021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7F1462-71DF-4294-ACA8-CE2C096C53BD}" type="slidenum">
              <a:rPr lang="en-IN" smtClean="0"/>
              <a:t>‹#›</a:t>
            </a:fld>
            <a:endParaRPr lang="en-IN"/>
          </a:p>
        </p:txBody>
      </p:sp>
    </p:spTree>
    <p:extLst>
      <p:ext uri="{BB962C8B-B14F-4D97-AF65-F5344CB8AC3E}">
        <p14:creationId xmlns:p14="http://schemas.microsoft.com/office/powerpoint/2010/main" val="2058061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3E171F-3961-404D-997D-C0DC444DE098}"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7F1462-71DF-4294-ACA8-CE2C096C53BD}" type="slidenum">
              <a:rPr lang="en-IN" smtClean="0"/>
              <a:t>‹#›</a:t>
            </a:fld>
            <a:endParaRPr lang="en-IN"/>
          </a:p>
        </p:txBody>
      </p:sp>
    </p:spTree>
    <p:extLst>
      <p:ext uri="{BB962C8B-B14F-4D97-AF65-F5344CB8AC3E}">
        <p14:creationId xmlns:p14="http://schemas.microsoft.com/office/powerpoint/2010/main" val="3037529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3E171F-3961-404D-997D-C0DC444DE098}"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7F1462-71DF-4294-ACA8-CE2C096C53BD}" type="slidenum">
              <a:rPr lang="en-IN" smtClean="0"/>
              <a:t>‹#›</a:t>
            </a:fld>
            <a:endParaRPr lang="en-IN"/>
          </a:p>
        </p:txBody>
      </p:sp>
    </p:spTree>
    <p:extLst>
      <p:ext uri="{BB962C8B-B14F-4D97-AF65-F5344CB8AC3E}">
        <p14:creationId xmlns:p14="http://schemas.microsoft.com/office/powerpoint/2010/main" val="2151946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23E171F-3961-404D-997D-C0DC444DE098}"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7F1462-71DF-4294-ACA8-CE2C096C53BD}" type="slidenum">
              <a:rPr lang="en-IN" smtClean="0"/>
              <a:t>‹#›</a:t>
            </a:fld>
            <a:endParaRPr lang="en-IN"/>
          </a:p>
        </p:txBody>
      </p:sp>
    </p:spTree>
    <p:extLst>
      <p:ext uri="{BB962C8B-B14F-4D97-AF65-F5344CB8AC3E}">
        <p14:creationId xmlns:p14="http://schemas.microsoft.com/office/powerpoint/2010/main" val="2093201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3E171F-3961-404D-997D-C0DC444DE098}"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7F1462-71DF-4294-ACA8-CE2C096C53BD}" type="slidenum">
              <a:rPr lang="en-IN" smtClean="0"/>
              <a:t>‹#›</a:t>
            </a:fld>
            <a:endParaRPr lang="en-IN"/>
          </a:p>
        </p:txBody>
      </p:sp>
    </p:spTree>
    <p:extLst>
      <p:ext uri="{BB962C8B-B14F-4D97-AF65-F5344CB8AC3E}">
        <p14:creationId xmlns:p14="http://schemas.microsoft.com/office/powerpoint/2010/main" val="2772381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3E171F-3961-404D-997D-C0DC444DE098}"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7F1462-71DF-4294-ACA8-CE2C096C53BD}" type="slidenum">
              <a:rPr lang="en-IN" smtClean="0"/>
              <a:t>‹#›</a:t>
            </a:fld>
            <a:endParaRPr lang="en-IN"/>
          </a:p>
        </p:txBody>
      </p:sp>
    </p:spTree>
    <p:extLst>
      <p:ext uri="{BB962C8B-B14F-4D97-AF65-F5344CB8AC3E}">
        <p14:creationId xmlns:p14="http://schemas.microsoft.com/office/powerpoint/2010/main" val="561480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3E171F-3961-404D-997D-C0DC444DE098}" type="datetimeFigureOut">
              <a:rPr lang="en-IN" smtClean="0"/>
              <a:t>07-04-2021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7F1462-71DF-4294-ACA8-CE2C096C53BD}" type="slidenum">
              <a:rPr lang="en-IN" smtClean="0"/>
              <a:t>‹#›</a:t>
            </a:fld>
            <a:endParaRPr lang="en-IN"/>
          </a:p>
        </p:txBody>
      </p:sp>
    </p:spTree>
    <p:extLst>
      <p:ext uri="{BB962C8B-B14F-4D97-AF65-F5344CB8AC3E}">
        <p14:creationId xmlns:p14="http://schemas.microsoft.com/office/powerpoint/2010/main" val="3763106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23E171F-3961-404D-997D-C0DC444DE098}" type="datetimeFigureOut">
              <a:rPr lang="en-IN" smtClean="0"/>
              <a:t>07-04-2021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C7F1462-71DF-4294-ACA8-CE2C096C53BD}" type="slidenum">
              <a:rPr lang="en-IN" smtClean="0"/>
              <a:t>‹#›</a:t>
            </a:fld>
            <a:endParaRPr lang="en-IN"/>
          </a:p>
        </p:txBody>
      </p:sp>
    </p:spTree>
    <p:extLst>
      <p:ext uri="{BB962C8B-B14F-4D97-AF65-F5344CB8AC3E}">
        <p14:creationId xmlns:p14="http://schemas.microsoft.com/office/powerpoint/2010/main" val="3922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23E171F-3961-404D-997D-C0DC444DE098}" type="datetimeFigureOut">
              <a:rPr lang="en-IN" smtClean="0"/>
              <a:t>07-04-2021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C7F1462-71DF-4294-ACA8-CE2C096C53BD}" type="slidenum">
              <a:rPr lang="en-IN" smtClean="0"/>
              <a:t>‹#›</a:t>
            </a:fld>
            <a:endParaRPr lang="en-IN"/>
          </a:p>
        </p:txBody>
      </p:sp>
    </p:spTree>
    <p:extLst>
      <p:ext uri="{BB962C8B-B14F-4D97-AF65-F5344CB8AC3E}">
        <p14:creationId xmlns:p14="http://schemas.microsoft.com/office/powerpoint/2010/main" val="916402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23E171F-3961-404D-997D-C0DC444DE098}" type="datetimeFigureOut">
              <a:rPr lang="en-IN" smtClean="0"/>
              <a:t>07-04-2021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C7F1462-71DF-4294-ACA8-CE2C096C53BD}" type="slidenum">
              <a:rPr lang="en-IN" smtClean="0"/>
              <a:t>‹#›</a:t>
            </a:fld>
            <a:endParaRPr lang="en-IN"/>
          </a:p>
        </p:txBody>
      </p:sp>
    </p:spTree>
    <p:extLst>
      <p:ext uri="{BB962C8B-B14F-4D97-AF65-F5344CB8AC3E}">
        <p14:creationId xmlns:p14="http://schemas.microsoft.com/office/powerpoint/2010/main" val="1568913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3E171F-3961-404D-997D-C0DC444DE098}"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7F1462-71DF-4294-ACA8-CE2C096C53BD}" type="slidenum">
              <a:rPr lang="en-IN" smtClean="0"/>
              <a:t>‹#›</a:t>
            </a:fld>
            <a:endParaRPr lang="en-IN"/>
          </a:p>
        </p:txBody>
      </p:sp>
    </p:spTree>
    <p:extLst>
      <p:ext uri="{BB962C8B-B14F-4D97-AF65-F5344CB8AC3E}">
        <p14:creationId xmlns:p14="http://schemas.microsoft.com/office/powerpoint/2010/main" val="144311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23E171F-3961-404D-997D-C0DC444DE098}" type="datetimeFigureOut">
              <a:rPr lang="en-IN" smtClean="0"/>
              <a:t>07-04-2021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C7F1462-71DF-4294-ACA8-CE2C096C53BD}" type="slidenum">
              <a:rPr lang="en-IN" smtClean="0"/>
              <a:t>‹#›</a:t>
            </a:fld>
            <a:endParaRPr lang="en-IN"/>
          </a:p>
        </p:txBody>
      </p:sp>
    </p:spTree>
    <p:extLst>
      <p:ext uri="{BB962C8B-B14F-4D97-AF65-F5344CB8AC3E}">
        <p14:creationId xmlns:p14="http://schemas.microsoft.com/office/powerpoint/2010/main" val="2790372231"/>
      </p:ext>
    </p:extLst>
  </p:cSld>
  <p:clrMap bg1="dk1" tx1="lt1" bg2="dk2" tx2="lt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escience.cn/people/JunweiHan/NWPU-RESISC45.html" TargetMode="External"/><Relationship Id="rId2" Type="http://schemas.openxmlformats.org/officeDocument/2006/relationships/hyperlink" Target="https://arxiv.org/pdf/1703.00121" TargetMode="External"/><Relationship Id="rId1" Type="http://schemas.openxmlformats.org/officeDocument/2006/relationships/slideLayout" Target="../slideLayouts/slideLayout2.xml"/><Relationship Id="rId6" Type="http://schemas.openxmlformats.org/officeDocument/2006/relationships/hyperlink" Target="https://arxiv.org/abs/1608.06993" TargetMode="External"/><Relationship Id="rId5" Type="http://schemas.openxmlformats.org/officeDocument/2006/relationships/hyperlink" Target="https://ieeexplore.ieee.org/document/7780459" TargetMode="External"/><Relationship Id="rId4" Type="http://schemas.openxmlformats.org/officeDocument/2006/relationships/hyperlink" Target="https://arxiv.org/pdf/1409.1556"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1B6A-9AD9-43A3-9BDA-C595617AEAF5}"/>
              </a:ext>
            </a:extLst>
          </p:cNvPr>
          <p:cNvSpPr>
            <a:spLocks noGrp="1"/>
          </p:cNvSpPr>
          <p:nvPr>
            <p:ph type="ctrTitle"/>
          </p:nvPr>
        </p:nvSpPr>
        <p:spPr>
          <a:xfrm>
            <a:off x="929195" y="771294"/>
            <a:ext cx="8655727" cy="3199245"/>
          </a:xfrm>
        </p:spPr>
        <p:txBody>
          <a:bodyPr>
            <a:noAutofit/>
          </a:bodyPr>
          <a:lstStyle/>
          <a:p>
            <a:pPr algn="l"/>
            <a:r>
              <a:rPr lang="en-US" sz="5400" dirty="0"/>
              <a:t>Runway Detection and Localization in Aerial</a:t>
            </a:r>
            <a:br>
              <a:rPr lang="en-US" sz="5400" dirty="0"/>
            </a:br>
            <a:r>
              <a:rPr lang="en-IN" sz="5400" dirty="0"/>
              <a:t>Images Using Deep Learning</a:t>
            </a:r>
          </a:p>
        </p:txBody>
      </p:sp>
      <p:sp>
        <p:nvSpPr>
          <p:cNvPr id="4" name="Rectangle 3">
            <a:extLst>
              <a:ext uri="{FF2B5EF4-FFF2-40B4-BE49-F238E27FC236}">
                <a16:creationId xmlns:a16="http://schemas.microsoft.com/office/drawing/2014/main" id="{022BF435-56CE-4E51-88F9-E03F093345A3}"/>
              </a:ext>
            </a:extLst>
          </p:cNvPr>
          <p:cNvSpPr/>
          <p:nvPr/>
        </p:nvSpPr>
        <p:spPr>
          <a:xfrm>
            <a:off x="929195" y="6086706"/>
            <a:ext cx="3980156" cy="369332"/>
          </a:xfrm>
          <a:prstGeom prst="rect">
            <a:avLst/>
          </a:prstGeom>
        </p:spPr>
        <p:txBody>
          <a:bodyPr wrap="square">
            <a:spAutoFit/>
          </a:bodyPr>
          <a:lstStyle/>
          <a:p>
            <a:r>
              <a:rPr lang="en-US" dirty="0"/>
              <a:t>Hussein.A.Motiwala - 1911031</a:t>
            </a:r>
            <a:endParaRPr lang="en-IN" dirty="0"/>
          </a:p>
        </p:txBody>
      </p:sp>
      <p:sp>
        <p:nvSpPr>
          <p:cNvPr id="3" name="TextBox 2">
            <a:extLst>
              <a:ext uri="{FF2B5EF4-FFF2-40B4-BE49-F238E27FC236}">
                <a16:creationId xmlns:a16="http://schemas.microsoft.com/office/drawing/2014/main" id="{E3357409-9BBA-42D7-B164-3A5C1A967E7D}"/>
              </a:ext>
            </a:extLst>
          </p:cNvPr>
          <p:cNvSpPr txBox="1"/>
          <p:nvPr/>
        </p:nvSpPr>
        <p:spPr>
          <a:xfrm>
            <a:off x="9093694" y="4767307"/>
            <a:ext cx="3098306" cy="1754326"/>
          </a:xfrm>
          <a:prstGeom prst="rect">
            <a:avLst/>
          </a:prstGeom>
          <a:noFill/>
        </p:spPr>
        <p:txBody>
          <a:bodyPr wrap="square" rtlCol="0">
            <a:spAutoFit/>
          </a:bodyPr>
          <a:lstStyle/>
          <a:p>
            <a:r>
              <a:rPr lang="en-IN" dirty="0"/>
              <a:t>Authors:-</a:t>
            </a:r>
          </a:p>
          <a:p>
            <a:r>
              <a:rPr lang="en-IN" dirty="0"/>
              <a:t>Javeria Akbar, Muhammad Shahzad, Muhammad Imran Malik, Adnan Ul-Hasan,</a:t>
            </a:r>
          </a:p>
          <a:p>
            <a:r>
              <a:rPr lang="en-IN" dirty="0"/>
              <a:t>Fasial Shafait</a:t>
            </a:r>
          </a:p>
        </p:txBody>
      </p:sp>
    </p:spTree>
    <p:extLst>
      <p:ext uri="{BB962C8B-B14F-4D97-AF65-F5344CB8AC3E}">
        <p14:creationId xmlns:p14="http://schemas.microsoft.com/office/powerpoint/2010/main" val="1796626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74953-DEE8-4287-AD69-7C58B14E3C53}"/>
              </a:ext>
            </a:extLst>
          </p:cNvPr>
          <p:cNvSpPr>
            <a:spLocks noGrp="1"/>
          </p:cNvSpPr>
          <p:nvPr>
            <p:ph type="title"/>
          </p:nvPr>
        </p:nvSpPr>
        <p:spPr>
          <a:xfrm>
            <a:off x="388660" y="263350"/>
            <a:ext cx="3295574" cy="692501"/>
          </a:xfrm>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174B6072-B29E-4171-94BD-BAE13E154B9B}"/>
              </a:ext>
            </a:extLst>
          </p:cNvPr>
          <p:cNvSpPr>
            <a:spLocks noGrp="1"/>
          </p:cNvSpPr>
          <p:nvPr>
            <p:ph idx="1"/>
          </p:nvPr>
        </p:nvSpPr>
        <p:spPr>
          <a:xfrm>
            <a:off x="388660" y="1296141"/>
            <a:ext cx="4627223" cy="5086904"/>
          </a:xfrm>
        </p:spPr>
        <p:txBody>
          <a:bodyPr>
            <a:normAutofit lnSpcReduction="10000"/>
          </a:bodyPr>
          <a:lstStyle/>
          <a:p>
            <a:pPr marL="0" indent="0">
              <a:buNone/>
            </a:pPr>
            <a:r>
              <a:rPr lang="en-IN" sz="1600" dirty="0"/>
              <a:t>Runway Detection</a:t>
            </a:r>
          </a:p>
          <a:p>
            <a:r>
              <a:rPr lang="en-IN" sz="1600" b="1" i="1" dirty="0">
                <a:solidFill>
                  <a:srgbClr val="49FF3B"/>
                </a:solidFill>
              </a:rPr>
              <a:t>Feature Extraction: </a:t>
            </a:r>
            <a:r>
              <a:rPr lang="en-IN" sz="1600" dirty="0"/>
              <a:t>According to graph, Resnet50 </a:t>
            </a:r>
            <a:r>
              <a:rPr lang="en-US" sz="1600" dirty="0"/>
              <a:t>and Resnet152 have almost same performance based on their accuracies. But as shown in Table Resnet50 is faster so it has been chosen for finetuning </a:t>
            </a:r>
          </a:p>
          <a:p>
            <a:r>
              <a:rPr lang="en-US" sz="1600" b="1" i="1" dirty="0">
                <a:solidFill>
                  <a:srgbClr val="49FF3B"/>
                </a:solidFill>
                <a:latin typeface="Century Gothic (Body)"/>
              </a:rPr>
              <a:t>Finetuning</a:t>
            </a:r>
            <a:r>
              <a:rPr lang="en-US" sz="1600" i="1" dirty="0">
                <a:solidFill>
                  <a:srgbClr val="49FF3B"/>
                </a:solidFill>
                <a:latin typeface="Century Gothic (Body)"/>
              </a:rPr>
              <a:t>: </a:t>
            </a:r>
            <a:r>
              <a:rPr lang="en-US" sz="1600" dirty="0">
                <a:latin typeface="Century Gothic (Body)"/>
              </a:rPr>
              <a:t>CNN model Resnet50 has been finetuned on selected dataset. Model has been initialized with pretrained weights of ImageNet dataset. Validation accuracy on training ratio of 80% has been reported to be 97.33% and test accuracy on training ratio of 80% has been reported to be 96.63%. To evaluate the model on target class runway, precision and recall has been calculated for class runway. For training ratio of 80%, precision and recall has been calculated as 94.44 % and 97.14% respectively.</a:t>
            </a:r>
            <a:endParaRPr lang="en-IN" sz="1600" dirty="0">
              <a:latin typeface="Century Gothic (Body)"/>
            </a:endParaRPr>
          </a:p>
          <a:p>
            <a:endParaRPr lang="en-IN" sz="1600" b="1" dirty="0">
              <a:solidFill>
                <a:srgbClr val="49FF3B"/>
              </a:solidFill>
            </a:endParaRPr>
          </a:p>
        </p:txBody>
      </p:sp>
      <p:pic>
        <p:nvPicPr>
          <p:cNvPr id="4" name="Picture 3">
            <a:extLst>
              <a:ext uri="{FF2B5EF4-FFF2-40B4-BE49-F238E27FC236}">
                <a16:creationId xmlns:a16="http://schemas.microsoft.com/office/drawing/2014/main" id="{E9707A3C-F5F4-495E-A1E9-37999E26CA0A}"/>
              </a:ext>
            </a:extLst>
          </p:cNvPr>
          <p:cNvPicPr>
            <a:picLocks noChangeAspect="1"/>
          </p:cNvPicPr>
          <p:nvPr/>
        </p:nvPicPr>
        <p:blipFill>
          <a:blip r:embed="rId2"/>
          <a:stretch>
            <a:fillRect/>
          </a:stretch>
        </p:blipFill>
        <p:spPr>
          <a:xfrm>
            <a:off x="5643238" y="465054"/>
            <a:ext cx="3847608" cy="2024488"/>
          </a:xfrm>
          <a:prstGeom prst="rect">
            <a:avLst/>
          </a:prstGeom>
        </p:spPr>
      </p:pic>
      <p:pic>
        <p:nvPicPr>
          <p:cNvPr id="6" name="Picture 5">
            <a:extLst>
              <a:ext uri="{FF2B5EF4-FFF2-40B4-BE49-F238E27FC236}">
                <a16:creationId xmlns:a16="http://schemas.microsoft.com/office/drawing/2014/main" id="{4CB8E457-4772-4DB6-B13F-BA0134A6F05D}"/>
              </a:ext>
            </a:extLst>
          </p:cNvPr>
          <p:cNvPicPr>
            <a:picLocks noChangeAspect="1"/>
          </p:cNvPicPr>
          <p:nvPr/>
        </p:nvPicPr>
        <p:blipFill>
          <a:blip r:embed="rId3"/>
          <a:stretch>
            <a:fillRect/>
          </a:stretch>
        </p:blipFill>
        <p:spPr>
          <a:xfrm>
            <a:off x="7791634" y="2982252"/>
            <a:ext cx="3713529" cy="1341174"/>
          </a:xfrm>
          <a:prstGeom prst="rect">
            <a:avLst/>
          </a:prstGeom>
        </p:spPr>
      </p:pic>
      <p:pic>
        <p:nvPicPr>
          <p:cNvPr id="8" name="Picture 7">
            <a:extLst>
              <a:ext uri="{FF2B5EF4-FFF2-40B4-BE49-F238E27FC236}">
                <a16:creationId xmlns:a16="http://schemas.microsoft.com/office/drawing/2014/main" id="{AF6A528A-34BA-4095-ABB8-9627250079FB}"/>
              </a:ext>
            </a:extLst>
          </p:cNvPr>
          <p:cNvPicPr>
            <a:picLocks noChangeAspect="1"/>
          </p:cNvPicPr>
          <p:nvPr/>
        </p:nvPicPr>
        <p:blipFill>
          <a:blip r:embed="rId4"/>
          <a:stretch>
            <a:fillRect/>
          </a:stretch>
        </p:blipFill>
        <p:spPr>
          <a:xfrm>
            <a:off x="5552947" y="4816136"/>
            <a:ext cx="4477375" cy="1314633"/>
          </a:xfrm>
          <a:prstGeom prst="rect">
            <a:avLst/>
          </a:prstGeom>
        </p:spPr>
      </p:pic>
    </p:spTree>
    <p:extLst>
      <p:ext uri="{BB962C8B-B14F-4D97-AF65-F5344CB8AC3E}">
        <p14:creationId xmlns:p14="http://schemas.microsoft.com/office/powerpoint/2010/main" val="2622121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A2BD61-D432-46FC-91A0-02BFEAC16E94}"/>
              </a:ext>
            </a:extLst>
          </p:cNvPr>
          <p:cNvSpPr>
            <a:spLocks noGrp="1"/>
          </p:cNvSpPr>
          <p:nvPr>
            <p:ph idx="1"/>
          </p:nvPr>
        </p:nvSpPr>
        <p:spPr>
          <a:xfrm>
            <a:off x="337352" y="292964"/>
            <a:ext cx="9641149" cy="2343704"/>
          </a:xfrm>
        </p:spPr>
        <p:txBody>
          <a:bodyPr>
            <a:normAutofit/>
          </a:bodyPr>
          <a:lstStyle/>
          <a:p>
            <a:pPr marL="0" indent="0">
              <a:buNone/>
            </a:pPr>
            <a:r>
              <a:rPr lang="en-US" sz="1600" dirty="0"/>
              <a:t>Runway Localization</a:t>
            </a:r>
          </a:p>
          <a:p>
            <a:r>
              <a:rPr lang="en-US" sz="1600" b="1" i="1" dirty="0">
                <a:solidFill>
                  <a:srgbClr val="49FF3B"/>
                </a:solidFill>
              </a:rPr>
              <a:t>Hough Transform: </a:t>
            </a:r>
            <a:r>
              <a:rPr lang="en-US" sz="1600" dirty="0"/>
              <a:t>For evaluation purpose, 460 images with different properties have been selected from 700 runway images of selected dataset. Whether runway has been successfully localized or not, it has been evaluated by inspection. Runway is considered successfully localized if two detected lines are almost same as the real two boundaries of the runway. All such images have been manually counted, and accuracy has been reported. Table VII shows accuracy results for simple Hough transform based approach and Table VIII shows accuracy results for probabilistic Hough transform  </a:t>
            </a:r>
            <a:r>
              <a:rPr lang="en-IN" sz="1600" dirty="0"/>
              <a:t>based approach</a:t>
            </a:r>
          </a:p>
        </p:txBody>
      </p:sp>
      <p:pic>
        <p:nvPicPr>
          <p:cNvPr id="4" name="Picture 3">
            <a:extLst>
              <a:ext uri="{FF2B5EF4-FFF2-40B4-BE49-F238E27FC236}">
                <a16:creationId xmlns:a16="http://schemas.microsoft.com/office/drawing/2014/main" id="{962CA05A-8D5E-439D-A137-FD33E64B5B58}"/>
              </a:ext>
            </a:extLst>
          </p:cNvPr>
          <p:cNvPicPr>
            <a:picLocks noChangeAspect="1"/>
          </p:cNvPicPr>
          <p:nvPr/>
        </p:nvPicPr>
        <p:blipFill>
          <a:blip r:embed="rId2"/>
          <a:stretch>
            <a:fillRect/>
          </a:stretch>
        </p:blipFill>
        <p:spPr>
          <a:xfrm>
            <a:off x="571406" y="2636668"/>
            <a:ext cx="3284185" cy="2181637"/>
          </a:xfrm>
          <a:prstGeom prst="rect">
            <a:avLst/>
          </a:prstGeom>
        </p:spPr>
      </p:pic>
      <p:pic>
        <p:nvPicPr>
          <p:cNvPr id="5" name="Picture 4">
            <a:extLst>
              <a:ext uri="{FF2B5EF4-FFF2-40B4-BE49-F238E27FC236}">
                <a16:creationId xmlns:a16="http://schemas.microsoft.com/office/drawing/2014/main" id="{1EC63B3A-B830-47D0-A9BB-C3242BFE17AE}"/>
              </a:ext>
            </a:extLst>
          </p:cNvPr>
          <p:cNvPicPr>
            <a:picLocks noChangeAspect="1"/>
          </p:cNvPicPr>
          <p:nvPr/>
        </p:nvPicPr>
        <p:blipFill>
          <a:blip r:embed="rId3"/>
          <a:stretch>
            <a:fillRect/>
          </a:stretch>
        </p:blipFill>
        <p:spPr>
          <a:xfrm>
            <a:off x="7775322" y="2636668"/>
            <a:ext cx="3161967" cy="2181637"/>
          </a:xfrm>
          <a:prstGeom prst="rect">
            <a:avLst/>
          </a:prstGeom>
        </p:spPr>
      </p:pic>
      <p:sp>
        <p:nvSpPr>
          <p:cNvPr id="6" name="Rectangle 5">
            <a:extLst>
              <a:ext uri="{FF2B5EF4-FFF2-40B4-BE49-F238E27FC236}">
                <a16:creationId xmlns:a16="http://schemas.microsoft.com/office/drawing/2014/main" id="{721293E0-C84D-4989-B1A3-AEF5D72F7D66}"/>
              </a:ext>
            </a:extLst>
          </p:cNvPr>
          <p:cNvSpPr/>
          <p:nvPr/>
        </p:nvSpPr>
        <p:spPr>
          <a:xfrm>
            <a:off x="820328" y="4818305"/>
            <a:ext cx="2786340" cy="369332"/>
          </a:xfrm>
          <a:prstGeom prst="rect">
            <a:avLst/>
          </a:prstGeom>
        </p:spPr>
        <p:txBody>
          <a:bodyPr wrap="none">
            <a:spAutoFit/>
          </a:bodyPr>
          <a:lstStyle/>
          <a:p>
            <a:r>
              <a:rPr lang="en-US" i="1" dirty="0"/>
              <a:t>Hough Transform results</a:t>
            </a:r>
            <a:endParaRPr lang="en-IN" dirty="0"/>
          </a:p>
        </p:txBody>
      </p:sp>
      <p:sp>
        <p:nvSpPr>
          <p:cNvPr id="7" name="Rectangle 6">
            <a:extLst>
              <a:ext uri="{FF2B5EF4-FFF2-40B4-BE49-F238E27FC236}">
                <a16:creationId xmlns:a16="http://schemas.microsoft.com/office/drawing/2014/main" id="{A2763142-BA67-4318-8DD3-D775BBF23CA6}"/>
              </a:ext>
            </a:extLst>
          </p:cNvPr>
          <p:cNvSpPr/>
          <p:nvPr/>
        </p:nvSpPr>
        <p:spPr>
          <a:xfrm>
            <a:off x="7295652" y="4818305"/>
            <a:ext cx="4324942" cy="369332"/>
          </a:xfrm>
          <a:prstGeom prst="rect">
            <a:avLst/>
          </a:prstGeom>
        </p:spPr>
        <p:txBody>
          <a:bodyPr wrap="square">
            <a:spAutoFit/>
          </a:bodyPr>
          <a:lstStyle/>
          <a:p>
            <a:r>
              <a:rPr lang="en-US" i="1" dirty="0"/>
              <a:t>Probabilistic Hough Transform results</a:t>
            </a:r>
            <a:endParaRPr lang="en-IN" dirty="0"/>
          </a:p>
        </p:txBody>
      </p:sp>
      <p:pic>
        <p:nvPicPr>
          <p:cNvPr id="8" name="Picture 7">
            <a:extLst>
              <a:ext uri="{FF2B5EF4-FFF2-40B4-BE49-F238E27FC236}">
                <a16:creationId xmlns:a16="http://schemas.microsoft.com/office/drawing/2014/main" id="{1D2679AA-719A-4DF1-9DE0-E4F0EE420CA0}"/>
              </a:ext>
            </a:extLst>
          </p:cNvPr>
          <p:cNvPicPr>
            <a:picLocks noChangeAspect="1"/>
          </p:cNvPicPr>
          <p:nvPr/>
        </p:nvPicPr>
        <p:blipFill>
          <a:blip r:embed="rId4"/>
          <a:stretch>
            <a:fillRect/>
          </a:stretch>
        </p:blipFill>
        <p:spPr>
          <a:xfrm>
            <a:off x="594022" y="5543869"/>
            <a:ext cx="3238952" cy="724001"/>
          </a:xfrm>
          <a:prstGeom prst="rect">
            <a:avLst/>
          </a:prstGeom>
        </p:spPr>
      </p:pic>
      <p:pic>
        <p:nvPicPr>
          <p:cNvPr id="9" name="Picture 8">
            <a:extLst>
              <a:ext uri="{FF2B5EF4-FFF2-40B4-BE49-F238E27FC236}">
                <a16:creationId xmlns:a16="http://schemas.microsoft.com/office/drawing/2014/main" id="{4B162AC1-D6BD-44D5-8790-2E85D6A806E6}"/>
              </a:ext>
            </a:extLst>
          </p:cNvPr>
          <p:cNvPicPr>
            <a:picLocks noChangeAspect="1"/>
          </p:cNvPicPr>
          <p:nvPr/>
        </p:nvPicPr>
        <p:blipFill>
          <a:blip r:embed="rId5"/>
          <a:stretch>
            <a:fillRect/>
          </a:stretch>
        </p:blipFill>
        <p:spPr>
          <a:xfrm>
            <a:off x="7517723" y="5410500"/>
            <a:ext cx="3677163" cy="857370"/>
          </a:xfrm>
          <a:prstGeom prst="rect">
            <a:avLst/>
          </a:prstGeom>
        </p:spPr>
      </p:pic>
    </p:spTree>
    <p:extLst>
      <p:ext uri="{BB962C8B-B14F-4D97-AF65-F5344CB8AC3E}">
        <p14:creationId xmlns:p14="http://schemas.microsoft.com/office/powerpoint/2010/main" val="697028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29B36C-B197-41DD-87BF-9FB6D34D2E75}"/>
              </a:ext>
            </a:extLst>
          </p:cNvPr>
          <p:cNvSpPr>
            <a:spLocks noGrp="1"/>
          </p:cNvSpPr>
          <p:nvPr>
            <p:ph idx="1"/>
          </p:nvPr>
        </p:nvSpPr>
        <p:spPr>
          <a:xfrm>
            <a:off x="346230" y="248576"/>
            <a:ext cx="4944861" cy="2183906"/>
          </a:xfrm>
        </p:spPr>
        <p:txBody>
          <a:bodyPr>
            <a:normAutofit lnSpcReduction="10000"/>
          </a:bodyPr>
          <a:lstStyle/>
          <a:p>
            <a:r>
              <a:rPr lang="en-US" sz="1600" b="1" i="1" dirty="0">
                <a:solidFill>
                  <a:srgbClr val="49FF3B"/>
                </a:solidFill>
              </a:rPr>
              <a:t>Line Segment Detector</a:t>
            </a:r>
            <a:r>
              <a:rPr lang="en-US" sz="1600" i="1" dirty="0"/>
              <a:t>: </a:t>
            </a:r>
            <a:r>
              <a:rPr lang="en-US" sz="1600" dirty="0"/>
              <a:t>OpenCV based implementation of LSD has been used with default parameterization as it showed satisfying results except for number of bins. Number of bins have been selected based on the dataset used. Same set of images have been used as in above method and runway has been correctly localized in almost </a:t>
            </a:r>
            <a:r>
              <a:rPr lang="en-US" sz="1600" b="1" dirty="0"/>
              <a:t>76.5%</a:t>
            </a:r>
            <a:r>
              <a:rPr lang="en-US" sz="1600" dirty="0"/>
              <a:t> of the total images</a:t>
            </a:r>
            <a:endParaRPr lang="en-IN" sz="1600" dirty="0"/>
          </a:p>
        </p:txBody>
      </p:sp>
      <p:pic>
        <p:nvPicPr>
          <p:cNvPr id="4" name="Picture 3">
            <a:extLst>
              <a:ext uri="{FF2B5EF4-FFF2-40B4-BE49-F238E27FC236}">
                <a16:creationId xmlns:a16="http://schemas.microsoft.com/office/drawing/2014/main" id="{C8C3F2F2-6397-4999-81A2-03E9736231F1}"/>
              </a:ext>
            </a:extLst>
          </p:cNvPr>
          <p:cNvPicPr>
            <a:picLocks noChangeAspect="1"/>
          </p:cNvPicPr>
          <p:nvPr/>
        </p:nvPicPr>
        <p:blipFill>
          <a:blip r:embed="rId2"/>
          <a:stretch>
            <a:fillRect/>
          </a:stretch>
        </p:blipFill>
        <p:spPr>
          <a:xfrm>
            <a:off x="6096000" y="301842"/>
            <a:ext cx="3244435" cy="2183906"/>
          </a:xfrm>
          <a:prstGeom prst="rect">
            <a:avLst/>
          </a:prstGeom>
        </p:spPr>
      </p:pic>
      <p:sp>
        <p:nvSpPr>
          <p:cNvPr id="5" name="Content Placeholder 2">
            <a:extLst>
              <a:ext uri="{FF2B5EF4-FFF2-40B4-BE49-F238E27FC236}">
                <a16:creationId xmlns:a16="http://schemas.microsoft.com/office/drawing/2014/main" id="{AAC02DBA-9F57-4A0B-968A-744F02C30653}"/>
              </a:ext>
            </a:extLst>
          </p:cNvPr>
          <p:cNvSpPr txBox="1">
            <a:spLocks/>
          </p:cNvSpPr>
          <p:nvPr/>
        </p:nvSpPr>
        <p:spPr>
          <a:xfrm>
            <a:off x="5536707" y="3232680"/>
            <a:ext cx="4944861" cy="144557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1600" b="1" i="1" dirty="0">
                <a:solidFill>
                  <a:srgbClr val="49FF3B"/>
                </a:solidFill>
              </a:rPr>
              <a:t>CNN: </a:t>
            </a:r>
            <a:r>
              <a:rPr lang="en-US" sz="1600" dirty="0"/>
              <a:t>Both selected dataset and novel customized dataset has been used for experiments. In both cases, weights have been initialized with pre-trained weights of coco </a:t>
            </a:r>
            <a:r>
              <a:rPr lang="en-IN" sz="1600" dirty="0"/>
              <a:t>dataset for finetuning.</a:t>
            </a:r>
            <a:r>
              <a:rPr lang="en-US" sz="1600" b="1" i="1" dirty="0">
                <a:solidFill>
                  <a:srgbClr val="49FF3B"/>
                </a:solidFill>
              </a:rPr>
              <a:t> </a:t>
            </a:r>
            <a:endParaRPr lang="en-IN" sz="1600" dirty="0"/>
          </a:p>
        </p:txBody>
      </p:sp>
      <p:pic>
        <p:nvPicPr>
          <p:cNvPr id="6" name="Picture 5">
            <a:extLst>
              <a:ext uri="{FF2B5EF4-FFF2-40B4-BE49-F238E27FC236}">
                <a16:creationId xmlns:a16="http://schemas.microsoft.com/office/drawing/2014/main" id="{1359B187-3D15-475D-9733-5B293A6DF9D6}"/>
              </a:ext>
            </a:extLst>
          </p:cNvPr>
          <p:cNvPicPr>
            <a:picLocks noChangeAspect="1"/>
          </p:cNvPicPr>
          <p:nvPr/>
        </p:nvPicPr>
        <p:blipFill>
          <a:blip r:embed="rId3"/>
          <a:stretch>
            <a:fillRect/>
          </a:stretch>
        </p:blipFill>
        <p:spPr>
          <a:xfrm>
            <a:off x="5946566" y="5255814"/>
            <a:ext cx="3867690" cy="809738"/>
          </a:xfrm>
          <a:prstGeom prst="rect">
            <a:avLst/>
          </a:prstGeom>
        </p:spPr>
      </p:pic>
      <p:pic>
        <p:nvPicPr>
          <p:cNvPr id="7" name="Picture 6">
            <a:extLst>
              <a:ext uri="{FF2B5EF4-FFF2-40B4-BE49-F238E27FC236}">
                <a16:creationId xmlns:a16="http://schemas.microsoft.com/office/drawing/2014/main" id="{C0E384C3-E2D1-4624-BFBF-31D538BE6FFB}"/>
              </a:ext>
            </a:extLst>
          </p:cNvPr>
          <p:cNvPicPr>
            <a:picLocks noChangeAspect="1"/>
          </p:cNvPicPr>
          <p:nvPr/>
        </p:nvPicPr>
        <p:blipFill>
          <a:blip r:embed="rId4"/>
          <a:stretch>
            <a:fillRect/>
          </a:stretch>
        </p:blipFill>
        <p:spPr>
          <a:xfrm>
            <a:off x="735376" y="3538219"/>
            <a:ext cx="3867690" cy="2600688"/>
          </a:xfrm>
          <a:prstGeom prst="rect">
            <a:avLst/>
          </a:prstGeom>
        </p:spPr>
      </p:pic>
    </p:spTree>
    <p:extLst>
      <p:ext uri="{BB962C8B-B14F-4D97-AF65-F5344CB8AC3E}">
        <p14:creationId xmlns:p14="http://schemas.microsoft.com/office/powerpoint/2010/main" val="884394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F9AF-08D4-40D2-BB40-89BADFBE43A0}"/>
              </a:ext>
            </a:extLst>
          </p:cNvPr>
          <p:cNvSpPr>
            <a:spLocks noGrp="1"/>
          </p:cNvSpPr>
          <p:nvPr>
            <p:ph type="title"/>
          </p:nvPr>
        </p:nvSpPr>
        <p:spPr>
          <a:xfrm>
            <a:off x="646111" y="452718"/>
            <a:ext cx="3224553" cy="799033"/>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90FF45A2-9098-4586-A7DA-64A3ED6DB1C5}"/>
              </a:ext>
            </a:extLst>
          </p:cNvPr>
          <p:cNvSpPr>
            <a:spLocks noGrp="1"/>
          </p:cNvSpPr>
          <p:nvPr>
            <p:ph idx="1"/>
          </p:nvPr>
        </p:nvSpPr>
        <p:spPr/>
        <p:txBody>
          <a:bodyPr>
            <a:normAutofit fontScale="77500" lnSpcReduction="20000"/>
          </a:bodyPr>
          <a:lstStyle/>
          <a:p>
            <a:r>
              <a:rPr lang="en-US" dirty="0"/>
              <a:t>This paper presents a method to perform the runway detection using aerial images acquired from onboard vision sensor. The work presented in this paper is the initial step in UAV landing that includes the detection and localization of </a:t>
            </a:r>
            <a:r>
              <a:rPr lang="en-IN" dirty="0"/>
              <a:t>runways. </a:t>
            </a:r>
          </a:p>
          <a:p>
            <a:r>
              <a:rPr lang="en-US" dirty="0"/>
              <a:t>This research has been conducted to find an accurate runway detection model. Previous research has been mostly based on non-machine learning based methods with lot of  assumptions about position of runway in the image. Use of deep learning in runway detection allows to detect runways without explicitly extract hand crafted features. The proposed runway detection model has been validated on two datasets including a custom-made runway detection dataset and a public remote sensing dataset for aerial image classification which shows that this model can detect any shape of runway with the appropriate training data. </a:t>
            </a:r>
          </a:p>
          <a:p>
            <a:r>
              <a:rPr lang="en-US" dirty="0"/>
              <a:t>This research includes two modules, first land has been classified to find out if there exists a runway or not, then runway detection model has been applied to extract runway from image. Combination of these two approaches increase accuracy. With right hardware, this can be implemented in landing of UAVs. After successful extraction of runway, this extracted runway can be used to align UAV with the runway. The proposed runway detection model achieved reasonable IOU of 0.8 which validates its efficacy.</a:t>
            </a:r>
            <a:endParaRPr lang="en-IN" dirty="0"/>
          </a:p>
        </p:txBody>
      </p:sp>
    </p:spTree>
    <p:extLst>
      <p:ext uri="{BB962C8B-B14F-4D97-AF65-F5344CB8AC3E}">
        <p14:creationId xmlns:p14="http://schemas.microsoft.com/office/powerpoint/2010/main" val="508683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E6C81-2B5C-47C9-BF10-77901A776680}"/>
              </a:ext>
            </a:extLst>
          </p:cNvPr>
          <p:cNvSpPr>
            <a:spLocks noGrp="1"/>
          </p:cNvSpPr>
          <p:nvPr>
            <p:ph type="title"/>
          </p:nvPr>
        </p:nvSpPr>
        <p:spPr>
          <a:xfrm>
            <a:off x="646112" y="452718"/>
            <a:ext cx="3295574" cy="825666"/>
          </a:xfrm>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A4957232-FCB3-4802-BDEB-94B090AA46D1}"/>
              </a:ext>
            </a:extLst>
          </p:cNvPr>
          <p:cNvSpPr>
            <a:spLocks noGrp="1"/>
          </p:cNvSpPr>
          <p:nvPr>
            <p:ph idx="1"/>
          </p:nvPr>
        </p:nvSpPr>
        <p:spPr>
          <a:xfrm>
            <a:off x="646112" y="1582402"/>
            <a:ext cx="8946541" cy="4822880"/>
          </a:xfrm>
        </p:spPr>
        <p:txBody>
          <a:bodyPr>
            <a:noAutofit/>
          </a:bodyPr>
          <a:lstStyle/>
          <a:p>
            <a:pPr>
              <a:lnSpc>
                <a:spcPct val="150000"/>
              </a:lnSpc>
            </a:pPr>
            <a:r>
              <a:rPr lang="en-US" sz="1600" dirty="0"/>
              <a:t>[1] </a:t>
            </a:r>
            <a:r>
              <a:rPr lang="en-IN" sz="1600" dirty="0">
                <a:hlinkClick r:id="rId2"/>
              </a:rPr>
              <a:t>G. Cheng, J. Han, X. Lu. "Remote sensing image scene </a:t>
            </a:r>
            <a:r>
              <a:rPr lang="en-US" sz="1600" dirty="0">
                <a:hlinkClick r:id="rId2"/>
              </a:rPr>
              <a:t>classification: Benchmark and state of the art." </a:t>
            </a:r>
            <a:r>
              <a:rPr lang="en-US" sz="1600" i="1" dirty="0">
                <a:hlinkClick r:id="rId2"/>
              </a:rPr>
              <a:t>Proceedings of the IEEE</a:t>
            </a:r>
            <a:r>
              <a:rPr lang="en-US" sz="1600" dirty="0">
                <a:hlinkClick r:id="rId2"/>
              </a:rPr>
              <a:t>, vol. 105, issue 10, 2017</a:t>
            </a:r>
            <a:r>
              <a:rPr lang="en-US" sz="1600" dirty="0"/>
              <a:t>.</a:t>
            </a:r>
          </a:p>
          <a:p>
            <a:pPr>
              <a:lnSpc>
                <a:spcPct val="150000"/>
              </a:lnSpc>
            </a:pPr>
            <a:r>
              <a:rPr lang="en-US" sz="1600" b="1" dirty="0"/>
              <a:t>Dataset - </a:t>
            </a:r>
            <a:r>
              <a:rPr lang="en-US" sz="1600" b="1" dirty="0">
                <a:hlinkClick r:id="rId3"/>
              </a:rPr>
              <a:t>http://www.escience.cn/people/JunweiHan/NWPU-RESISC45.html</a:t>
            </a:r>
            <a:endParaRPr lang="en-US" sz="1600" b="1" dirty="0"/>
          </a:p>
          <a:p>
            <a:pPr>
              <a:lnSpc>
                <a:spcPct val="150000"/>
              </a:lnSpc>
            </a:pPr>
            <a:r>
              <a:rPr lang="en-US" sz="1600" dirty="0"/>
              <a:t>[2] - VGG16 is a convolutional neural network model proposed by K. </a:t>
            </a:r>
            <a:r>
              <a:rPr lang="en-US" sz="1600" dirty="0" err="1"/>
              <a:t>Simonyan</a:t>
            </a:r>
            <a:r>
              <a:rPr lang="en-US" sz="1600" dirty="0"/>
              <a:t> and A. Zisserman from the University of Oxford in the paper “</a:t>
            </a:r>
            <a:r>
              <a:rPr lang="en-US" sz="1600" dirty="0">
                <a:hlinkClick r:id="rId4"/>
              </a:rPr>
              <a:t>Very Deep Convolutional Networks for Large-Scale Image Recognition</a:t>
            </a:r>
            <a:r>
              <a:rPr lang="en-US" sz="1600" dirty="0"/>
              <a:t>”.(92.7% top-5 test accuracy in ImageNet)</a:t>
            </a:r>
          </a:p>
          <a:p>
            <a:pPr>
              <a:lnSpc>
                <a:spcPct val="150000"/>
              </a:lnSpc>
            </a:pPr>
            <a:r>
              <a:rPr lang="en-US" sz="1600" dirty="0"/>
              <a:t>[3] - </a:t>
            </a:r>
            <a:r>
              <a:rPr lang="en-US" sz="1600" dirty="0">
                <a:hlinkClick r:id="rId5"/>
              </a:rPr>
              <a:t>Resnet152</a:t>
            </a:r>
            <a:endParaRPr lang="en-US" sz="1600" dirty="0"/>
          </a:p>
          <a:p>
            <a:pPr>
              <a:lnSpc>
                <a:spcPct val="150000"/>
              </a:lnSpc>
            </a:pPr>
            <a:r>
              <a:rPr lang="en-US" sz="1600" dirty="0"/>
              <a:t>[4] - </a:t>
            </a:r>
            <a:r>
              <a:rPr lang="en-US" sz="1600" dirty="0">
                <a:hlinkClick r:id="rId6"/>
              </a:rPr>
              <a:t>Densenet161 </a:t>
            </a:r>
            <a:r>
              <a:rPr lang="de-DE" sz="1600" dirty="0">
                <a:hlinkClick r:id="rId6"/>
              </a:rPr>
              <a:t>G. Huang, Z. Liu, L. von der Maaten, K. Q. Weinberger, </a:t>
            </a:r>
            <a:r>
              <a:rPr lang="en-IN" sz="1600" dirty="0">
                <a:hlinkClick r:id="rId6"/>
              </a:rPr>
              <a:t>"Densely connected convolutional </a:t>
            </a:r>
            <a:r>
              <a:rPr lang="en-US" sz="1600" dirty="0">
                <a:hlinkClick r:id="rId6"/>
              </a:rPr>
              <a:t>networks" </a:t>
            </a:r>
            <a:r>
              <a:rPr lang="en-US" sz="1600" i="1" dirty="0">
                <a:hlinkClick r:id="rId6"/>
              </a:rPr>
              <a:t>Proceedings of the IEEE conference on </a:t>
            </a:r>
            <a:r>
              <a:rPr lang="en-IN" sz="1600" i="1" dirty="0">
                <a:hlinkClick r:id="rId6"/>
              </a:rPr>
              <a:t>computer vision and pattern recognition</a:t>
            </a:r>
            <a:r>
              <a:rPr lang="en-IN" sz="1600" dirty="0">
                <a:hlinkClick r:id="rId6"/>
              </a:rPr>
              <a:t>, 2017, pp. 4700-4708</a:t>
            </a:r>
            <a:r>
              <a:rPr lang="en-IN" sz="1600" dirty="0"/>
              <a:t>.</a:t>
            </a:r>
            <a:endParaRPr lang="en-US" sz="1600" dirty="0"/>
          </a:p>
        </p:txBody>
      </p:sp>
    </p:spTree>
    <p:extLst>
      <p:ext uri="{BB962C8B-B14F-4D97-AF65-F5344CB8AC3E}">
        <p14:creationId xmlns:p14="http://schemas.microsoft.com/office/powerpoint/2010/main" val="1125957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4387B-3D01-4A2E-A196-DE2732A4E398}"/>
              </a:ext>
            </a:extLst>
          </p:cNvPr>
          <p:cNvSpPr>
            <a:spLocks noGrp="1"/>
          </p:cNvSpPr>
          <p:nvPr>
            <p:ph type="title"/>
          </p:nvPr>
        </p:nvSpPr>
        <p:spPr>
          <a:xfrm>
            <a:off x="299883" y="636212"/>
            <a:ext cx="6908786" cy="799033"/>
          </a:xfrm>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4A5A878D-8643-4835-A8F1-2CCAAA83C28D}"/>
              </a:ext>
            </a:extLst>
          </p:cNvPr>
          <p:cNvSpPr>
            <a:spLocks noGrp="1"/>
          </p:cNvSpPr>
          <p:nvPr>
            <p:ph idx="1"/>
          </p:nvPr>
        </p:nvSpPr>
        <p:spPr>
          <a:xfrm>
            <a:off x="299883" y="2411790"/>
            <a:ext cx="9021670" cy="2419882"/>
          </a:xfrm>
        </p:spPr>
        <p:txBody>
          <a:bodyPr/>
          <a:lstStyle/>
          <a:p>
            <a:r>
              <a:rPr lang="en-US" dirty="0"/>
              <a:t>I will be performing the runway detection part of the paper </a:t>
            </a:r>
          </a:p>
          <a:p>
            <a:r>
              <a:rPr lang="en-US" dirty="0"/>
              <a:t>Will be using same dataset mentioned in the paper as it a large one with ~31k images.</a:t>
            </a:r>
          </a:p>
          <a:p>
            <a:r>
              <a:rPr lang="en-US" dirty="0"/>
              <a:t>Will use Resnet50 specified in the paper.</a:t>
            </a:r>
          </a:p>
          <a:p>
            <a:r>
              <a:rPr lang="en-US" dirty="0"/>
              <a:t>And if possible will also try to implement localization part</a:t>
            </a:r>
            <a:endParaRPr lang="en-IN" dirty="0"/>
          </a:p>
        </p:txBody>
      </p:sp>
    </p:spTree>
    <p:extLst>
      <p:ext uri="{BB962C8B-B14F-4D97-AF65-F5344CB8AC3E}">
        <p14:creationId xmlns:p14="http://schemas.microsoft.com/office/powerpoint/2010/main" val="2012307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F6340-FFD9-4F46-BDA5-451C11476FBA}"/>
              </a:ext>
            </a:extLst>
          </p:cNvPr>
          <p:cNvSpPr>
            <a:spLocks noGrp="1"/>
          </p:cNvSpPr>
          <p:nvPr>
            <p:ph type="title"/>
          </p:nvPr>
        </p:nvSpPr>
        <p:spPr>
          <a:xfrm>
            <a:off x="3273903" y="2343661"/>
            <a:ext cx="5293050" cy="1198529"/>
          </a:xfrm>
        </p:spPr>
        <p:txBody>
          <a:bodyPr/>
          <a:lstStyle/>
          <a:p>
            <a:r>
              <a:rPr lang="en-US" sz="7200" dirty="0"/>
              <a:t>Thank You</a:t>
            </a:r>
            <a:endParaRPr lang="en-IN" sz="7200" dirty="0"/>
          </a:p>
        </p:txBody>
      </p:sp>
    </p:spTree>
    <p:extLst>
      <p:ext uri="{BB962C8B-B14F-4D97-AF65-F5344CB8AC3E}">
        <p14:creationId xmlns:p14="http://schemas.microsoft.com/office/powerpoint/2010/main" val="4084702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0DAF-B8E4-4C56-9E13-F364A2145C3B}"/>
              </a:ext>
            </a:extLst>
          </p:cNvPr>
          <p:cNvSpPr>
            <a:spLocks noGrp="1"/>
          </p:cNvSpPr>
          <p:nvPr>
            <p:ph type="title"/>
          </p:nvPr>
        </p:nvSpPr>
        <p:spPr>
          <a:xfrm>
            <a:off x="690500" y="3122698"/>
            <a:ext cx="3844722" cy="612602"/>
          </a:xfrm>
        </p:spPr>
        <p:txBody>
          <a:bodyPr/>
          <a:lstStyle/>
          <a:p>
            <a:r>
              <a:rPr lang="en-US" sz="3200" dirty="0"/>
              <a:t>Densenet161</a:t>
            </a:r>
            <a:endParaRPr lang="en-IN" sz="3200" dirty="0"/>
          </a:p>
        </p:txBody>
      </p:sp>
      <p:pic>
        <p:nvPicPr>
          <p:cNvPr id="3074" name="Picture 2" descr="DenseNet-161 architecture used in our study | Download Scientific Diagram">
            <a:extLst>
              <a:ext uri="{FF2B5EF4-FFF2-40B4-BE49-F238E27FC236}">
                <a16:creationId xmlns:a16="http://schemas.microsoft.com/office/drawing/2014/main" id="{B1F52565-8E9A-4C59-A7D0-0F4672C6DC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52045" y="749133"/>
            <a:ext cx="4911309" cy="5359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601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7E126-3DB1-4787-A22F-67DAEA88366D}"/>
              </a:ext>
            </a:extLst>
          </p:cNvPr>
          <p:cNvSpPr>
            <a:spLocks noGrp="1"/>
          </p:cNvSpPr>
          <p:nvPr>
            <p:ph type="title"/>
          </p:nvPr>
        </p:nvSpPr>
        <p:spPr>
          <a:xfrm>
            <a:off x="681623" y="1225032"/>
            <a:ext cx="4662735" cy="763523"/>
          </a:xfrm>
        </p:spPr>
        <p:txBody>
          <a:bodyPr/>
          <a:lstStyle/>
          <a:p>
            <a:r>
              <a:rPr lang="en-US" sz="2800" dirty="0"/>
              <a:t>Need for such a System</a:t>
            </a:r>
            <a:endParaRPr lang="en-IN" sz="2800" dirty="0"/>
          </a:p>
        </p:txBody>
      </p:sp>
      <p:sp>
        <p:nvSpPr>
          <p:cNvPr id="3" name="Content Placeholder 2">
            <a:extLst>
              <a:ext uri="{FF2B5EF4-FFF2-40B4-BE49-F238E27FC236}">
                <a16:creationId xmlns:a16="http://schemas.microsoft.com/office/drawing/2014/main" id="{6891C2C6-D6AA-429B-BC4C-C85241EBBEE1}"/>
              </a:ext>
            </a:extLst>
          </p:cNvPr>
          <p:cNvSpPr>
            <a:spLocks noGrp="1"/>
          </p:cNvSpPr>
          <p:nvPr>
            <p:ph idx="1"/>
          </p:nvPr>
        </p:nvSpPr>
        <p:spPr>
          <a:xfrm>
            <a:off x="6096000" y="2415031"/>
            <a:ext cx="3956960" cy="3639497"/>
          </a:xfrm>
        </p:spPr>
        <p:txBody>
          <a:bodyPr>
            <a:normAutofit fontScale="92500"/>
          </a:bodyPr>
          <a:lstStyle/>
          <a:p>
            <a:r>
              <a:rPr lang="en-US" sz="1800" b="1" dirty="0"/>
              <a:t>Vision based systems provides low cost solution to detect landing sites by providing rich visual </a:t>
            </a:r>
            <a:r>
              <a:rPr lang="en-IN" sz="1800" b="1" dirty="0"/>
              <a:t>information.</a:t>
            </a:r>
          </a:p>
          <a:p>
            <a:r>
              <a:rPr lang="en-US" sz="1800" b="1" dirty="0"/>
              <a:t>Detection and localization of runways in aerial images with untidy terrains which would consequently help aerial platforms especially Unmanned Aerial Vehicles (commonly referred to as Drones) to detect landing targets (i.e., runways) to aid automatic </a:t>
            </a:r>
            <a:r>
              <a:rPr lang="en-IN" sz="1800" b="1" dirty="0"/>
              <a:t>landing</a:t>
            </a:r>
            <a:endParaRPr lang="en-IN" sz="1800" dirty="0"/>
          </a:p>
        </p:txBody>
      </p:sp>
      <p:sp>
        <p:nvSpPr>
          <p:cNvPr id="4" name="Title 1">
            <a:extLst>
              <a:ext uri="{FF2B5EF4-FFF2-40B4-BE49-F238E27FC236}">
                <a16:creationId xmlns:a16="http://schemas.microsoft.com/office/drawing/2014/main" id="{ABA12200-390B-4C52-A425-5241427B0E8A}"/>
              </a:ext>
            </a:extLst>
          </p:cNvPr>
          <p:cNvSpPr txBox="1">
            <a:spLocks/>
          </p:cNvSpPr>
          <p:nvPr/>
        </p:nvSpPr>
        <p:spPr>
          <a:xfrm>
            <a:off x="6096000" y="1225032"/>
            <a:ext cx="4662735" cy="100322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Solution which the paper proposes</a:t>
            </a:r>
            <a:endParaRPr lang="en-IN" sz="2800" dirty="0"/>
          </a:p>
        </p:txBody>
      </p:sp>
      <p:sp>
        <p:nvSpPr>
          <p:cNvPr id="5" name="Content Placeholder 2">
            <a:extLst>
              <a:ext uri="{FF2B5EF4-FFF2-40B4-BE49-F238E27FC236}">
                <a16:creationId xmlns:a16="http://schemas.microsoft.com/office/drawing/2014/main" id="{5D17036B-0C22-43B3-B46D-E4DB140F64FF}"/>
              </a:ext>
            </a:extLst>
          </p:cNvPr>
          <p:cNvSpPr txBox="1">
            <a:spLocks/>
          </p:cNvSpPr>
          <p:nvPr/>
        </p:nvSpPr>
        <p:spPr>
          <a:xfrm>
            <a:off x="681623" y="1988555"/>
            <a:ext cx="3956960" cy="265224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1600" b="1" dirty="0"/>
              <a:t>Landing is the most difficult phase of the flight for any airborne platform. Due to lack of efficient systems, there have been numerous landing accidents resulting in the damage </a:t>
            </a:r>
            <a:r>
              <a:rPr lang="en-IN" sz="1600" b="1" dirty="0"/>
              <a:t>of onboard hardware.</a:t>
            </a:r>
            <a:endParaRPr lang="en-IN" sz="1600" dirty="0"/>
          </a:p>
        </p:txBody>
      </p:sp>
    </p:spTree>
    <p:extLst>
      <p:ext uri="{BB962C8B-B14F-4D97-AF65-F5344CB8AC3E}">
        <p14:creationId xmlns:p14="http://schemas.microsoft.com/office/powerpoint/2010/main" val="3657525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1D679-CD49-458B-8157-0C69183DDA8A}"/>
              </a:ext>
            </a:extLst>
          </p:cNvPr>
          <p:cNvSpPr>
            <a:spLocks noGrp="1"/>
          </p:cNvSpPr>
          <p:nvPr>
            <p:ph type="title"/>
          </p:nvPr>
        </p:nvSpPr>
        <p:spPr/>
        <p:txBody>
          <a:bodyPr/>
          <a:lstStyle/>
          <a:p>
            <a:r>
              <a:rPr lang="en-US" dirty="0"/>
              <a:t>Traditional Techniques used for Runway Detection</a:t>
            </a:r>
            <a:endParaRPr lang="en-IN" dirty="0"/>
          </a:p>
        </p:txBody>
      </p:sp>
      <p:sp>
        <p:nvSpPr>
          <p:cNvPr id="3" name="Content Placeholder 2">
            <a:extLst>
              <a:ext uri="{FF2B5EF4-FFF2-40B4-BE49-F238E27FC236}">
                <a16:creationId xmlns:a16="http://schemas.microsoft.com/office/drawing/2014/main" id="{6B6657FC-38D8-46DB-A388-9FFDFAE2D212}"/>
              </a:ext>
            </a:extLst>
          </p:cNvPr>
          <p:cNvSpPr>
            <a:spLocks noGrp="1"/>
          </p:cNvSpPr>
          <p:nvPr>
            <p:ph idx="1"/>
          </p:nvPr>
        </p:nvSpPr>
        <p:spPr>
          <a:xfrm>
            <a:off x="743766" y="2610034"/>
            <a:ext cx="8675442" cy="2998400"/>
          </a:xfrm>
        </p:spPr>
        <p:txBody>
          <a:bodyPr>
            <a:normAutofit/>
          </a:bodyPr>
          <a:lstStyle/>
          <a:p>
            <a:r>
              <a:rPr lang="en-US" sz="1600" b="1" i="1" dirty="0">
                <a:solidFill>
                  <a:srgbClr val="49FF3B"/>
                </a:solidFill>
              </a:rPr>
              <a:t>Template based approaches </a:t>
            </a:r>
            <a:r>
              <a:rPr lang="en-US" sz="1600" dirty="0"/>
              <a:t>use a model of the object to be detected in the query image. This model is stored in an image called a template. This template is compared with the query image on pixel by pixel basis to find matches. Template based methods are not too common and mostly they are used alongside other feature based techniques.</a:t>
            </a:r>
          </a:p>
          <a:p>
            <a:r>
              <a:rPr lang="en-IN" sz="1600" b="1" i="1" dirty="0">
                <a:solidFill>
                  <a:srgbClr val="49FF3B"/>
                </a:solidFill>
              </a:rPr>
              <a:t>Feature Based Approaches(hand-craft)</a:t>
            </a:r>
            <a:r>
              <a:rPr lang="en-IN" sz="1600" i="1" dirty="0"/>
              <a:t>: </a:t>
            </a:r>
            <a:r>
              <a:rPr lang="en-US" sz="1600" dirty="0"/>
              <a:t>These approaches use features of runway like intensity edges, high contrast corners, texture primitives and other similar image components. Feature based approaches can be further divided into two more categories; one that uses geometric shape of the runway for detection, and the other that uses machine learning based approaches</a:t>
            </a:r>
            <a:endParaRPr lang="en-IN" sz="1600" dirty="0"/>
          </a:p>
        </p:txBody>
      </p:sp>
    </p:spTree>
    <p:extLst>
      <p:ext uri="{BB962C8B-B14F-4D97-AF65-F5344CB8AC3E}">
        <p14:creationId xmlns:p14="http://schemas.microsoft.com/office/powerpoint/2010/main" val="2457499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82707-B0B4-45FA-A2AB-84D6838FBFC4}"/>
              </a:ext>
            </a:extLst>
          </p:cNvPr>
          <p:cNvSpPr>
            <a:spLocks noGrp="1"/>
          </p:cNvSpPr>
          <p:nvPr>
            <p:ph type="title"/>
          </p:nvPr>
        </p:nvSpPr>
        <p:spPr>
          <a:xfrm>
            <a:off x="319597" y="159775"/>
            <a:ext cx="5956916" cy="816789"/>
          </a:xfrm>
        </p:spPr>
        <p:txBody>
          <a:bodyPr/>
          <a:lstStyle/>
          <a:p>
            <a:r>
              <a:rPr lang="en-US" dirty="0"/>
              <a:t>Runway Detection</a:t>
            </a:r>
          </a:p>
        </p:txBody>
      </p:sp>
      <p:sp>
        <p:nvSpPr>
          <p:cNvPr id="3" name="Content Placeholder 2">
            <a:extLst>
              <a:ext uri="{FF2B5EF4-FFF2-40B4-BE49-F238E27FC236}">
                <a16:creationId xmlns:a16="http://schemas.microsoft.com/office/drawing/2014/main" id="{36002D0F-0BB3-49B9-8D3E-CB175099B008}"/>
              </a:ext>
            </a:extLst>
          </p:cNvPr>
          <p:cNvSpPr>
            <a:spLocks noGrp="1"/>
          </p:cNvSpPr>
          <p:nvPr>
            <p:ph idx="1"/>
          </p:nvPr>
        </p:nvSpPr>
        <p:spPr>
          <a:xfrm>
            <a:off x="319597" y="1020973"/>
            <a:ext cx="10306974" cy="5468604"/>
          </a:xfrm>
        </p:spPr>
        <p:txBody>
          <a:bodyPr>
            <a:normAutofit/>
          </a:bodyPr>
          <a:lstStyle/>
          <a:p>
            <a:pPr marL="0" indent="0">
              <a:buNone/>
            </a:pPr>
            <a:r>
              <a:rPr lang="en-US" sz="1800" dirty="0"/>
              <a:t>Land consists of multiple areas like runways, roads, forests, buildings, seas, mountains, deserts and many more. There should be a classification process to find whether a runway exists in the image or not. We have used CNN model for classification purpose.</a:t>
            </a:r>
          </a:p>
          <a:p>
            <a:pPr marL="0" indent="0">
              <a:buNone/>
            </a:pPr>
            <a:endParaRPr lang="en-US" sz="1800" dirty="0"/>
          </a:p>
          <a:p>
            <a:r>
              <a:rPr lang="en-US" sz="1800" b="1" i="1" dirty="0">
                <a:solidFill>
                  <a:srgbClr val="49FF3B"/>
                </a:solidFill>
              </a:rPr>
              <a:t>Dataset</a:t>
            </a:r>
            <a:r>
              <a:rPr lang="en-US" sz="1800" i="1" dirty="0">
                <a:solidFill>
                  <a:srgbClr val="49FF3B"/>
                </a:solidFill>
              </a:rPr>
              <a:t>:</a:t>
            </a:r>
            <a:r>
              <a:rPr lang="en-US" sz="1800" i="1" dirty="0"/>
              <a:t> </a:t>
            </a:r>
            <a:r>
              <a:rPr lang="en-US" sz="1800" dirty="0"/>
              <a:t>For binary classification, land areas other than runway like roads, forests, mountains, deserts etc. would have been treated as one class which would have been a less suitable approach. So, a remote sensing dataset [1] with multiple classes has been used for this purpose. This dataset is the largest available dataset, which is variant enough to apply CNN models and consists of satellite images downloaded from google earth, collected by experts. There are 45 classes with each class containing 700 images. </a:t>
            </a:r>
          </a:p>
          <a:p>
            <a:r>
              <a:rPr lang="en-IN" sz="1800" b="1" i="1" dirty="0">
                <a:solidFill>
                  <a:srgbClr val="49FF3B"/>
                </a:solidFill>
              </a:rPr>
              <a:t>Feature Extraction</a:t>
            </a:r>
            <a:r>
              <a:rPr lang="en-IN" sz="1800" i="1" dirty="0"/>
              <a:t>: </a:t>
            </a:r>
            <a:r>
              <a:rPr lang="en-IN" sz="1800" dirty="0"/>
              <a:t>CNN classification models </a:t>
            </a:r>
            <a:r>
              <a:rPr lang="nb-NO" sz="1800" dirty="0"/>
              <a:t>VGG16 [2], Resnet50, Resnet152 [3] and Densenet161 </a:t>
            </a:r>
            <a:r>
              <a:rPr lang="en-US" sz="1800" dirty="0"/>
              <a:t>[4] trained on Image Net dataset have been used to extract features from images. For each classification model, input images have been resized to 224x224 and the only preprocessing performed is mean normalization(In image processing, normalization is a process that changes the range of pixel intensity values). Keras models with backend as TensorFlow have been used for </a:t>
            </a:r>
            <a:r>
              <a:rPr lang="en-IN" sz="1800" dirty="0"/>
              <a:t>feature extraction</a:t>
            </a:r>
          </a:p>
          <a:p>
            <a:endParaRPr lang="en-IN" sz="1800" dirty="0"/>
          </a:p>
        </p:txBody>
      </p:sp>
    </p:spTree>
    <p:extLst>
      <p:ext uri="{BB962C8B-B14F-4D97-AF65-F5344CB8AC3E}">
        <p14:creationId xmlns:p14="http://schemas.microsoft.com/office/powerpoint/2010/main" val="3433148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D7B9B-3A03-4211-B90F-E7ECA5610006}"/>
              </a:ext>
            </a:extLst>
          </p:cNvPr>
          <p:cNvSpPr>
            <a:spLocks noGrp="1"/>
          </p:cNvSpPr>
          <p:nvPr>
            <p:ph type="title"/>
          </p:nvPr>
        </p:nvSpPr>
        <p:spPr>
          <a:xfrm>
            <a:off x="1134383" y="434963"/>
            <a:ext cx="2114844" cy="639236"/>
          </a:xfrm>
        </p:spPr>
        <p:txBody>
          <a:bodyPr/>
          <a:lstStyle/>
          <a:p>
            <a:r>
              <a:rPr lang="en-US" sz="3200" dirty="0"/>
              <a:t>VGG16</a:t>
            </a:r>
            <a:endParaRPr lang="en-IN" sz="3200" dirty="0"/>
          </a:p>
        </p:txBody>
      </p:sp>
      <p:pic>
        <p:nvPicPr>
          <p:cNvPr id="1026" name="Picture 2" descr="Step by step VGG16 implementation in Keras for beginners | by Rohit Thakur  | Towards Data Science">
            <a:extLst>
              <a:ext uri="{FF2B5EF4-FFF2-40B4-BE49-F238E27FC236}">
                <a16:creationId xmlns:a16="http://schemas.microsoft.com/office/drawing/2014/main" id="{AE9FB0E5-1431-47F2-81DE-074D8E72AB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7385" y="1242799"/>
            <a:ext cx="3348840" cy="51802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GG16 Artitecture">
            <a:extLst>
              <a:ext uri="{FF2B5EF4-FFF2-40B4-BE49-F238E27FC236}">
                <a16:creationId xmlns:a16="http://schemas.microsoft.com/office/drawing/2014/main" id="{5CDCFE6C-22FF-4AF2-A65B-0636E4E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8116" y="1506718"/>
            <a:ext cx="6257559" cy="3684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094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81EB4-0F37-4706-9149-EF31649890E6}"/>
              </a:ext>
            </a:extLst>
          </p:cNvPr>
          <p:cNvSpPr>
            <a:spLocks noGrp="1"/>
          </p:cNvSpPr>
          <p:nvPr>
            <p:ph type="title"/>
          </p:nvPr>
        </p:nvSpPr>
        <p:spPr>
          <a:xfrm>
            <a:off x="480801" y="676161"/>
            <a:ext cx="1821880" cy="541581"/>
          </a:xfrm>
        </p:spPr>
        <p:txBody>
          <a:bodyPr/>
          <a:lstStyle/>
          <a:p>
            <a:r>
              <a:rPr lang="en-US" sz="2800" dirty="0"/>
              <a:t>Resnet50</a:t>
            </a:r>
            <a:endParaRPr lang="en-IN" sz="2800" dirty="0"/>
          </a:p>
        </p:txBody>
      </p:sp>
      <p:sp>
        <p:nvSpPr>
          <p:cNvPr id="3" name="Content Placeholder 2">
            <a:extLst>
              <a:ext uri="{FF2B5EF4-FFF2-40B4-BE49-F238E27FC236}">
                <a16:creationId xmlns:a16="http://schemas.microsoft.com/office/drawing/2014/main" id="{56D4A6A1-6EFE-4056-9DCC-72B6E6902E5D}"/>
              </a:ext>
            </a:extLst>
          </p:cNvPr>
          <p:cNvSpPr>
            <a:spLocks noGrp="1"/>
          </p:cNvSpPr>
          <p:nvPr>
            <p:ph idx="1"/>
          </p:nvPr>
        </p:nvSpPr>
        <p:spPr>
          <a:xfrm>
            <a:off x="480801" y="1775535"/>
            <a:ext cx="8906261" cy="790112"/>
          </a:xfrm>
        </p:spPr>
        <p:txBody>
          <a:bodyPr/>
          <a:lstStyle/>
          <a:p>
            <a:r>
              <a:rPr lang="en-US" b="1" dirty="0"/>
              <a:t>ResNet50</a:t>
            </a:r>
            <a:r>
              <a:rPr lang="en-US" dirty="0"/>
              <a:t> is a variant of </a:t>
            </a:r>
            <a:r>
              <a:rPr lang="en-US" dirty="0" err="1"/>
              <a:t>ResNet</a:t>
            </a:r>
            <a:r>
              <a:rPr lang="en-US" dirty="0"/>
              <a:t> model which has 48 Convolution layers along with 1 </a:t>
            </a:r>
            <a:r>
              <a:rPr lang="en-US" dirty="0" err="1"/>
              <a:t>MaxPool</a:t>
            </a:r>
            <a:r>
              <a:rPr lang="en-US" dirty="0"/>
              <a:t> and 1 Average Pool layer.</a:t>
            </a:r>
            <a:endParaRPr lang="en-IN" dirty="0"/>
          </a:p>
        </p:txBody>
      </p:sp>
      <p:pic>
        <p:nvPicPr>
          <p:cNvPr id="2050" name="Picture 2" descr="ResNet-50 | Kaggle">
            <a:extLst>
              <a:ext uri="{FF2B5EF4-FFF2-40B4-BE49-F238E27FC236}">
                <a16:creationId xmlns:a16="http://schemas.microsoft.com/office/drawing/2014/main" id="{DF0FC3FA-390D-4ADE-92E2-8E485AC064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586" t="18863" r="175" b="20221"/>
          <a:stretch/>
        </p:blipFill>
        <p:spPr bwMode="auto">
          <a:xfrm>
            <a:off x="480801" y="3704207"/>
            <a:ext cx="11230397" cy="1817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788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8645105-3229-4424-ABD0-19F5EDF5303D}"/>
              </a:ext>
            </a:extLst>
          </p:cNvPr>
          <p:cNvSpPr txBox="1">
            <a:spLocks/>
          </p:cNvSpPr>
          <p:nvPr/>
        </p:nvSpPr>
        <p:spPr>
          <a:xfrm>
            <a:off x="239697" y="614715"/>
            <a:ext cx="5166804" cy="2664781"/>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1800" b="1" i="1" dirty="0">
                <a:solidFill>
                  <a:srgbClr val="49FF3B"/>
                </a:solidFill>
              </a:rPr>
              <a:t>Classifier &amp; Training</a:t>
            </a:r>
            <a:r>
              <a:rPr lang="en-US" sz="1800" i="1" dirty="0"/>
              <a:t>: </a:t>
            </a:r>
            <a:r>
              <a:rPr lang="en-US" sz="1800" dirty="0"/>
              <a:t>After extracting features, a softmax classifier has been trained on these features </a:t>
            </a:r>
            <a:r>
              <a:rPr lang="en-IN" sz="1800" dirty="0"/>
              <a:t>It works </a:t>
            </a:r>
            <a:r>
              <a:rPr lang="en-US" sz="1800" dirty="0"/>
              <a:t>as follows: Weight matrix is initialized using random values based on normal distribution and biases are initialized to zero. Inputs (extracted features) are multiplied with weight matrices and biases are added. Training labels are first converted into one hot encoding sequence (representation of labels as binary vectors). Then loss is calculated by computing cross-entropy and taking average of it across all training examples. The minimum loss is found using gradient </a:t>
            </a:r>
            <a:r>
              <a:rPr lang="en-IN" sz="1800" dirty="0"/>
              <a:t>descent optimizer</a:t>
            </a:r>
          </a:p>
          <a:p>
            <a:endParaRPr lang="en-IN" sz="1800" dirty="0"/>
          </a:p>
        </p:txBody>
      </p:sp>
      <p:pic>
        <p:nvPicPr>
          <p:cNvPr id="6" name="Content Placeholder 3">
            <a:extLst>
              <a:ext uri="{FF2B5EF4-FFF2-40B4-BE49-F238E27FC236}">
                <a16:creationId xmlns:a16="http://schemas.microsoft.com/office/drawing/2014/main" id="{F1FDBCA8-7B2C-4B57-B4BA-FE1431DFB5D3}"/>
              </a:ext>
            </a:extLst>
          </p:cNvPr>
          <p:cNvPicPr>
            <a:picLocks noChangeAspect="1"/>
          </p:cNvPicPr>
          <p:nvPr/>
        </p:nvPicPr>
        <p:blipFill>
          <a:blip r:embed="rId2"/>
          <a:stretch>
            <a:fillRect/>
          </a:stretch>
        </p:blipFill>
        <p:spPr>
          <a:xfrm>
            <a:off x="5999864" y="833126"/>
            <a:ext cx="4120681" cy="1517701"/>
          </a:xfrm>
          <a:prstGeom prst="rect">
            <a:avLst/>
          </a:prstGeom>
        </p:spPr>
      </p:pic>
      <p:sp>
        <p:nvSpPr>
          <p:cNvPr id="8" name="Content Placeholder 5">
            <a:extLst>
              <a:ext uri="{FF2B5EF4-FFF2-40B4-BE49-F238E27FC236}">
                <a16:creationId xmlns:a16="http://schemas.microsoft.com/office/drawing/2014/main" id="{00E30451-1248-45BB-9AEE-6824ADE8B6F9}"/>
              </a:ext>
            </a:extLst>
          </p:cNvPr>
          <p:cNvSpPr>
            <a:spLocks noGrp="1"/>
          </p:cNvSpPr>
          <p:nvPr>
            <p:ph idx="1"/>
          </p:nvPr>
        </p:nvSpPr>
        <p:spPr>
          <a:xfrm>
            <a:off x="5809714" y="3360093"/>
            <a:ext cx="5166804" cy="2664781"/>
          </a:xfrm>
        </p:spPr>
        <p:txBody>
          <a:bodyPr>
            <a:normAutofit fontScale="92500"/>
          </a:bodyPr>
          <a:lstStyle/>
          <a:p>
            <a:r>
              <a:rPr lang="en-IN" sz="1600" b="1" i="1" dirty="0">
                <a:solidFill>
                  <a:srgbClr val="49FF3B"/>
                </a:solidFill>
              </a:rPr>
              <a:t>Fine-tuning: </a:t>
            </a:r>
            <a:r>
              <a:rPr lang="en-IN" sz="1600" dirty="0"/>
              <a:t>ResNet50 has </a:t>
            </a:r>
            <a:r>
              <a:rPr lang="en-US" sz="1600" dirty="0"/>
              <a:t>been selected as the best model based on results presented in Results section. Keras based implementation of Resnet50 trained on ImageNet has been used for finetuning. Softmax classifier of Resnet model has been replaced with a customized softmax classifier. For finetuning, input images have been resized into 224x224 and have been randomly divided into 80% training data, 10% validation and 10% test data. Parameters have been finetuned manually based on </a:t>
            </a:r>
            <a:r>
              <a:rPr lang="en-IN" sz="1600" dirty="0"/>
              <a:t>validation accuracy. </a:t>
            </a:r>
            <a:endParaRPr lang="en-IN" sz="1600" i="1" dirty="0"/>
          </a:p>
        </p:txBody>
      </p:sp>
      <p:pic>
        <p:nvPicPr>
          <p:cNvPr id="9" name="Picture 8">
            <a:extLst>
              <a:ext uri="{FF2B5EF4-FFF2-40B4-BE49-F238E27FC236}">
                <a16:creationId xmlns:a16="http://schemas.microsoft.com/office/drawing/2014/main" id="{43A55BB9-5A70-4199-85A9-8D3609EC6E49}"/>
              </a:ext>
            </a:extLst>
          </p:cNvPr>
          <p:cNvPicPr>
            <a:picLocks noChangeAspect="1"/>
          </p:cNvPicPr>
          <p:nvPr/>
        </p:nvPicPr>
        <p:blipFill>
          <a:blip r:embed="rId3"/>
          <a:stretch>
            <a:fillRect/>
          </a:stretch>
        </p:blipFill>
        <p:spPr>
          <a:xfrm>
            <a:off x="723748" y="3871467"/>
            <a:ext cx="4682753" cy="1481767"/>
          </a:xfrm>
          <a:prstGeom prst="rect">
            <a:avLst/>
          </a:prstGeom>
        </p:spPr>
      </p:pic>
    </p:spTree>
    <p:extLst>
      <p:ext uri="{BB962C8B-B14F-4D97-AF65-F5344CB8AC3E}">
        <p14:creationId xmlns:p14="http://schemas.microsoft.com/office/powerpoint/2010/main" val="3784834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D77E2-4BAB-44A2-A7F2-3E178CB78C91}"/>
              </a:ext>
            </a:extLst>
          </p:cNvPr>
          <p:cNvSpPr>
            <a:spLocks noGrp="1"/>
          </p:cNvSpPr>
          <p:nvPr>
            <p:ph type="title"/>
          </p:nvPr>
        </p:nvSpPr>
        <p:spPr>
          <a:xfrm>
            <a:off x="423519" y="258911"/>
            <a:ext cx="5503805" cy="701379"/>
          </a:xfrm>
        </p:spPr>
        <p:txBody>
          <a:bodyPr/>
          <a:lstStyle/>
          <a:p>
            <a:r>
              <a:rPr lang="en-US" dirty="0"/>
              <a:t>Runway Localization</a:t>
            </a:r>
            <a:endParaRPr lang="en-IN" dirty="0"/>
          </a:p>
        </p:txBody>
      </p:sp>
      <p:sp>
        <p:nvSpPr>
          <p:cNvPr id="3" name="Content Placeholder 2">
            <a:extLst>
              <a:ext uri="{FF2B5EF4-FFF2-40B4-BE49-F238E27FC236}">
                <a16:creationId xmlns:a16="http://schemas.microsoft.com/office/drawing/2014/main" id="{0D5339B2-BBCA-4949-A7E4-D8D7BCA5DE85}"/>
              </a:ext>
            </a:extLst>
          </p:cNvPr>
          <p:cNvSpPr>
            <a:spLocks noGrp="1"/>
          </p:cNvSpPr>
          <p:nvPr>
            <p:ph idx="1"/>
          </p:nvPr>
        </p:nvSpPr>
        <p:spPr>
          <a:xfrm>
            <a:off x="423520" y="1100832"/>
            <a:ext cx="9626334" cy="2610034"/>
          </a:xfrm>
        </p:spPr>
        <p:txBody>
          <a:bodyPr>
            <a:normAutofit/>
          </a:bodyPr>
          <a:lstStyle/>
          <a:p>
            <a:pPr marL="0" indent="0">
              <a:buNone/>
            </a:pPr>
            <a:r>
              <a:rPr lang="en-US" sz="1600" dirty="0"/>
              <a:t>Runway detection is used for only finding out that whether runway exists in the image or not. To find the exact location of the runway in the image, the runway has been localized using both line detection algorithms and deep learning CNN models. Same dataset which has been used for classification purpose has been used here for localization purpose. But here only one class of that dataset that is runway is used. The purpose is to localize only runway in the image.</a:t>
            </a:r>
          </a:p>
          <a:p>
            <a:r>
              <a:rPr lang="en-US" sz="1600" b="1" i="1" dirty="0">
                <a:solidFill>
                  <a:srgbClr val="49FF3B"/>
                </a:solidFill>
              </a:rPr>
              <a:t>Line Detection Techniques</a:t>
            </a:r>
            <a:r>
              <a:rPr lang="en-US" sz="1600" i="1" dirty="0"/>
              <a:t>: </a:t>
            </a:r>
            <a:r>
              <a:rPr lang="en-US" sz="1600" dirty="0"/>
              <a:t>As the runway structure is composed of straight lines, line detection algorithms can be employed to localize the runway in the image. Simple Hough transform, probabilistic Hough transform and LSD (line segment detector) based approaches have been used for localizing runway in this </a:t>
            </a:r>
            <a:r>
              <a:rPr lang="en-IN" sz="1600" dirty="0"/>
              <a:t>section</a:t>
            </a:r>
          </a:p>
        </p:txBody>
      </p:sp>
      <p:pic>
        <p:nvPicPr>
          <p:cNvPr id="4" name="Picture 3">
            <a:extLst>
              <a:ext uri="{FF2B5EF4-FFF2-40B4-BE49-F238E27FC236}">
                <a16:creationId xmlns:a16="http://schemas.microsoft.com/office/drawing/2014/main" id="{6E679F94-89A0-4303-9C88-FE65D87B7CE9}"/>
              </a:ext>
            </a:extLst>
          </p:cNvPr>
          <p:cNvPicPr>
            <a:picLocks noChangeAspect="1"/>
          </p:cNvPicPr>
          <p:nvPr/>
        </p:nvPicPr>
        <p:blipFill rotWithShape="1">
          <a:blip r:embed="rId2"/>
          <a:srcRect l="4142" t="1716" r="2296" b="3407"/>
          <a:stretch/>
        </p:blipFill>
        <p:spPr>
          <a:xfrm>
            <a:off x="8810624" y="3542189"/>
            <a:ext cx="3257088" cy="2681287"/>
          </a:xfrm>
          <a:prstGeom prst="rect">
            <a:avLst/>
          </a:prstGeom>
        </p:spPr>
      </p:pic>
      <p:sp>
        <p:nvSpPr>
          <p:cNvPr id="5" name="Rectangle 4">
            <a:extLst>
              <a:ext uri="{FF2B5EF4-FFF2-40B4-BE49-F238E27FC236}">
                <a16:creationId xmlns:a16="http://schemas.microsoft.com/office/drawing/2014/main" id="{E9EA25D3-20F3-42A1-AFFB-736FDFB6AA06}"/>
              </a:ext>
            </a:extLst>
          </p:cNvPr>
          <p:cNvSpPr/>
          <p:nvPr/>
        </p:nvSpPr>
        <p:spPr>
          <a:xfrm>
            <a:off x="124288" y="3542189"/>
            <a:ext cx="8686336" cy="1323439"/>
          </a:xfrm>
          <a:prstGeom prst="rect">
            <a:avLst/>
          </a:prstGeom>
        </p:spPr>
        <p:txBody>
          <a:bodyPr wrap="square">
            <a:spAutoFit/>
          </a:bodyPr>
          <a:lstStyle/>
          <a:p>
            <a:pPr marL="742950" lvl="1" indent="-285750">
              <a:buFont typeface="Wingdings" panose="05000000000000000000" pitchFamily="2" charset="2"/>
              <a:buChar char="Ø"/>
            </a:pPr>
            <a:r>
              <a:rPr lang="en-US" sz="1400" b="1" i="1" dirty="0">
                <a:solidFill>
                  <a:srgbClr val="FFFF00"/>
                </a:solidFill>
              </a:rPr>
              <a:t>Hough Transform (HT): </a:t>
            </a:r>
            <a:r>
              <a:rPr lang="en-US" sz="1400" dirty="0"/>
              <a:t>In this approach, firstly runway images from the selected dataset have been converted into grayscale images. It can be clearly seen from Figure that gray values of runway area are much different than those of background. Then Canny edge detection has been applied </a:t>
            </a:r>
            <a:r>
              <a:rPr lang="en-IN" sz="1400" dirty="0"/>
              <a:t>to extract edges. Distance between two detected line is calculated by the following formula.</a:t>
            </a:r>
          </a:p>
          <a:p>
            <a:pPr marL="742950" lvl="1" indent="-285750">
              <a:buFont typeface="Wingdings" panose="05000000000000000000" pitchFamily="2" charset="2"/>
              <a:buChar char="Ø"/>
            </a:pPr>
            <a:endParaRPr lang="en-IN" sz="1000" dirty="0"/>
          </a:p>
        </p:txBody>
      </p:sp>
      <p:pic>
        <p:nvPicPr>
          <p:cNvPr id="6" name="Picture 5">
            <a:extLst>
              <a:ext uri="{FF2B5EF4-FFF2-40B4-BE49-F238E27FC236}">
                <a16:creationId xmlns:a16="http://schemas.microsoft.com/office/drawing/2014/main" id="{24F599B0-89BD-4B9F-B4D3-D11DDD075D58}"/>
              </a:ext>
            </a:extLst>
          </p:cNvPr>
          <p:cNvPicPr>
            <a:picLocks noChangeAspect="1"/>
          </p:cNvPicPr>
          <p:nvPr/>
        </p:nvPicPr>
        <p:blipFill>
          <a:blip r:embed="rId3"/>
          <a:stretch>
            <a:fillRect/>
          </a:stretch>
        </p:blipFill>
        <p:spPr>
          <a:xfrm>
            <a:off x="4971279" y="5094094"/>
            <a:ext cx="3686689" cy="638264"/>
          </a:xfrm>
          <a:prstGeom prst="rect">
            <a:avLst/>
          </a:prstGeom>
        </p:spPr>
      </p:pic>
      <p:pic>
        <p:nvPicPr>
          <p:cNvPr id="7" name="Picture 6">
            <a:extLst>
              <a:ext uri="{FF2B5EF4-FFF2-40B4-BE49-F238E27FC236}">
                <a16:creationId xmlns:a16="http://schemas.microsoft.com/office/drawing/2014/main" id="{B1BBDD17-50D9-4C5D-AC90-0812266431D9}"/>
              </a:ext>
            </a:extLst>
          </p:cNvPr>
          <p:cNvPicPr>
            <a:picLocks noChangeAspect="1"/>
          </p:cNvPicPr>
          <p:nvPr/>
        </p:nvPicPr>
        <p:blipFill>
          <a:blip r:embed="rId4"/>
          <a:stretch>
            <a:fillRect/>
          </a:stretch>
        </p:blipFill>
        <p:spPr>
          <a:xfrm>
            <a:off x="2663302" y="5566641"/>
            <a:ext cx="1686160" cy="190527"/>
          </a:xfrm>
          <a:prstGeom prst="rect">
            <a:avLst/>
          </a:prstGeom>
        </p:spPr>
      </p:pic>
      <p:pic>
        <p:nvPicPr>
          <p:cNvPr id="10" name="Picture 9">
            <a:extLst>
              <a:ext uri="{FF2B5EF4-FFF2-40B4-BE49-F238E27FC236}">
                <a16:creationId xmlns:a16="http://schemas.microsoft.com/office/drawing/2014/main" id="{B11F1B24-D76B-4AC9-BDC3-E914FD7D2433}"/>
              </a:ext>
            </a:extLst>
          </p:cNvPr>
          <p:cNvPicPr>
            <a:picLocks noChangeAspect="1"/>
          </p:cNvPicPr>
          <p:nvPr/>
        </p:nvPicPr>
        <p:blipFill rotWithShape="1">
          <a:blip r:embed="rId5"/>
          <a:srcRect l="1193" r="-1"/>
          <a:stretch/>
        </p:blipFill>
        <p:spPr>
          <a:xfrm>
            <a:off x="2663302" y="5748471"/>
            <a:ext cx="1686161" cy="581106"/>
          </a:xfrm>
          <a:prstGeom prst="rect">
            <a:avLst/>
          </a:prstGeom>
        </p:spPr>
      </p:pic>
      <p:sp>
        <p:nvSpPr>
          <p:cNvPr id="14" name="Title 1">
            <a:extLst>
              <a:ext uri="{FF2B5EF4-FFF2-40B4-BE49-F238E27FC236}">
                <a16:creationId xmlns:a16="http://schemas.microsoft.com/office/drawing/2014/main" id="{6069D8F2-525E-4CDE-8EEA-4DA9BF7C3704}"/>
              </a:ext>
            </a:extLst>
          </p:cNvPr>
          <p:cNvSpPr txBox="1">
            <a:spLocks/>
          </p:cNvSpPr>
          <p:nvPr/>
        </p:nvSpPr>
        <p:spPr>
          <a:xfrm>
            <a:off x="275209" y="4750329"/>
            <a:ext cx="2237172" cy="184876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 dirty="0"/>
              <a:t>Then Hough transform has been applied on edge image with accuracy of 1 and different  accuracy and threshold parameters. It returns lines in parametric form (, ). This parametric form has been used to get endpoints of returned</a:t>
            </a:r>
          </a:p>
          <a:p>
            <a:r>
              <a:rPr lang="en-IN" sz="1100" dirty="0"/>
              <a:t>lines as follows:</a:t>
            </a:r>
            <a:endParaRPr lang="en-IN" sz="400" dirty="0"/>
          </a:p>
        </p:txBody>
      </p:sp>
      <p:cxnSp>
        <p:nvCxnSpPr>
          <p:cNvPr id="16" name="Connector: Curved 15">
            <a:extLst>
              <a:ext uri="{FF2B5EF4-FFF2-40B4-BE49-F238E27FC236}">
                <a16:creationId xmlns:a16="http://schemas.microsoft.com/office/drawing/2014/main" id="{DBD3F5C8-39D5-47E3-AF02-34F91AEAADB1}"/>
              </a:ext>
            </a:extLst>
          </p:cNvPr>
          <p:cNvCxnSpPr>
            <a:cxnSpLocks/>
          </p:cNvCxnSpPr>
          <p:nvPr/>
        </p:nvCxnSpPr>
        <p:spPr>
          <a:xfrm flipV="1">
            <a:off x="2175369" y="5461693"/>
            <a:ext cx="1295842" cy="165717"/>
          </a:xfrm>
          <a:prstGeom prst="curvedConnector4">
            <a:avLst>
              <a:gd name="adj1" fmla="val 38023"/>
              <a:gd name="adj2" fmla="val 377232"/>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D68CF6B4-8EC2-471D-A723-B5FC9B239F60}"/>
              </a:ext>
            </a:extLst>
          </p:cNvPr>
          <p:cNvCxnSpPr/>
          <p:nvPr/>
        </p:nvCxnSpPr>
        <p:spPr>
          <a:xfrm>
            <a:off x="5927324" y="4456590"/>
            <a:ext cx="544497" cy="6375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69328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32082B-F0F3-4FDB-A6DB-28D7492C5A78}"/>
              </a:ext>
            </a:extLst>
          </p:cNvPr>
          <p:cNvSpPr>
            <a:spLocks noGrp="1"/>
          </p:cNvSpPr>
          <p:nvPr>
            <p:ph idx="1"/>
          </p:nvPr>
        </p:nvSpPr>
        <p:spPr>
          <a:xfrm>
            <a:off x="325184" y="554116"/>
            <a:ext cx="5770816" cy="2197963"/>
          </a:xfrm>
        </p:spPr>
        <p:txBody>
          <a:bodyPr>
            <a:normAutofit fontScale="85000" lnSpcReduction="20000"/>
          </a:bodyPr>
          <a:lstStyle/>
          <a:p>
            <a:pPr>
              <a:buClr>
                <a:srgbClr val="FFFF00"/>
              </a:buClr>
              <a:buFont typeface="Wingdings" panose="05000000000000000000" pitchFamily="2" charset="2"/>
              <a:buChar char="Ø"/>
            </a:pPr>
            <a:r>
              <a:rPr lang="en-US" sz="1600" b="1" i="1" dirty="0">
                <a:solidFill>
                  <a:srgbClr val="FFFF00"/>
                </a:solidFill>
              </a:rPr>
              <a:t>Line Segment Detector (LSD): </a:t>
            </a:r>
            <a:r>
              <a:rPr lang="en-US" sz="1600" dirty="0"/>
              <a:t>In this approach, firstly runway images from the selected dataset have been converted into grayscale images. After detecting all line segments in the image, their lengths have been calculated. It is known that runways are elongated structures and they have long boundaries, so some threshold has been set and lines are filtered based on their length. That is, those lines are selected which have length greater than some threshold. LSD algorithm returns the two endpoints (x1, y1), (x2, y2) of a line segment so the length of a line segment cab be calculated as </a:t>
            </a:r>
            <a:r>
              <a:rPr lang="en-IN" sz="1600" dirty="0"/>
              <a:t>follows:</a:t>
            </a:r>
          </a:p>
        </p:txBody>
      </p:sp>
      <p:pic>
        <p:nvPicPr>
          <p:cNvPr id="4" name="Picture 3">
            <a:extLst>
              <a:ext uri="{FF2B5EF4-FFF2-40B4-BE49-F238E27FC236}">
                <a16:creationId xmlns:a16="http://schemas.microsoft.com/office/drawing/2014/main" id="{79C252F3-1096-4FA3-BD67-7AE929D0AAFC}"/>
              </a:ext>
            </a:extLst>
          </p:cNvPr>
          <p:cNvPicPr>
            <a:picLocks noChangeAspect="1"/>
          </p:cNvPicPr>
          <p:nvPr/>
        </p:nvPicPr>
        <p:blipFill>
          <a:blip r:embed="rId2"/>
          <a:stretch>
            <a:fillRect/>
          </a:stretch>
        </p:blipFill>
        <p:spPr>
          <a:xfrm>
            <a:off x="6653479" y="1205360"/>
            <a:ext cx="2791215" cy="447737"/>
          </a:xfrm>
          <a:prstGeom prst="rect">
            <a:avLst/>
          </a:prstGeom>
        </p:spPr>
      </p:pic>
      <p:sp>
        <p:nvSpPr>
          <p:cNvPr id="5" name="Rectangle 4">
            <a:extLst>
              <a:ext uri="{FF2B5EF4-FFF2-40B4-BE49-F238E27FC236}">
                <a16:creationId xmlns:a16="http://schemas.microsoft.com/office/drawing/2014/main" id="{7CA03F8E-FD9B-47DC-9E6C-64CE363FDCBD}"/>
              </a:ext>
            </a:extLst>
          </p:cNvPr>
          <p:cNvSpPr/>
          <p:nvPr/>
        </p:nvSpPr>
        <p:spPr>
          <a:xfrm>
            <a:off x="325184" y="3053920"/>
            <a:ext cx="10230366" cy="2308324"/>
          </a:xfrm>
          <a:prstGeom prst="rect">
            <a:avLst/>
          </a:prstGeom>
        </p:spPr>
        <p:txBody>
          <a:bodyPr wrap="square">
            <a:spAutoFit/>
          </a:bodyPr>
          <a:lstStyle/>
          <a:p>
            <a:pPr marL="285750" indent="-285750">
              <a:buClr>
                <a:schemeClr val="bg2">
                  <a:lumMod val="60000"/>
                  <a:lumOff val="40000"/>
                </a:schemeClr>
              </a:buClr>
              <a:buFontTx/>
              <a:buChar char="►"/>
            </a:pPr>
            <a:r>
              <a:rPr lang="en-US" sz="1600" b="1" i="1" dirty="0">
                <a:solidFill>
                  <a:srgbClr val="49FF3B"/>
                </a:solidFill>
                <a:latin typeface="Century Gothic (Headings)"/>
              </a:rPr>
              <a:t>CNN</a:t>
            </a:r>
            <a:r>
              <a:rPr lang="en-US" sz="1600" i="1" dirty="0">
                <a:solidFill>
                  <a:srgbClr val="49FF3B"/>
                </a:solidFill>
                <a:latin typeface="Century Gothic (Headings)"/>
              </a:rPr>
              <a:t>: </a:t>
            </a:r>
            <a:r>
              <a:rPr lang="en-US" sz="1600" dirty="0">
                <a:latin typeface="Century Gothic (Headings)"/>
              </a:rPr>
              <a:t>The objective is to localize the runway such that the runway can be extracted with its boundaries. Bounding boxes give us subset of the image which includes the required object. We still cannot extract the exact object as it is. To extract the object with its boundaries, a segmentation algorithm is needed. In segmentation, each pixel is assigned to a class. For each pixel, it is decided that whether it belongs to a particular class or not, so it can also be called as pixel level classification. A pixel wise mask for the required object is generated and the model learns by finding the difference </a:t>
            </a:r>
            <a:r>
              <a:rPr lang="en-US" sz="1600" dirty="0"/>
              <a:t>between the predicted and the ground truth mask. </a:t>
            </a:r>
            <a:r>
              <a:rPr lang="en-IN" sz="1600" dirty="0"/>
              <a:t>Mask R-CNN is which is a pretrained model on the coco(Common objects in context) dataset </a:t>
            </a:r>
            <a:r>
              <a:rPr lang="en-US" sz="1600" dirty="0"/>
              <a:t>has been used as a segmentation algorithm.</a:t>
            </a:r>
            <a:endParaRPr lang="en-IN" sz="1600" dirty="0">
              <a:latin typeface="Century Gothic (Headings)"/>
            </a:endParaRPr>
          </a:p>
        </p:txBody>
      </p:sp>
    </p:spTree>
    <p:extLst>
      <p:ext uri="{BB962C8B-B14F-4D97-AF65-F5344CB8AC3E}">
        <p14:creationId xmlns:p14="http://schemas.microsoft.com/office/powerpoint/2010/main" val="33447319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1161</TotalTime>
  <Words>1953</Words>
  <Application>Microsoft Office PowerPoint</Application>
  <PresentationFormat>Widescreen</PresentationFormat>
  <Paragraphs>58</Paragraphs>
  <Slides>17</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Century Gothic</vt:lpstr>
      <vt:lpstr>Century Gothic (Body)</vt:lpstr>
      <vt:lpstr>Century Gothic (Headings)</vt:lpstr>
      <vt:lpstr>Wingdings</vt:lpstr>
      <vt:lpstr>Wingdings 3</vt:lpstr>
      <vt:lpstr>Ion</vt:lpstr>
      <vt:lpstr>Runway Detection and Localization in Aerial Images Using Deep Learning</vt:lpstr>
      <vt:lpstr>Need for such a System</vt:lpstr>
      <vt:lpstr>Traditional Techniques used for Runway Detection</vt:lpstr>
      <vt:lpstr>Runway Detection</vt:lpstr>
      <vt:lpstr>VGG16</vt:lpstr>
      <vt:lpstr>Resnet50</vt:lpstr>
      <vt:lpstr>PowerPoint Presentation</vt:lpstr>
      <vt:lpstr>Runway Localization</vt:lpstr>
      <vt:lpstr>PowerPoint Presentation</vt:lpstr>
      <vt:lpstr>Results</vt:lpstr>
      <vt:lpstr>PowerPoint Presentation</vt:lpstr>
      <vt:lpstr>PowerPoint Presentation</vt:lpstr>
      <vt:lpstr>Conclusion</vt:lpstr>
      <vt:lpstr>References</vt:lpstr>
      <vt:lpstr>Implementation</vt:lpstr>
      <vt:lpstr>Thank You</vt:lpstr>
      <vt:lpstr>Densenet161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Runway Detection and Localization in Aerial Images Using Deep Learning</dc:title>
  <dc:creator> </dc:creator>
  <cp:lastModifiedBy> </cp:lastModifiedBy>
  <cp:revision>173</cp:revision>
  <dcterms:created xsi:type="dcterms:W3CDTF">2021-02-13T09:23:02Z</dcterms:created>
  <dcterms:modified xsi:type="dcterms:W3CDTF">2021-04-07T06:40:59Z</dcterms:modified>
</cp:coreProperties>
</file>