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5" r:id="rId8"/>
    <p:sldId id="268" r:id="rId9"/>
    <p:sldId id="269" r:id="rId10"/>
    <p:sldId id="266" r:id="rId11"/>
    <p:sldId id="267" r:id="rId12"/>
    <p:sldId id="263"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chinelearningmastery.com/linear-regression-for-machinelearning/" TargetMode="External"/><Relationship Id="rId2" Type="http://schemas.openxmlformats.org/officeDocument/2006/relationships/hyperlink" Target="http://www.stat.yale.edu/Courses/1997-98/101/linreg.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A692-C9AF-4183-90AF-EE991A96D162}"/>
              </a:ext>
            </a:extLst>
          </p:cNvPr>
          <p:cNvSpPr>
            <a:spLocks noGrp="1"/>
          </p:cNvSpPr>
          <p:nvPr>
            <p:ph type="ctrTitle"/>
          </p:nvPr>
        </p:nvSpPr>
        <p:spPr/>
        <p:txBody>
          <a:bodyPr>
            <a:normAutofit fontScale="90000"/>
          </a:bodyPr>
          <a:lstStyle/>
          <a:p>
            <a:pPr algn="ctr"/>
            <a:r>
              <a:rPr lang="en-US" dirty="0"/>
              <a:t>Stock Market Analysis using Supervised Machine Learning</a:t>
            </a:r>
            <a:br>
              <a:rPr lang="en-US" dirty="0"/>
            </a:br>
            <a:br>
              <a:rPr lang="en-US" dirty="0"/>
            </a:br>
            <a:r>
              <a:rPr lang="en-US" sz="2200" dirty="0"/>
              <a:t>-Kunal </a:t>
            </a:r>
            <a:r>
              <a:rPr lang="en-US" sz="2200" dirty="0" err="1"/>
              <a:t>Pahwa</a:t>
            </a:r>
            <a:br>
              <a:rPr lang="en-US" sz="2200" dirty="0"/>
            </a:br>
            <a:r>
              <a:rPr lang="en-US" sz="2200" dirty="0"/>
              <a:t>-Neha Agrawal</a:t>
            </a:r>
            <a:endParaRPr lang="en-IN" sz="2200" dirty="0"/>
          </a:p>
        </p:txBody>
      </p:sp>
      <p:sp>
        <p:nvSpPr>
          <p:cNvPr id="3" name="Subtitle 2">
            <a:extLst>
              <a:ext uri="{FF2B5EF4-FFF2-40B4-BE49-F238E27FC236}">
                <a16:creationId xmlns:a16="http://schemas.microsoft.com/office/drawing/2014/main" id="{7C0A16FC-E403-4BAE-B2C4-4CD954C53FF2}"/>
              </a:ext>
            </a:extLst>
          </p:cNvPr>
          <p:cNvSpPr>
            <a:spLocks noGrp="1"/>
          </p:cNvSpPr>
          <p:nvPr>
            <p:ph type="subTitle" idx="1"/>
          </p:nvPr>
        </p:nvSpPr>
        <p:spPr/>
        <p:txBody>
          <a:bodyPr>
            <a:normAutofit fontScale="92500" lnSpcReduction="10000"/>
          </a:bodyPr>
          <a:lstStyle/>
          <a:p>
            <a:endParaRPr lang="en-US" dirty="0"/>
          </a:p>
          <a:p>
            <a:endParaRPr lang="en-US" dirty="0"/>
          </a:p>
          <a:p>
            <a:r>
              <a:rPr lang="en-US" dirty="0"/>
              <a:t>Roll No : - 1911027</a:t>
            </a:r>
            <a:br>
              <a:rPr lang="en-US" dirty="0"/>
            </a:br>
            <a:r>
              <a:rPr lang="en-US" dirty="0"/>
              <a:t>Name : - Nayan Mandliya</a:t>
            </a:r>
            <a:endParaRPr lang="en-IN" dirty="0"/>
          </a:p>
        </p:txBody>
      </p:sp>
    </p:spTree>
    <p:extLst>
      <p:ext uri="{BB962C8B-B14F-4D97-AF65-F5344CB8AC3E}">
        <p14:creationId xmlns:p14="http://schemas.microsoft.com/office/powerpoint/2010/main" val="199399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C4FC-7ADF-4E25-A830-0B3EBAACD5B1}"/>
              </a:ext>
            </a:extLst>
          </p:cNvPr>
          <p:cNvSpPr>
            <a:spLocks noGrp="1"/>
          </p:cNvSpPr>
          <p:nvPr>
            <p:ph type="title"/>
          </p:nvPr>
        </p:nvSpPr>
        <p:spPr>
          <a:xfrm>
            <a:off x="1141413" y="658468"/>
            <a:ext cx="9905998" cy="579967"/>
          </a:xfrm>
        </p:spPr>
        <p:txBody>
          <a:bodyPr>
            <a:normAutofit fontScale="90000"/>
          </a:bodyPr>
          <a:lstStyle/>
          <a:p>
            <a:r>
              <a:rPr lang="en-US" dirty="0"/>
              <a:t>PREDICTION MODEL: </a:t>
            </a:r>
            <a:endParaRPr lang="en-IN" dirty="0"/>
          </a:p>
        </p:txBody>
      </p:sp>
      <p:sp>
        <p:nvSpPr>
          <p:cNvPr id="3" name="Content Placeholder 2">
            <a:extLst>
              <a:ext uri="{FF2B5EF4-FFF2-40B4-BE49-F238E27FC236}">
                <a16:creationId xmlns:a16="http://schemas.microsoft.com/office/drawing/2014/main" id="{5D2DCF5C-C68A-4D35-BCA6-FB3019FE4301}"/>
              </a:ext>
            </a:extLst>
          </p:cNvPr>
          <p:cNvSpPr>
            <a:spLocks noGrp="1"/>
          </p:cNvSpPr>
          <p:nvPr>
            <p:ph idx="1"/>
          </p:nvPr>
        </p:nvSpPr>
        <p:spPr>
          <a:xfrm>
            <a:off x="1141412" y="1278384"/>
            <a:ext cx="9905999" cy="5175682"/>
          </a:xfrm>
        </p:spPr>
        <p:txBody>
          <a:bodyPr/>
          <a:lstStyle/>
          <a:p>
            <a:pPr marL="0" indent="0">
              <a:buNone/>
            </a:pPr>
            <a:r>
              <a:rPr lang="en-US" dirty="0"/>
              <a:t> </a:t>
            </a:r>
          </a:p>
        </p:txBody>
      </p:sp>
      <p:sp>
        <p:nvSpPr>
          <p:cNvPr id="4" name="Rectangle 3">
            <a:extLst>
              <a:ext uri="{FF2B5EF4-FFF2-40B4-BE49-F238E27FC236}">
                <a16:creationId xmlns:a16="http://schemas.microsoft.com/office/drawing/2014/main" id="{E18ACAFE-DE2E-4DDC-9B7C-95B3EC03FCB6}"/>
              </a:ext>
            </a:extLst>
          </p:cNvPr>
          <p:cNvSpPr/>
          <p:nvPr/>
        </p:nvSpPr>
        <p:spPr>
          <a:xfrm>
            <a:off x="3453414" y="1376038"/>
            <a:ext cx="4746594" cy="57996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 : RESULTS : - </a:t>
            </a:r>
            <a:endParaRPr lang="en-IN" sz="2400" dirty="0">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C4F940-4F88-4DB3-B6A6-1F4F6B12C166}"/>
                  </a:ext>
                </a:extLst>
              </p:cNvPr>
              <p:cNvSpPr/>
              <p:nvPr/>
            </p:nvSpPr>
            <p:spPr>
              <a:xfrm>
                <a:off x="1141413" y="1890944"/>
                <a:ext cx="10612622" cy="450097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Wingdings" panose="05000000000000000000" pitchFamily="2" charset="2"/>
                  <a:buChar char="q"/>
                </a:pPr>
                <a:r>
                  <a:rPr lang="en-US" dirty="0">
                    <a:solidFill>
                      <a:schemeClr val="tx1"/>
                    </a:solidFill>
                  </a:rPr>
                  <a:t> Once the model is ready, we use the model to obtain the desired results in any form we want. </a:t>
                </a:r>
              </a:p>
              <a:p>
                <a:pPr marL="285750" indent="-285750">
                  <a:lnSpc>
                    <a:spcPct val="150000"/>
                  </a:lnSpc>
                  <a:buFont typeface="Wingdings" panose="05000000000000000000" pitchFamily="2" charset="2"/>
                  <a:buChar char="q"/>
                </a:pPr>
                <a:r>
                  <a:rPr lang="en-US" dirty="0">
                    <a:solidFill>
                      <a:schemeClr val="tx1"/>
                    </a:solidFill>
                  </a:rPr>
                  <a:t>  In our case, we shall be plotting a graph(between date and close </a:t>
                </a:r>
              </a:p>
              <a:p>
                <a:pPr>
                  <a:lnSpc>
                    <a:spcPct val="150000"/>
                  </a:lnSpc>
                </a:pPr>
                <a:r>
                  <a:rPr lang="en-US" dirty="0">
                    <a:solidFill>
                      <a:schemeClr val="tx1"/>
                    </a:solidFill>
                  </a:rPr>
                  <a:t>      price of the stock) as our result.</a:t>
                </a:r>
              </a:p>
              <a:p>
                <a:pPr marL="285750" indent="-285750">
                  <a:lnSpc>
                    <a:spcPct val="150000"/>
                  </a:lnSpc>
                  <a:buFont typeface="Wingdings" panose="05000000000000000000" pitchFamily="2" charset="2"/>
                  <a:buChar char="q"/>
                </a:pPr>
                <a:r>
                  <a:rPr lang="en-US" dirty="0">
                    <a:solidFill>
                      <a:schemeClr val="tx1"/>
                    </a:solidFill>
                  </a:rPr>
                  <a:t> The key component of every result is the accuracy it delivers. </a:t>
                </a:r>
              </a:p>
              <a:p>
                <a:pPr marL="285750" indent="-285750">
                  <a:lnSpc>
                    <a:spcPct val="150000"/>
                  </a:lnSpc>
                  <a:buFont typeface="Wingdings" panose="05000000000000000000" pitchFamily="2" charset="2"/>
                  <a:buChar char="q"/>
                </a:pPr>
                <a:r>
                  <a:rPr lang="en-US" dirty="0">
                    <a:solidFill>
                      <a:schemeClr val="tx1"/>
                    </a:solidFill>
                  </a:rPr>
                  <a:t> There are some standard methods to calculate accuracy in </a:t>
                </a:r>
              </a:p>
              <a:p>
                <a:pPr>
                  <a:lnSpc>
                    <a:spcPct val="150000"/>
                  </a:lnSpc>
                </a:pPr>
                <a:r>
                  <a:rPr lang="en-US" dirty="0">
                    <a:solidFill>
                      <a:schemeClr val="tx1"/>
                    </a:solidFill>
                  </a:rPr>
                  <a:t>      machine learning, some are as follows:</a:t>
                </a:r>
              </a:p>
              <a:p>
                <a:pPr marL="742950" lvl="1" indent="-285750">
                  <a:lnSpc>
                    <a:spcPct val="150000"/>
                  </a:lnSpc>
                  <a:buFont typeface="Wingdings" panose="05000000000000000000" pitchFamily="2" charset="2"/>
                  <a:buChar char="Ø"/>
                </a:pPr>
                <a:r>
                  <a:rPr lang="en-US" dirty="0">
                    <a:solidFill>
                      <a:schemeClr val="tx1"/>
                    </a:solidFill>
                  </a:rPr>
                  <a:t>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b="0" i="1" dirty="0" smtClean="0">
                            <a:solidFill>
                              <a:schemeClr val="tx1"/>
                            </a:solidFill>
                            <a:latin typeface="Cambria Math" panose="02040503050406030204" pitchFamily="18" charset="0"/>
                          </a:rPr>
                          <m:t>𝑅</m:t>
                        </m:r>
                      </m:e>
                      <m:sup>
                        <m:r>
                          <a:rPr lang="en-US" b="0" i="1" dirty="0" smtClean="0">
                            <a:solidFill>
                              <a:schemeClr val="tx1"/>
                            </a:solidFill>
                            <a:latin typeface="Cambria Math" panose="02040503050406030204" pitchFamily="18" charset="0"/>
                          </a:rPr>
                          <m:t>2</m:t>
                        </m:r>
                      </m:sup>
                    </m:sSup>
                  </m:oMath>
                </a14:m>
                <a:r>
                  <a:rPr lang="en-US" dirty="0">
                    <a:solidFill>
                      <a:schemeClr val="tx1"/>
                    </a:solidFill>
                  </a:rPr>
                  <a:t> value of the model.</a:t>
                </a:r>
              </a:p>
              <a:p>
                <a:pPr marL="742950" lvl="1" indent="-285750">
                  <a:lnSpc>
                    <a:spcPct val="150000"/>
                  </a:lnSpc>
                  <a:buFont typeface="Wingdings" panose="05000000000000000000" pitchFamily="2" charset="2"/>
                  <a:buChar char="Ø"/>
                </a:pPr>
                <a:r>
                  <a:rPr lang="en-US" dirty="0">
                    <a:solidFill>
                      <a:schemeClr val="tx1"/>
                    </a:solidFill>
                  </a:rPr>
                  <a:t> Adjusted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𝑅</m:t>
                        </m:r>
                      </m:e>
                      <m:sup>
                        <m:r>
                          <a:rPr lang="en-US" b="0" i="1" smtClean="0">
                            <a:solidFill>
                              <a:schemeClr val="tx1"/>
                            </a:solidFill>
                            <a:latin typeface="Cambria Math" panose="02040503050406030204" pitchFamily="18" charset="0"/>
                          </a:rPr>
                          <m:t>2</m:t>
                        </m:r>
                      </m:sup>
                    </m:sSup>
                  </m:oMath>
                </a14:m>
                <a:r>
                  <a:rPr lang="en-US" dirty="0">
                    <a:solidFill>
                      <a:schemeClr val="tx1"/>
                    </a:solidFill>
                  </a:rPr>
                  <a:t> value</a:t>
                </a:r>
              </a:p>
              <a:p>
                <a:pPr marL="742950" lvl="1" indent="-285750">
                  <a:lnSpc>
                    <a:spcPct val="150000"/>
                  </a:lnSpc>
                  <a:buFont typeface="Wingdings" panose="05000000000000000000" pitchFamily="2" charset="2"/>
                  <a:buChar char="Ø"/>
                </a:pPr>
                <a:r>
                  <a:rPr lang="en-US" dirty="0">
                    <a:solidFill>
                      <a:schemeClr val="tx1"/>
                    </a:solidFill>
                  </a:rPr>
                  <a:t> RMSE Value</a:t>
                </a:r>
              </a:p>
              <a:p>
                <a:pPr marL="742950" lvl="1" indent="-285750">
                  <a:lnSpc>
                    <a:spcPct val="150000"/>
                  </a:lnSpc>
                  <a:buFont typeface="Wingdings" panose="05000000000000000000" pitchFamily="2" charset="2"/>
                  <a:buChar char="Ø"/>
                </a:pPr>
                <a:r>
                  <a:rPr lang="en-US" dirty="0">
                    <a:solidFill>
                      <a:schemeClr val="tx1"/>
                    </a:solidFill>
                  </a:rPr>
                  <a:t> And many more</a:t>
                </a:r>
              </a:p>
              <a:p>
                <a:endParaRPr lang="en-US" dirty="0">
                  <a:solidFill>
                    <a:schemeClr val="tx1"/>
                  </a:solidFill>
                </a:endParaRPr>
              </a:p>
            </p:txBody>
          </p:sp>
        </mc:Choice>
        <mc:Fallback xmlns="">
          <p:sp>
            <p:nvSpPr>
              <p:cNvPr id="5" name="Rectangle 4">
                <a:extLst>
                  <a:ext uri="{FF2B5EF4-FFF2-40B4-BE49-F238E27FC236}">
                    <a16:creationId xmlns:a16="http://schemas.microsoft.com/office/drawing/2014/main" id="{22C4F940-4F88-4DB3-B6A6-1F4F6B12C166}"/>
                  </a:ext>
                </a:extLst>
              </p:cNvPr>
              <p:cNvSpPr>
                <a:spLocks noRot="1" noChangeAspect="1" noMove="1" noResize="1" noEditPoints="1" noAdjustHandles="1" noChangeArrowheads="1" noChangeShapeType="1" noTextEdit="1"/>
              </p:cNvSpPr>
              <p:nvPr/>
            </p:nvSpPr>
            <p:spPr>
              <a:xfrm>
                <a:off x="1141413" y="1890944"/>
                <a:ext cx="10612622" cy="4500978"/>
              </a:xfrm>
              <a:prstGeom prst="rect">
                <a:avLst/>
              </a:prstGeom>
              <a:blipFill>
                <a:blip r:embed="rId2"/>
                <a:stretch>
                  <a:fillRect l="-345"/>
                </a:stretch>
              </a:blipFill>
              <a:ln>
                <a:noFill/>
              </a:ln>
            </p:spPr>
            <p:txBody>
              <a:bodyPr/>
              <a:lstStyle/>
              <a:p>
                <a:r>
                  <a:rPr lang="en-IN">
                    <a:noFill/>
                  </a:rPr>
                  <a:t> </a:t>
                </a:r>
              </a:p>
            </p:txBody>
          </p:sp>
        </mc:Fallback>
      </mc:AlternateContent>
      <p:pic>
        <p:nvPicPr>
          <p:cNvPr id="7" name="Picture 6">
            <a:extLst>
              <a:ext uri="{FF2B5EF4-FFF2-40B4-BE49-F238E27FC236}">
                <a16:creationId xmlns:a16="http://schemas.microsoft.com/office/drawing/2014/main" id="{D4689609-287A-4854-957F-F9384EAA6E64}"/>
              </a:ext>
            </a:extLst>
          </p:cNvPr>
          <p:cNvPicPr>
            <a:picLocks noChangeAspect="1"/>
          </p:cNvPicPr>
          <p:nvPr/>
        </p:nvPicPr>
        <p:blipFill>
          <a:blip r:embed="rId3"/>
          <a:stretch>
            <a:fillRect/>
          </a:stretch>
        </p:blipFill>
        <p:spPr>
          <a:xfrm>
            <a:off x="7848240" y="2991805"/>
            <a:ext cx="3905795" cy="2867425"/>
          </a:xfrm>
          <a:prstGeom prst="rect">
            <a:avLst/>
          </a:prstGeom>
        </p:spPr>
      </p:pic>
    </p:spTree>
    <p:extLst>
      <p:ext uri="{BB962C8B-B14F-4D97-AF65-F5344CB8AC3E}">
        <p14:creationId xmlns:p14="http://schemas.microsoft.com/office/powerpoint/2010/main" val="346702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311-DFB1-4784-A6E5-3FBB8457B0AA}"/>
              </a:ext>
            </a:extLst>
          </p:cNvPr>
          <p:cNvSpPr>
            <a:spLocks noGrp="1"/>
          </p:cNvSpPr>
          <p:nvPr>
            <p:ph type="title"/>
          </p:nvPr>
        </p:nvSpPr>
        <p:spPr>
          <a:xfrm>
            <a:off x="1141413" y="618518"/>
            <a:ext cx="9905998" cy="979463"/>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3FAC3866-4672-43DB-82D7-8326A491D577}"/>
              </a:ext>
            </a:extLst>
          </p:cNvPr>
          <p:cNvSpPr>
            <a:spLocks noGrp="1"/>
          </p:cNvSpPr>
          <p:nvPr>
            <p:ph idx="1"/>
          </p:nvPr>
        </p:nvSpPr>
        <p:spPr>
          <a:xfrm>
            <a:off x="1141412" y="1861393"/>
            <a:ext cx="9905999" cy="4139911"/>
          </a:xfrm>
        </p:spPr>
        <p:txBody>
          <a:bodyPr/>
          <a:lstStyle/>
          <a:p>
            <a:pPr>
              <a:buFont typeface="Wingdings" panose="05000000000000000000" pitchFamily="2" charset="2"/>
              <a:buChar char="§"/>
            </a:pPr>
            <a:r>
              <a:rPr lang="en-US" sz="2000" dirty="0"/>
              <a:t> Machine learning is a very powerful tool and it has some great application.</a:t>
            </a:r>
          </a:p>
          <a:p>
            <a:pPr>
              <a:buFont typeface="Wingdings" panose="05000000000000000000" pitchFamily="2" charset="2"/>
              <a:buChar char="§"/>
            </a:pPr>
            <a:r>
              <a:rPr lang="en-US" sz="2000" dirty="0"/>
              <a:t> </a:t>
            </a:r>
            <a:r>
              <a:rPr lang="en-IN" sz="2000" dirty="0"/>
              <a:t>Machine learning is very much dependent on data.</a:t>
            </a:r>
          </a:p>
          <a:p>
            <a:pPr>
              <a:buFont typeface="Wingdings" panose="05000000000000000000" pitchFamily="2" charset="2"/>
              <a:buChar char="§"/>
            </a:pPr>
            <a:r>
              <a:rPr lang="en-IN" sz="2000" dirty="0"/>
              <a:t> This paper completely describes fundamentals of stock market.</a:t>
            </a:r>
          </a:p>
          <a:p>
            <a:pPr>
              <a:buFont typeface="Wingdings" panose="05000000000000000000" pitchFamily="2" charset="2"/>
              <a:buChar char="§"/>
            </a:pPr>
            <a:r>
              <a:rPr lang="en-IN" sz="2000" dirty="0"/>
              <a:t> </a:t>
            </a:r>
            <a:r>
              <a:rPr lang="en-US" sz="2000" dirty="0"/>
              <a:t>This paper delivers a smooth insight of how to implement supervised machine </a:t>
            </a:r>
            <a:r>
              <a:rPr lang="en-US" sz="2000"/>
              <a:t>learning        project.</a:t>
            </a:r>
            <a:endParaRPr lang="en-US" sz="2000" dirty="0"/>
          </a:p>
          <a:p>
            <a:pPr>
              <a:buFont typeface="Wingdings" panose="05000000000000000000" pitchFamily="2" charset="2"/>
              <a:buChar char="§"/>
            </a:pPr>
            <a:r>
              <a:rPr lang="en-US" sz="2000" dirty="0"/>
              <a:t> This paper proposes a method to predict the stock prices.</a:t>
            </a:r>
          </a:p>
          <a:p>
            <a:pPr>
              <a:buFont typeface="Wingdings" panose="05000000000000000000" pitchFamily="2" charset="2"/>
              <a:buChar char="§"/>
            </a:pPr>
            <a:r>
              <a:rPr lang="en-US" sz="2000" dirty="0"/>
              <a:t> Machine learning have found tremendous application and has evolved further into deep learning and neural networks.</a:t>
            </a:r>
          </a:p>
        </p:txBody>
      </p:sp>
      <p:pic>
        <p:nvPicPr>
          <p:cNvPr id="5" name="Picture 4">
            <a:extLst>
              <a:ext uri="{FF2B5EF4-FFF2-40B4-BE49-F238E27FC236}">
                <a16:creationId xmlns:a16="http://schemas.microsoft.com/office/drawing/2014/main" id="{598D0E86-DB64-4340-906B-17F562FF26D1}"/>
              </a:ext>
            </a:extLst>
          </p:cNvPr>
          <p:cNvPicPr>
            <a:picLocks noChangeAspect="1"/>
          </p:cNvPicPr>
          <p:nvPr/>
        </p:nvPicPr>
        <p:blipFill>
          <a:blip r:embed="rId2"/>
          <a:stretch>
            <a:fillRect/>
          </a:stretch>
        </p:blipFill>
        <p:spPr>
          <a:xfrm>
            <a:off x="8996555" y="486811"/>
            <a:ext cx="1558995" cy="1242875"/>
          </a:xfrm>
          <a:prstGeom prst="rect">
            <a:avLst/>
          </a:prstGeom>
        </p:spPr>
      </p:pic>
    </p:spTree>
    <p:extLst>
      <p:ext uri="{BB962C8B-B14F-4D97-AF65-F5344CB8AC3E}">
        <p14:creationId xmlns:p14="http://schemas.microsoft.com/office/powerpoint/2010/main" val="85558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1C36-E8F7-475D-A59E-5381F4B91C9F}"/>
              </a:ext>
            </a:extLst>
          </p:cNvPr>
          <p:cNvSpPr>
            <a:spLocks noGrp="1"/>
          </p:cNvSpPr>
          <p:nvPr>
            <p:ph type="title"/>
          </p:nvPr>
        </p:nvSpPr>
        <p:spPr>
          <a:xfrm>
            <a:off x="1141413" y="618518"/>
            <a:ext cx="9905998" cy="588845"/>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C1FE126-B561-4E8A-8222-CBE82162BCA6}"/>
              </a:ext>
            </a:extLst>
          </p:cNvPr>
          <p:cNvSpPr>
            <a:spLocks noGrp="1"/>
          </p:cNvSpPr>
          <p:nvPr>
            <p:ph idx="1"/>
          </p:nvPr>
        </p:nvSpPr>
        <p:spPr>
          <a:xfrm>
            <a:off x="1141412" y="1473693"/>
            <a:ext cx="9905999" cy="4873840"/>
          </a:xfrm>
        </p:spPr>
        <p:txBody>
          <a:bodyPr>
            <a:normAutofit/>
          </a:bodyPr>
          <a:lstStyle/>
          <a:p>
            <a:r>
              <a:rPr lang="en-US" dirty="0"/>
              <a:t> </a:t>
            </a:r>
            <a:r>
              <a:rPr lang="en-US" sz="1800" dirty="0"/>
              <a:t>“Linear Regression”, 1997-1998, Yale University </a:t>
            </a:r>
            <a:r>
              <a:rPr lang="en-US" sz="1800" dirty="0">
                <a:hlinkClick r:id="rId2"/>
              </a:rPr>
              <a:t>http://www.stat.yale.edu/Courses/1997-98/101/linreg.htm</a:t>
            </a:r>
            <a:endParaRPr lang="en-US" sz="1800" dirty="0"/>
          </a:p>
          <a:p>
            <a:r>
              <a:rPr lang="en-US" sz="1800" dirty="0"/>
              <a:t> Agarwal (July 14, 2017). "Introduction to the Stock Market". Intelligent Economist. Retrieved December 18, 2017.</a:t>
            </a:r>
          </a:p>
          <a:p>
            <a:r>
              <a:rPr lang="en-US" sz="1800" dirty="0"/>
              <a:t>Jason Brownlee, March 2016, “Linear Regression for machine learning”, Machine learning mastery, viewed on December 2018, </a:t>
            </a:r>
            <a:r>
              <a:rPr lang="en-US" sz="1800" dirty="0">
                <a:hlinkClick r:id="rId3"/>
              </a:rPr>
              <a:t>https://machinelearningmastery.com/linear-regression-for-machinelearning/</a:t>
            </a:r>
            <a:endParaRPr lang="en-US" sz="1800" dirty="0"/>
          </a:p>
          <a:p>
            <a:r>
              <a:rPr lang="en-US" sz="1800" dirty="0" err="1"/>
              <a:t>Fiess</a:t>
            </a:r>
            <a:r>
              <a:rPr lang="en-US" sz="1800" dirty="0"/>
              <a:t>, N.M. and MacDonald, R., 2002. Towards the fundamentals of technical analysis: </a:t>
            </a:r>
            <a:r>
              <a:rPr lang="en-US" sz="1800" dirty="0" err="1"/>
              <a:t>analysing</a:t>
            </a:r>
            <a:r>
              <a:rPr lang="en-US" sz="1800" dirty="0"/>
              <a:t> the information content of High, Low and Close prices. Economic Modelling, 19(3), pp.353-374.</a:t>
            </a:r>
          </a:p>
          <a:p>
            <a:r>
              <a:rPr lang="en-US" sz="1800" dirty="0"/>
              <a:t>Hurwitz, E. and </a:t>
            </a:r>
            <a:r>
              <a:rPr lang="en-US" sz="1800" dirty="0" err="1"/>
              <a:t>Marwala</a:t>
            </a:r>
            <a:r>
              <a:rPr lang="en-US" sz="1800" dirty="0"/>
              <a:t>, T., 2012. Common mistakes when applying computational intelligence and machine learning to stock market modelling. </a:t>
            </a:r>
            <a:r>
              <a:rPr lang="en-US" sz="1800" dirty="0" err="1"/>
              <a:t>arXiv</a:t>
            </a:r>
            <a:r>
              <a:rPr lang="en-US" sz="1800" dirty="0"/>
              <a:t> preprint arXiv:1208.4429.</a:t>
            </a:r>
            <a:endParaRPr lang="en-IN" sz="1800" dirty="0"/>
          </a:p>
        </p:txBody>
      </p:sp>
    </p:spTree>
    <p:extLst>
      <p:ext uri="{BB962C8B-B14F-4D97-AF65-F5344CB8AC3E}">
        <p14:creationId xmlns:p14="http://schemas.microsoft.com/office/powerpoint/2010/main" val="213387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D794-0D21-43CF-AE1E-3260895266A0}"/>
              </a:ext>
            </a:extLst>
          </p:cNvPr>
          <p:cNvSpPr>
            <a:spLocks noGrp="1"/>
          </p:cNvSpPr>
          <p:nvPr>
            <p:ph type="title"/>
          </p:nvPr>
        </p:nvSpPr>
        <p:spPr/>
        <p:txBody>
          <a:bodyPr/>
          <a:lstStyle/>
          <a:p>
            <a:r>
              <a:rPr lang="en-US" dirty="0"/>
              <a:t>IMPLEMENTATION Strategy:</a:t>
            </a:r>
            <a:endParaRPr lang="en-IN" dirty="0"/>
          </a:p>
        </p:txBody>
      </p:sp>
      <p:sp>
        <p:nvSpPr>
          <p:cNvPr id="3" name="Content Placeholder 2">
            <a:extLst>
              <a:ext uri="{FF2B5EF4-FFF2-40B4-BE49-F238E27FC236}">
                <a16:creationId xmlns:a16="http://schemas.microsoft.com/office/drawing/2014/main" id="{0DA6F102-940B-4A26-91DA-644B87E9C7F3}"/>
              </a:ext>
            </a:extLst>
          </p:cNvPr>
          <p:cNvSpPr>
            <a:spLocks noGrp="1"/>
          </p:cNvSpPr>
          <p:nvPr>
            <p:ph idx="1"/>
          </p:nvPr>
        </p:nvSpPr>
        <p:spPr/>
        <p:txBody>
          <a:bodyPr>
            <a:normAutofit fontScale="92500" lnSpcReduction="20000"/>
          </a:bodyPr>
          <a:lstStyle/>
          <a:p>
            <a:r>
              <a:rPr lang="en-US" sz="1800" dirty="0"/>
              <a:t> </a:t>
            </a:r>
            <a:r>
              <a:rPr lang="en-US" dirty="0"/>
              <a:t>Importing dataset from </a:t>
            </a:r>
            <a:r>
              <a:rPr lang="en-US" dirty="0" err="1"/>
              <a:t>quandl</a:t>
            </a:r>
            <a:r>
              <a:rPr lang="en-US" dirty="0"/>
              <a:t>.</a:t>
            </a:r>
          </a:p>
          <a:p>
            <a:endParaRPr lang="en-US" dirty="0"/>
          </a:p>
          <a:p>
            <a:r>
              <a:rPr lang="en-US" dirty="0"/>
              <a:t>Preprocessing on dataset to extract features that machine learning model will require.</a:t>
            </a:r>
          </a:p>
          <a:p>
            <a:pPr marL="0" indent="0">
              <a:buNone/>
            </a:pPr>
            <a:endParaRPr lang="en-US" dirty="0"/>
          </a:p>
          <a:p>
            <a:r>
              <a:rPr lang="en-US"/>
              <a:t> Using </a:t>
            </a:r>
            <a:r>
              <a:rPr lang="en-US" dirty="0"/>
              <a:t>a linear regression model to predict stock prices.</a:t>
            </a:r>
          </a:p>
          <a:p>
            <a:pPr marL="0" indent="0">
              <a:buNone/>
            </a:pPr>
            <a:endParaRPr lang="en-US" dirty="0"/>
          </a:p>
          <a:p>
            <a:r>
              <a:rPr lang="en-US" dirty="0"/>
              <a:t> Showing the results using graph.</a:t>
            </a:r>
            <a:endParaRPr lang="en-IN" dirty="0"/>
          </a:p>
        </p:txBody>
      </p:sp>
      <p:pic>
        <p:nvPicPr>
          <p:cNvPr id="5" name="Picture 4">
            <a:extLst>
              <a:ext uri="{FF2B5EF4-FFF2-40B4-BE49-F238E27FC236}">
                <a16:creationId xmlns:a16="http://schemas.microsoft.com/office/drawing/2014/main" id="{18F6F08A-BECE-4DFD-B97A-5D1634257262}"/>
              </a:ext>
            </a:extLst>
          </p:cNvPr>
          <p:cNvPicPr>
            <a:picLocks noChangeAspect="1"/>
          </p:cNvPicPr>
          <p:nvPr/>
        </p:nvPicPr>
        <p:blipFill>
          <a:blip r:embed="rId2"/>
          <a:stretch>
            <a:fillRect/>
          </a:stretch>
        </p:blipFill>
        <p:spPr>
          <a:xfrm>
            <a:off x="8140824" y="618518"/>
            <a:ext cx="2006354" cy="1263548"/>
          </a:xfrm>
          <a:prstGeom prst="rect">
            <a:avLst/>
          </a:prstGeom>
        </p:spPr>
      </p:pic>
    </p:spTree>
    <p:extLst>
      <p:ext uri="{BB962C8B-B14F-4D97-AF65-F5344CB8AC3E}">
        <p14:creationId xmlns:p14="http://schemas.microsoft.com/office/powerpoint/2010/main" val="12112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8E3F-93EB-4C9E-A4CD-42271433DB56}"/>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34DFBF4E-5BF0-43E0-BDCD-F62EBC0ACF0D}"/>
              </a:ext>
            </a:extLst>
          </p:cNvPr>
          <p:cNvSpPr>
            <a:spLocks noGrp="1"/>
          </p:cNvSpPr>
          <p:nvPr>
            <p:ph type="body" sz="half" idx="2"/>
          </p:nvPr>
        </p:nvSpPr>
        <p:spPr>
          <a:xfrm flipV="1">
            <a:off x="1141410" y="5396292"/>
            <a:ext cx="9904459" cy="45719"/>
          </a:xfrm>
        </p:spPr>
        <p:txBody>
          <a:bodyPr>
            <a:normAutofit fontScale="25000" lnSpcReduction="20000"/>
          </a:bodyPr>
          <a:lstStyle/>
          <a:p>
            <a:pPr algn="ctr"/>
            <a:r>
              <a:rPr lang="en-US" sz="4000" dirty="0"/>
              <a:t>  </a:t>
            </a:r>
            <a:endParaRPr lang="en-IN" sz="4000" dirty="0"/>
          </a:p>
        </p:txBody>
      </p:sp>
      <p:pic>
        <p:nvPicPr>
          <p:cNvPr id="5" name="Picture 4">
            <a:extLst>
              <a:ext uri="{FF2B5EF4-FFF2-40B4-BE49-F238E27FC236}">
                <a16:creationId xmlns:a16="http://schemas.microsoft.com/office/drawing/2014/main" id="{2F248405-1903-438A-9A8D-7BBDECA2A878}"/>
              </a:ext>
            </a:extLst>
          </p:cNvPr>
          <p:cNvPicPr>
            <a:picLocks noChangeAspect="1"/>
          </p:cNvPicPr>
          <p:nvPr/>
        </p:nvPicPr>
        <p:blipFill>
          <a:blip r:embed="rId2"/>
          <a:stretch>
            <a:fillRect/>
          </a:stretch>
        </p:blipFill>
        <p:spPr>
          <a:xfrm>
            <a:off x="2175170" y="609599"/>
            <a:ext cx="7625778" cy="5373417"/>
          </a:xfrm>
          <a:prstGeom prst="rect">
            <a:avLst/>
          </a:prstGeom>
        </p:spPr>
      </p:pic>
    </p:spTree>
    <p:extLst>
      <p:ext uri="{BB962C8B-B14F-4D97-AF65-F5344CB8AC3E}">
        <p14:creationId xmlns:p14="http://schemas.microsoft.com/office/powerpoint/2010/main" val="113464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4020-E41C-4918-8C0B-61F95CB4400F}"/>
              </a:ext>
            </a:extLst>
          </p:cNvPr>
          <p:cNvSpPr>
            <a:spLocks noGrp="1"/>
          </p:cNvSpPr>
          <p:nvPr>
            <p:ph type="title"/>
          </p:nvPr>
        </p:nvSpPr>
        <p:spPr/>
        <p:txBody>
          <a:bodyPr/>
          <a:lstStyle/>
          <a:p>
            <a:r>
              <a:rPr lang="en-US" dirty="0"/>
              <a:t>Introduction : </a:t>
            </a:r>
            <a:endParaRPr lang="en-IN" dirty="0"/>
          </a:p>
        </p:txBody>
      </p:sp>
      <p:pic>
        <p:nvPicPr>
          <p:cNvPr id="6" name="Picture Placeholder 5">
            <a:extLst>
              <a:ext uri="{FF2B5EF4-FFF2-40B4-BE49-F238E27FC236}">
                <a16:creationId xmlns:a16="http://schemas.microsoft.com/office/drawing/2014/main" id="{33A3624A-1407-4EEF-BCAC-DB4B0036C946}"/>
              </a:ext>
            </a:extLst>
          </p:cNvPr>
          <p:cNvPicPr>
            <a:picLocks noGrp="1" noChangeAspect="1"/>
          </p:cNvPicPr>
          <p:nvPr>
            <p:ph type="pic" idx="1"/>
          </p:nvPr>
        </p:nvPicPr>
        <p:blipFill rotWithShape="1">
          <a:blip r:embed="rId2"/>
          <a:srcRect l="1182" r="23460"/>
          <a:stretch/>
        </p:blipFill>
        <p:spPr>
          <a:xfrm>
            <a:off x="7232903" y="1066801"/>
            <a:ext cx="4684463" cy="4197499"/>
          </a:xfrm>
        </p:spPr>
      </p:pic>
      <p:sp>
        <p:nvSpPr>
          <p:cNvPr id="4" name="Text Placeholder 3">
            <a:extLst>
              <a:ext uri="{FF2B5EF4-FFF2-40B4-BE49-F238E27FC236}">
                <a16:creationId xmlns:a16="http://schemas.microsoft.com/office/drawing/2014/main" id="{A1C94063-D6FF-4B9C-B5B9-3CE60C883DC3}"/>
              </a:ext>
            </a:extLst>
          </p:cNvPr>
          <p:cNvSpPr>
            <a:spLocks noGrp="1"/>
          </p:cNvSpPr>
          <p:nvPr>
            <p:ph type="body" sz="half" idx="2"/>
          </p:nvPr>
        </p:nvSpPr>
        <p:spPr/>
        <p:txBody>
          <a:bodyPr>
            <a:normAutofit/>
          </a:bodyPr>
          <a:lstStyle/>
          <a:p>
            <a:pPr marL="285750" indent="-285750">
              <a:buFontTx/>
              <a:buChar char="-"/>
            </a:pPr>
            <a:r>
              <a:rPr lang="en-US" sz="1800" dirty="0"/>
              <a:t>Stock market or share market is one of the most complicated and sophisticated way to do business.</a:t>
            </a:r>
          </a:p>
          <a:p>
            <a:pPr marL="285750" indent="-285750">
              <a:buFontTx/>
              <a:buChar char="-"/>
            </a:pPr>
            <a:r>
              <a:rPr lang="en-US" sz="1800" dirty="0"/>
              <a:t>Prediction of share values is a very complex task.</a:t>
            </a:r>
          </a:p>
          <a:p>
            <a:pPr marL="285750" indent="-285750">
              <a:buFontTx/>
              <a:buChar char="-"/>
            </a:pPr>
            <a:r>
              <a:rPr lang="en-IN" sz="1800" dirty="0"/>
              <a:t>Hence some computational work needs to be done.</a:t>
            </a:r>
          </a:p>
          <a:p>
            <a:pPr marL="285750" indent="-285750">
              <a:buFontTx/>
              <a:buChar char="-"/>
            </a:pPr>
            <a:r>
              <a:rPr lang="en-IN" sz="1800" dirty="0"/>
              <a:t>T</a:t>
            </a:r>
            <a:r>
              <a:rPr lang="en-US" sz="1800" dirty="0"/>
              <a:t>his paper proposes to use machine learning algorithm to predict the future stock price for exchange by using open source libraries and preexisting algorithms to help make this unpredictable format of business a little more predictable. </a:t>
            </a:r>
            <a:endParaRPr lang="en-IN" sz="1800" dirty="0"/>
          </a:p>
        </p:txBody>
      </p:sp>
    </p:spTree>
    <p:extLst>
      <p:ext uri="{BB962C8B-B14F-4D97-AF65-F5344CB8AC3E}">
        <p14:creationId xmlns:p14="http://schemas.microsoft.com/office/powerpoint/2010/main" val="352234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87B1-381F-478B-82DB-4855BDBACFB2}"/>
              </a:ext>
            </a:extLst>
          </p:cNvPr>
          <p:cNvSpPr>
            <a:spLocks noGrp="1"/>
          </p:cNvSpPr>
          <p:nvPr>
            <p:ph type="title"/>
          </p:nvPr>
        </p:nvSpPr>
        <p:spPr>
          <a:xfrm>
            <a:off x="1141413" y="295366"/>
            <a:ext cx="9905998" cy="1478570"/>
          </a:xfrm>
        </p:spPr>
        <p:txBody>
          <a:bodyPr/>
          <a:lstStyle/>
          <a:p>
            <a:r>
              <a:rPr lang="en-US" dirty="0"/>
              <a:t>Stock/Share Market:</a:t>
            </a:r>
            <a:endParaRPr lang="en-IN" dirty="0"/>
          </a:p>
        </p:txBody>
      </p:sp>
      <p:sp>
        <p:nvSpPr>
          <p:cNvPr id="3" name="Content Placeholder 2">
            <a:extLst>
              <a:ext uri="{FF2B5EF4-FFF2-40B4-BE49-F238E27FC236}">
                <a16:creationId xmlns:a16="http://schemas.microsoft.com/office/drawing/2014/main" id="{D3A895E6-B2F4-456A-8212-0343C0D8AF30}"/>
              </a:ext>
            </a:extLst>
          </p:cNvPr>
          <p:cNvSpPr>
            <a:spLocks noGrp="1"/>
          </p:cNvSpPr>
          <p:nvPr>
            <p:ph idx="1"/>
          </p:nvPr>
        </p:nvSpPr>
        <p:spPr>
          <a:xfrm>
            <a:off x="1141412" y="1362456"/>
            <a:ext cx="9905999" cy="5084064"/>
          </a:xfrm>
        </p:spPr>
        <p:txBody>
          <a:bodyPr>
            <a:normAutofit/>
          </a:bodyPr>
          <a:lstStyle/>
          <a:p>
            <a:pPr>
              <a:buFont typeface="Wingdings" panose="05000000000000000000" pitchFamily="2" charset="2"/>
              <a:buChar char="v"/>
            </a:pPr>
            <a:r>
              <a:rPr lang="en-US" sz="1800" dirty="0"/>
              <a:t> One of the oldest platforms where normal person would trade stocks, make investments and earn some money.</a:t>
            </a:r>
          </a:p>
          <a:p>
            <a:pPr marL="0" indent="0">
              <a:buNone/>
            </a:pPr>
            <a:endParaRPr lang="en-US" sz="1800" dirty="0"/>
          </a:p>
          <a:p>
            <a:pPr>
              <a:buFont typeface="Wingdings" panose="05000000000000000000" pitchFamily="2" charset="2"/>
              <a:buChar char="v"/>
            </a:pPr>
            <a:r>
              <a:rPr lang="en-US" sz="1800" dirty="0"/>
              <a:t> Prices and liquidity is highly unpredictable.</a:t>
            </a:r>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D20880A1-80EC-4EAB-B6A6-BDCE486D3922}"/>
              </a:ext>
            </a:extLst>
          </p:cNvPr>
          <p:cNvPicPr>
            <a:picLocks noChangeAspect="1"/>
          </p:cNvPicPr>
          <p:nvPr/>
        </p:nvPicPr>
        <p:blipFill>
          <a:blip r:embed="rId2"/>
          <a:stretch>
            <a:fillRect/>
          </a:stretch>
        </p:blipFill>
        <p:spPr>
          <a:xfrm>
            <a:off x="1636776" y="3429000"/>
            <a:ext cx="8348472" cy="2798063"/>
          </a:xfrm>
          <a:prstGeom prst="rect">
            <a:avLst/>
          </a:prstGeom>
        </p:spPr>
      </p:pic>
    </p:spTree>
    <p:extLst>
      <p:ext uri="{BB962C8B-B14F-4D97-AF65-F5344CB8AC3E}">
        <p14:creationId xmlns:p14="http://schemas.microsoft.com/office/powerpoint/2010/main" val="209418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4EE9-4472-4E62-86DB-23B805A23142}"/>
              </a:ext>
            </a:extLst>
          </p:cNvPr>
          <p:cNvSpPr>
            <a:spLocks noGrp="1"/>
          </p:cNvSpPr>
          <p:nvPr>
            <p:ph type="title"/>
          </p:nvPr>
        </p:nvSpPr>
        <p:spPr>
          <a:xfrm>
            <a:off x="1141413" y="261902"/>
            <a:ext cx="9905998" cy="1478570"/>
          </a:xfrm>
        </p:spPr>
        <p:txBody>
          <a:bodyPr/>
          <a:lstStyle/>
          <a:p>
            <a:r>
              <a:rPr lang="en-US" dirty="0"/>
              <a:t>Supervised Machine Learning: </a:t>
            </a:r>
            <a:endParaRPr lang="en-IN" dirty="0"/>
          </a:p>
        </p:txBody>
      </p:sp>
      <p:sp>
        <p:nvSpPr>
          <p:cNvPr id="3" name="Content Placeholder 2">
            <a:extLst>
              <a:ext uri="{FF2B5EF4-FFF2-40B4-BE49-F238E27FC236}">
                <a16:creationId xmlns:a16="http://schemas.microsoft.com/office/drawing/2014/main" id="{36056077-E964-4DB8-B0F9-97AE8E628C3A}"/>
              </a:ext>
            </a:extLst>
          </p:cNvPr>
          <p:cNvSpPr>
            <a:spLocks noGrp="1"/>
          </p:cNvSpPr>
          <p:nvPr>
            <p:ph idx="1"/>
          </p:nvPr>
        </p:nvSpPr>
        <p:spPr>
          <a:xfrm>
            <a:off x="1141413" y="1740472"/>
            <a:ext cx="10946955" cy="4623752"/>
          </a:xfrm>
        </p:spPr>
        <p:txBody>
          <a:bodyPr>
            <a:normAutofit/>
          </a:bodyPr>
          <a:lstStyle/>
          <a:p>
            <a:pPr>
              <a:buFont typeface="Wingdings" panose="05000000000000000000" pitchFamily="2" charset="2"/>
              <a:buChar char="Ø"/>
            </a:pPr>
            <a:r>
              <a:rPr lang="en-US" sz="1800" dirty="0"/>
              <a:t> It is a learning in which we teach or train the machine using data which is well labeled that means some data is already tagged with the correct answer.</a:t>
            </a:r>
          </a:p>
          <a:p>
            <a:pPr>
              <a:buFont typeface="Wingdings" panose="05000000000000000000" pitchFamily="2" charset="2"/>
              <a:buChar char="Ø"/>
            </a:pPr>
            <a:r>
              <a:rPr lang="en-US" sz="1800" dirty="0"/>
              <a:t> After that, the machine is provided with a new set of examples(data) so that supervised learning algorithm analyses the training data(set of training examples) and produces a correct outcome from labeled data. </a:t>
            </a:r>
          </a:p>
          <a:p>
            <a:pPr>
              <a:buFont typeface="Wingdings" panose="05000000000000000000" pitchFamily="2" charset="2"/>
              <a:buChar char="Ø"/>
            </a:pPr>
            <a:r>
              <a:rPr lang="en-US" sz="1800" dirty="0"/>
              <a:t> Advantage:</a:t>
            </a:r>
          </a:p>
          <a:p>
            <a:pPr lvl="1">
              <a:buFont typeface="Wingdings" panose="05000000000000000000" pitchFamily="2" charset="2"/>
              <a:buChar char="Ø"/>
            </a:pPr>
            <a:r>
              <a:rPr lang="en-US" sz="1500" dirty="0"/>
              <a:t>Helps to optimize performance criteria with the help of experience.</a:t>
            </a:r>
          </a:p>
          <a:p>
            <a:pPr>
              <a:buFont typeface="Wingdings" panose="05000000000000000000" pitchFamily="2" charset="2"/>
              <a:buChar char="Ø"/>
            </a:pPr>
            <a:r>
              <a:rPr lang="en-IN" sz="1800" dirty="0"/>
              <a:t> Disadvantage: </a:t>
            </a:r>
          </a:p>
          <a:p>
            <a:pPr lvl="1">
              <a:buFont typeface="Wingdings" panose="05000000000000000000" pitchFamily="2" charset="2"/>
              <a:buChar char="Ø"/>
            </a:pPr>
            <a:r>
              <a:rPr lang="en-IN" sz="1400" dirty="0"/>
              <a:t> </a:t>
            </a:r>
            <a:r>
              <a:rPr lang="en-US" sz="1500" dirty="0"/>
              <a:t>Training for supervised learning needs a lot of computation time.</a:t>
            </a:r>
            <a:endParaRPr lang="en-IN" sz="1500" dirty="0"/>
          </a:p>
        </p:txBody>
      </p:sp>
      <p:pic>
        <p:nvPicPr>
          <p:cNvPr id="5" name="Picture 4">
            <a:extLst>
              <a:ext uri="{FF2B5EF4-FFF2-40B4-BE49-F238E27FC236}">
                <a16:creationId xmlns:a16="http://schemas.microsoft.com/office/drawing/2014/main" id="{800DEDA5-0677-4457-94AD-DD8FE79B48A1}"/>
              </a:ext>
            </a:extLst>
          </p:cNvPr>
          <p:cNvPicPr>
            <a:picLocks noChangeAspect="1"/>
          </p:cNvPicPr>
          <p:nvPr/>
        </p:nvPicPr>
        <p:blipFill>
          <a:blip r:embed="rId2"/>
          <a:stretch>
            <a:fillRect/>
          </a:stretch>
        </p:blipFill>
        <p:spPr>
          <a:xfrm>
            <a:off x="7022592" y="3491144"/>
            <a:ext cx="5065776" cy="2542033"/>
          </a:xfrm>
          <a:prstGeom prst="rect">
            <a:avLst/>
          </a:prstGeom>
        </p:spPr>
      </p:pic>
    </p:spTree>
    <p:extLst>
      <p:ext uri="{BB962C8B-B14F-4D97-AF65-F5344CB8AC3E}">
        <p14:creationId xmlns:p14="http://schemas.microsoft.com/office/powerpoint/2010/main" val="3633646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E8D8-5BD9-46A5-908D-0F5F0652F7B0}"/>
              </a:ext>
            </a:extLst>
          </p:cNvPr>
          <p:cNvSpPr>
            <a:spLocks noGrp="1"/>
          </p:cNvSpPr>
          <p:nvPr>
            <p:ph type="title"/>
          </p:nvPr>
        </p:nvSpPr>
        <p:spPr>
          <a:xfrm>
            <a:off x="1141413" y="618518"/>
            <a:ext cx="9905998" cy="686499"/>
          </a:xfrm>
        </p:spPr>
        <p:txBody>
          <a:bodyPr/>
          <a:lstStyle/>
          <a:p>
            <a:r>
              <a:rPr lang="en-US" dirty="0"/>
              <a:t>EXISTING Method: </a:t>
            </a:r>
            <a:endParaRPr lang="en-IN" dirty="0"/>
          </a:p>
        </p:txBody>
      </p:sp>
      <p:sp>
        <p:nvSpPr>
          <p:cNvPr id="3" name="Content Placeholder 2">
            <a:extLst>
              <a:ext uri="{FF2B5EF4-FFF2-40B4-BE49-F238E27FC236}">
                <a16:creationId xmlns:a16="http://schemas.microsoft.com/office/drawing/2014/main" id="{E940036E-E494-431E-8198-855E232FB430}"/>
              </a:ext>
            </a:extLst>
          </p:cNvPr>
          <p:cNvSpPr>
            <a:spLocks noGrp="1"/>
          </p:cNvSpPr>
          <p:nvPr>
            <p:ph idx="1"/>
          </p:nvPr>
        </p:nvSpPr>
        <p:spPr>
          <a:xfrm>
            <a:off x="1141412" y="1788808"/>
            <a:ext cx="9905999" cy="4486184"/>
          </a:xfrm>
        </p:spPr>
        <p:txBody>
          <a:bodyPr>
            <a:normAutofit/>
          </a:bodyPr>
          <a:lstStyle/>
          <a:p>
            <a:pPr>
              <a:buFont typeface="Wingdings" panose="05000000000000000000" pitchFamily="2" charset="2"/>
              <a:buChar char="ü"/>
            </a:pPr>
            <a:r>
              <a:rPr lang="en-US" sz="1800" dirty="0"/>
              <a:t> </a:t>
            </a:r>
            <a:r>
              <a:rPr lang="en-US" sz="2000" dirty="0"/>
              <a:t>A human brain is very capable of extending the graph a few coordinates by just simple looking at it for a few minutes.</a:t>
            </a:r>
          </a:p>
          <a:p>
            <a:pPr marL="0" indent="0">
              <a:buNone/>
            </a:pPr>
            <a:endParaRPr lang="en-US" sz="2000" dirty="0"/>
          </a:p>
          <a:p>
            <a:pPr>
              <a:buFont typeface="Wingdings" panose="05000000000000000000" pitchFamily="2" charset="2"/>
              <a:buChar char="ü"/>
            </a:pPr>
            <a:r>
              <a:rPr lang="en-US" sz="2000" dirty="0"/>
              <a:t> If we crowd compute i.e. make a group of people try to extend the graph by a fixed amount of time (say a week), then accuracy of results will be much more.</a:t>
            </a:r>
          </a:p>
          <a:p>
            <a:pPr marL="0" indent="0">
              <a:buNone/>
            </a:pPr>
            <a:endParaRPr lang="en-US" sz="2000" dirty="0"/>
          </a:p>
          <a:p>
            <a:pPr>
              <a:buFont typeface="Wingdings" panose="05000000000000000000" pitchFamily="2" charset="2"/>
              <a:buChar char="ü"/>
            </a:pPr>
            <a:r>
              <a:rPr lang="en-US" sz="2000" dirty="0"/>
              <a:t> Hence true value of the stocks can be efficiently predicted using method of crowd computing.</a:t>
            </a:r>
          </a:p>
          <a:p>
            <a:pPr marL="0" indent="0">
              <a:buNone/>
            </a:pPr>
            <a:endParaRPr lang="en-US" sz="2000" dirty="0"/>
          </a:p>
          <a:p>
            <a:pPr>
              <a:buFont typeface="Wingdings" panose="05000000000000000000" pitchFamily="2" charset="2"/>
              <a:buChar char="ü"/>
            </a:pPr>
            <a:r>
              <a:rPr lang="en-US" sz="2000" dirty="0"/>
              <a:t> It is a time consuming activity.</a:t>
            </a:r>
            <a:endParaRPr lang="en-IN" sz="2000" dirty="0"/>
          </a:p>
        </p:txBody>
      </p:sp>
      <p:pic>
        <p:nvPicPr>
          <p:cNvPr id="5" name="Picture 4">
            <a:extLst>
              <a:ext uri="{FF2B5EF4-FFF2-40B4-BE49-F238E27FC236}">
                <a16:creationId xmlns:a16="http://schemas.microsoft.com/office/drawing/2014/main" id="{6AAC81E2-B2BA-424B-AAB6-BE27926785FE}"/>
              </a:ext>
            </a:extLst>
          </p:cNvPr>
          <p:cNvPicPr>
            <a:picLocks noChangeAspect="1"/>
          </p:cNvPicPr>
          <p:nvPr/>
        </p:nvPicPr>
        <p:blipFill>
          <a:blip r:embed="rId2"/>
          <a:stretch>
            <a:fillRect/>
          </a:stretch>
        </p:blipFill>
        <p:spPr>
          <a:xfrm>
            <a:off x="9433025" y="618518"/>
            <a:ext cx="1131403" cy="597724"/>
          </a:xfrm>
          <a:prstGeom prst="rect">
            <a:avLst/>
          </a:prstGeom>
        </p:spPr>
      </p:pic>
    </p:spTree>
    <p:extLst>
      <p:ext uri="{BB962C8B-B14F-4D97-AF65-F5344CB8AC3E}">
        <p14:creationId xmlns:p14="http://schemas.microsoft.com/office/powerpoint/2010/main" val="2164360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0176-7DEC-420F-B744-592E000C5C96}"/>
              </a:ext>
            </a:extLst>
          </p:cNvPr>
          <p:cNvSpPr>
            <a:spLocks noGrp="1"/>
          </p:cNvSpPr>
          <p:nvPr>
            <p:ph type="title"/>
          </p:nvPr>
        </p:nvSpPr>
        <p:spPr>
          <a:xfrm>
            <a:off x="585926" y="609600"/>
            <a:ext cx="6489995" cy="855216"/>
          </a:xfrm>
        </p:spPr>
        <p:txBody>
          <a:bodyPr/>
          <a:lstStyle/>
          <a:p>
            <a:r>
              <a:rPr lang="en-US" dirty="0"/>
              <a:t>PROPOSED METHOD: </a:t>
            </a:r>
            <a:endParaRPr lang="en-IN" dirty="0"/>
          </a:p>
        </p:txBody>
      </p:sp>
      <p:sp>
        <p:nvSpPr>
          <p:cNvPr id="4" name="Text Placeholder 3">
            <a:extLst>
              <a:ext uri="{FF2B5EF4-FFF2-40B4-BE49-F238E27FC236}">
                <a16:creationId xmlns:a16="http://schemas.microsoft.com/office/drawing/2014/main" id="{BD888B98-45B1-4341-9AD2-426DD83EC93E}"/>
              </a:ext>
            </a:extLst>
          </p:cNvPr>
          <p:cNvSpPr>
            <a:spLocks noGrp="1"/>
          </p:cNvSpPr>
          <p:nvPr>
            <p:ph type="body" sz="half" idx="2"/>
          </p:nvPr>
        </p:nvSpPr>
        <p:spPr>
          <a:xfrm>
            <a:off x="585926" y="1642369"/>
            <a:ext cx="7155402" cy="4806933"/>
          </a:xfrm>
        </p:spPr>
        <p:txBody>
          <a:bodyPr>
            <a:noAutofit/>
          </a:bodyPr>
          <a:lstStyle/>
          <a:p>
            <a:pPr marL="285750" indent="-285750">
              <a:lnSpc>
                <a:spcPct val="100000"/>
              </a:lnSpc>
              <a:buFont typeface="Wingdings" panose="05000000000000000000" pitchFamily="2" charset="2"/>
              <a:buChar char="v"/>
            </a:pPr>
            <a:r>
              <a:rPr lang="en-US" sz="1800" dirty="0"/>
              <a:t> In statistics, there is a way where we look at the values and attributes of a problem in a graphs and identify the dependents and independent variables and try to establish or identify an existing relationship amongst them.</a:t>
            </a:r>
          </a:p>
          <a:p>
            <a:pPr>
              <a:lnSpc>
                <a:spcPct val="100000"/>
              </a:lnSpc>
            </a:pPr>
            <a:endParaRPr lang="en-US" sz="1800" dirty="0"/>
          </a:p>
          <a:p>
            <a:pPr marL="285750" indent="-285750">
              <a:lnSpc>
                <a:spcPct val="100000"/>
              </a:lnSpc>
              <a:buFont typeface="Wingdings" panose="05000000000000000000" pitchFamily="2" charset="2"/>
              <a:buChar char="v"/>
            </a:pPr>
            <a:r>
              <a:rPr lang="en-US" sz="1800" dirty="0"/>
              <a:t> This technique is known as linear regression.</a:t>
            </a:r>
          </a:p>
          <a:p>
            <a:pPr>
              <a:lnSpc>
                <a:spcPct val="100000"/>
              </a:lnSpc>
            </a:pPr>
            <a:endParaRPr lang="en-US" sz="1800" dirty="0"/>
          </a:p>
          <a:p>
            <a:pPr marL="285750" indent="-285750">
              <a:lnSpc>
                <a:spcPct val="100000"/>
              </a:lnSpc>
              <a:buFont typeface="Wingdings" panose="05000000000000000000" pitchFamily="2" charset="2"/>
              <a:buChar char="v"/>
            </a:pPr>
            <a:r>
              <a:rPr lang="en-US" sz="1800" dirty="0"/>
              <a:t> In machine learning we have adapted the same algorithm where we use the features to train the classifier which then predicts the value of the label(stock price) with certain accuracy which can be checked while training and testing of the classifier.</a:t>
            </a:r>
          </a:p>
          <a:p>
            <a:pPr>
              <a:lnSpc>
                <a:spcPct val="100000"/>
              </a:lnSpc>
            </a:pPr>
            <a:endParaRPr lang="en-US" sz="1800" dirty="0"/>
          </a:p>
          <a:p>
            <a:pPr marL="285750" indent="-285750">
              <a:lnSpc>
                <a:spcPct val="100000"/>
              </a:lnSpc>
              <a:buFont typeface="Wingdings" panose="05000000000000000000" pitchFamily="2" charset="2"/>
              <a:buChar char="v"/>
            </a:pPr>
            <a:r>
              <a:rPr lang="en-US" sz="1800" dirty="0"/>
              <a:t> The accuracy of your classifier is directly proportional to the amount of data provided to the classifier and the attributes selected.</a:t>
            </a:r>
            <a:endParaRPr lang="en-IN" sz="1800" dirty="0"/>
          </a:p>
        </p:txBody>
      </p:sp>
      <p:pic>
        <p:nvPicPr>
          <p:cNvPr id="7" name="Picture 6">
            <a:extLst>
              <a:ext uri="{FF2B5EF4-FFF2-40B4-BE49-F238E27FC236}">
                <a16:creationId xmlns:a16="http://schemas.microsoft.com/office/drawing/2014/main" id="{4D6EB6DF-C16C-4519-B47A-D223568213C7}"/>
              </a:ext>
            </a:extLst>
          </p:cNvPr>
          <p:cNvPicPr>
            <a:picLocks noChangeAspect="1"/>
          </p:cNvPicPr>
          <p:nvPr/>
        </p:nvPicPr>
        <p:blipFill>
          <a:blip r:embed="rId2"/>
          <a:stretch>
            <a:fillRect/>
          </a:stretch>
        </p:blipFill>
        <p:spPr>
          <a:xfrm>
            <a:off x="7936637" y="1025533"/>
            <a:ext cx="4119702" cy="4806933"/>
          </a:xfrm>
          <a:prstGeom prst="rect">
            <a:avLst/>
          </a:prstGeom>
        </p:spPr>
      </p:pic>
    </p:spTree>
    <p:extLst>
      <p:ext uri="{BB962C8B-B14F-4D97-AF65-F5344CB8AC3E}">
        <p14:creationId xmlns:p14="http://schemas.microsoft.com/office/powerpoint/2010/main" val="276847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C4FC-7ADF-4E25-A830-0B3EBAACD5B1}"/>
              </a:ext>
            </a:extLst>
          </p:cNvPr>
          <p:cNvSpPr>
            <a:spLocks noGrp="1"/>
          </p:cNvSpPr>
          <p:nvPr>
            <p:ph type="title"/>
          </p:nvPr>
        </p:nvSpPr>
        <p:spPr>
          <a:xfrm>
            <a:off x="1141413" y="359607"/>
            <a:ext cx="9905998" cy="579967"/>
          </a:xfrm>
        </p:spPr>
        <p:txBody>
          <a:bodyPr>
            <a:normAutofit fontScale="90000"/>
          </a:bodyPr>
          <a:lstStyle/>
          <a:p>
            <a:r>
              <a:rPr lang="en-US" dirty="0"/>
              <a:t>PREDICTION MODEL: </a:t>
            </a:r>
            <a:endParaRPr lang="en-IN" dirty="0"/>
          </a:p>
        </p:txBody>
      </p:sp>
      <p:sp>
        <p:nvSpPr>
          <p:cNvPr id="3" name="Content Placeholder 2">
            <a:extLst>
              <a:ext uri="{FF2B5EF4-FFF2-40B4-BE49-F238E27FC236}">
                <a16:creationId xmlns:a16="http://schemas.microsoft.com/office/drawing/2014/main" id="{5D2DCF5C-C68A-4D35-BCA6-FB3019FE4301}"/>
              </a:ext>
            </a:extLst>
          </p:cNvPr>
          <p:cNvSpPr>
            <a:spLocks noGrp="1"/>
          </p:cNvSpPr>
          <p:nvPr>
            <p:ph idx="1"/>
          </p:nvPr>
        </p:nvSpPr>
        <p:spPr>
          <a:xfrm>
            <a:off x="1141412" y="1278384"/>
            <a:ext cx="9905999" cy="5175682"/>
          </a:xfrm>
        </p:spPr>
        <p:txBody>
          <a:bodyPr/>
          <a:lstStyle/>
          <a:p>
            <a:pPr marL="0" indent="0">
              <a:buNone/>
            </a:pPr>
            <a:endParaRPr lang="en-US" dirty="0"/>
          </a:p>
          <a:p>
            <a:pPr marL="0" indent="0">
              <a:buNone/>
            </a:pPr>
            <a:endParaRPr lang="en-IN" dirty="0"/>
          </a:p>
        </p:txBody>
      </p:sp>
      <p:sp>
        <p:nvSpPr>
          <p:cNvPr id="4" name="Rectangle 3">
            <a:extLst>
              <a:ext uri="{FF2B5EF4-FFF2-40B4-BE49-F238E27FC236}">
                <a16:creationId xmlns:a16="http://schemas.microsoft.com/office/drawing/2014/main" id="{E18ACAFE-DE2E-4DDC-9B7C-95B3EC03FCB6}"/>
              </a:ext>
            </a:extLst>
          </p:cNvPr>
          <p:cNvSpPr/>
          <p:nvPr/>
        </p:nvSpPr>
        <p:spPr>
          <a:xfrm>
            <a:off x="3355760" y="851589"/>
            <a:ext cx="4746594" cy="57996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800" dirty="0">
                <a:solidFill>
                  <a:schemeClr val="tx1"/>
                </a:solidFill>
              </a:rPr>
              <a:t>- : DATA ANALYSIS STAGE : - </a:t>
            </a:r>
            <a:endParaRPr lang="en-IN" sz="2800" dirty="0">
              <a:solidFill>
                <a:schemeClr val="tx1"/>
              </a:solidFill>
            </a:endParaRPr>
          </a:p>
        </p:txBody>
      </p:sp>
      <p:sp>
        <p:nvSpPr>
          <p:cNvPr id="5" name="Rectangle 4">
            <a:extLst>
              <a:ext uri="{FF2B5EF4-FFF2-40B4-BE49-F238E27FC236}">
                <a16:creationId xmlns:a16="http://schemas.microsoft.com/office/drawing/2014/main" id="{22C4F940-4F88-4DB3-B6A6-1F4F6B12C166}"/>
              </a:ext>
            </a:extLst>
          </p:cNvPr>
          <p:cNvSpPr/>
          <p:nvPr/>
        </p:nvSpPr>
        <p:spPr>
          <a:xfrm>
            <a:off x="1141413" y="1367161"/>
            <a:ext cx="9905998" cy="528221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Wingdings" panose="05000000000000000000" pitchFamily="2" charset="2"/>
              <a:buChar char="q"/>
            </a:pPr>
            <a:r>
              <a:rPr lang="en-US" dirty="0">
                <a:solidFill>
                  <a:schemeClr val="tx1"/>
                </a:solidFill>
              </a:rPr>
              <a:t>In this stage, we shall look at the raw data available to us and study it in-order to identify suitable attributes for the prediction of our selected label.</a:t>
            </a:r>
          </a:p>
          <a:p>
            <a:pPr marL="285750" indent="-285750">
              <a:lnSpc>
                <a:spcPct val="150000"/>
              </a:lnSpc>
              <a:buFont typeface="Wingdings" panose="05000000000000000000" pitchFamily="2" charset="2"/>
              <a:buChar char="q"/>
            </a:pPr>
            <a:r>
              <a:rPr lang="en-US" dirty="0">
                <a:solidFill>
                  <a:schemeClr val="tx1"/>
                </a:solidFill>
              </a:rPr>
              <a:t> Closing price of the stock will be the label(Value to be predicted).</a:t>
            </a:r>
          </a:p>
          <a:p>
            <a:pPr marL="285750" indent="-285750">
              <a:lnSpc>
                <a:spcPct val="150000"/>
              </a:lnSpc>
              <a:buFont typeface="Wingdings" panose="05000000000000000000" pitchFamily="2" charset="2"/>
              <a:buChar char="q"/>
            </a:pPr>
            <a:r>
              <a:rPr lang="en-US" dirty="0">
                <a:solidFill>
                  <a:schemeClr val="tx1"/>
                </a:solidFill>
              </a:rPr>
              <a:t> Set of features which will be used to predict stock prices:</a:t>
            </a:r>
          </a:p>
          <a:p>
            <a:pPr marL="742950" lvl="1" indent="-285750">
              <a:lnSpc>
                <a:spcPct val="150000"/>
              </a:lnSpc>
              <a:buFont typeface="Wingdings" panose="05000000000000000000" pitchFamily="2" charset="2"/>
              <a:buChar char="Ø"/>
            </a:pPr>
            <a:r>
              <a:rPr lang="en-US" dirty="0">
                <a:solidFill>
                  <a:schemeClr val="tx1"/>
                </a:solidFill>
              </a:rPr>
              <a:t>Adj. Close: This is an important source of information as this decides market opening price for the next day and volume expectancy for the day.</a:t>
            </a:r>
          </a:p>
          <a:p>
            <a:pPr marL="742950" lvl="1" indent="-285750">
              <a:lnSpc>
                <a:spcPct val="150000"/>
              </a:lnSpc>
              <a:buFont typeface="Wingdings" panose="05000000000000000000" pitchFamily="2" charset="2"/>
              <a:buChar char="Ø"/>
            </a:pPr>
            <a:r>
              <a:rPr lang="en-US" dirty="0">
                <a:solidFill>
                  <a:schemeClr val="tx1"/>
                </a:solidFill>
              </a:rPr>
              <a:t>HL_PCT: We use percentage change as this helps us reduce the number of features but retain the net information involved.</a:t>
            </a:r>
          </a:p>
          <a:p>
            <a:pPr marL="742950" lvl="1" indent="-285750">
              <a:lnSpc>
                <a:spcPct val="150000"/>
              </a:lnSpc>
              <a:buFont typeface="Wingdings" panose="05000000000000000000" pitchFamily="2" charset="2"/>
              <a:buChar char="Ø"/>
            </a:pPr>
            <a:r>
              <a:rPr lang="en-US" dirty="0" err="1">
                <a:solidFill>
                  <a:schemeClr val="tx1"/>
                </a:solidFill>
              </a:rPr>
              <a:t>PCT_change</a:t>
            </a:r>
            <a:r>
              <a:rPr lang="en-US" dirty="0">
                <a:solidFill>
                  <a:schemeClr val="tx1"/>
                </a:solidFill>
              </a:rPr>
              <a:t>: We do the same treatment with Open and Close as High and Low.</a:t>
            </a:r>
          </a:p>
          <a:p>
            <a:pPr marL="742950" lvl="1" indent="-285750">
              <a:lnSpc>
                <a:spcPct val="150000"/>
              </a:lnSpc>
              <a:buFont typeface="Wingdings" panose="05000000000000000000" pitchFamily="2" charset="2"/>
              <a:buChar char="Ø"/>
            </a:pPr>
            <a:endParaRPr lang="en-US" dirty="0">
              <a:solidFill>
                <a:schemeClr val="tx1"/>
              </a:solidFill>
            </a:endParaRPr>
          </a:p>
          <a:p>
            <a:pPr marL="742950" lvl="1" indent="-285750">
              <a:lnSpc>
                <a:spcPct val="150000"/>
              </a:lnSpc>
              <a:buFont typeface="Wingdings" panose="05000000000000000000" pitchFamily="2" charset="2"/>
              <a:buChar char="Ø"/>
            </a:pPr>
            <a:r>
              <a:rPr lang="en-US" dirty="0">
                <a:solidFill>
                  <a:schemeClr val="tx1"/>
                </a:solidFill>
              </a:rPr>
              <a:t>Adj. Volume: This is a very important decision parameter as the volume traded has the most direct  impact on future stock price than any other feature.		</a:t>
            </a:r>
            <a:endParaRPr lang="en-IN" dirty="0">
              <a:solidFill>
                <a:schemeClr val="tx1"/>
              </a:solidFill>
            </a:endParaRPr>
          </a:p>
        </p:txBody>
      </p:sp>
      <p:pic>
        <p:nvPicPr>
          <p:cNvPr id="7" name="Picture 6">
            <a:extLst>
              <a:ext uri="{FF2B5EF4-FFF2-40B4-BE49-F238E27FC236}">
                <a16:creationId xmlns:a16="http://schemas.microsoft.com/office/drawing/2014/main" id="{A66273F3-1209-43EB-9DAB-1523DAB396EC}"/>
              </a:ext>
            </a:extLst>
          </p:cNvPr>
          <p:cNvPicPr>
            <a:picLocks noChangeAspect="1"/>
          </p:cNvPicPr>
          <p:nvPr/>
        </p:nvPicPr>
        <p:blipFill>
          <a:blip r:embed="rId2"/>
          <a:stretch>
            <a:fillRect/>
          </a:stretch>
        </p:blipFill>
        <p:spPr>
          <a:xfrm>
            <a:off x="6511659" y="4298314"/>
            <a:ext cx="2915057" cy="485843"/>
          </a:xfrm>
          <a:prstGeom prst="rect">
            <a:avLst/>
          </a:prstGeom>
        </p:spPr>
      </p:pic>
      <p:pic>
        <p:nvPicPr>
          <p:cNvPr id="11" name="Picture 10">
            <a:extLst>
              <a:ext uri="{FF2B5EF4-FFF2-40B4-BE49-F238E27FC236}">
                <a16:creationId xmlns:a16="http://schemas.microsoft.com/office/drawing/2014/main" id="{60128D19-D90B-46A1-9FA5-D5972484AA8F}"/>
              </a:ext>
            </a:extLst>
          </p:cNvPr>
          <p:cNvPicPr>
            <a:picLocks noChangeAspect="1"/>
          </p:cNvPicPr>
          <p:nvPr/>
        </p:nvPicPr>
        <p:blipFill>
          <a:blip r:embed="rId3"/>
          <a:stretch>
            <a:fillRect/>
          </a:stretch>
        </p:blipFill>
        <p:spPr>
          <a:xfrm>
            <a:off x="4307199" y="5159354"/>
            <a:ext cx="3258005" cy="428685"/>
          </a:xfrm>
          <a:prstGeom prst="rect">
            <a:avLst/>
          </a:prstGeom>
        </p:spPr>
      </p:pic>
    </p:spTree>
    <p:extLst>
      <p:ext uri="{BB962C8B-B14F-4D97-AF65-F5344CB8AC3E}">
        <p14:creationId xmlns:p14="http://schemas.microsoft.com/office/powerpoint/2010/main" val="393369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C4FC-7ADF-4E25-A830-0B3EBAACD5B1}"/>
              </a:ext>
            </a:extLst>
          </p:cNvPr>
          <p:cNvSpPr>
            <a:spLocks noGrp="1"/>
          </p:cNvSpPr>
          <p:nvPr>
            <p:ph type="title"/>
          </p:nvPr>
        </p:nvSpPr>
        <p:spPr>
          <a:xfrm>
            <a:off x="1141413" y="618518"/>
            <a:ext cx="9905998" cy="579967"/>
          </a:xfrm>
        </p:spPr>
        <p:txBody>
          <a:bodyPr>
            <a:normAutofit fontScale="90000"/>
          </a:bodyPr>
          <a:lstStyle/>
          <a:p>
            <a:r>
              <a:rPr lang="en-US" dirty="0"/>
              <a:t>PREDICTION MODEL: </a:t>
            </a:r>
            <a:endParaRPr lang="en-IN" dirty="0"/>
          </a:p>
        </p:txBody>
      </p:sp>
      <p:sp>
        <p:nvSpPr>
          <p:cNvPr id="3" name="Content Placeholder 2">
            <a:extLst>
              <a:ext uri="{FF2B5EF4-FFF2-40B4-BE49-F238E27FC236}">
                <a16:creationId xmlns:a16="http://schemas.microsoft.com/office/drawing/2014/main" id="{5D2DCF5C-C68A-4D35-BCA6-FB3019FE4301}"/>
              </a:ext>
            </a:extLst>
          </p:cNvPr>
          <p:cNvSpPr>
            <a:spLocks noGrp="1"/>
          </p:cNvSpPr>
          <p:nvPr>
            <p:ph idx="1"/>
          </p:nvPr>
        </p:nvSpPr>
        <p:spPr>
          <a:xfrm>
            <a:off x="1141412" y="1278384"/>
            <a:ext cx="9905999" cy="5175682"/>
          </a:xfrm>
        </p:spPr>
        <p:txBody>
          <a:bodyPr/>
          <a:lstStyle/>
          <a:p>
            <a:pPr marL="0" indent="0">
              <a:buNone/>
            </a:pPr>
            <a:endParaRPr lang="en-US" dirty="0"/>
          </a:p>
          <a:p>
            <a:pPr marL="0" indent="0">
              <a:buNone/>
            </a:pPr>
            <a:endParaRPr lang="en-IN" dirty="0"/>
          </a:p>
        </p:txBody>
      </p:sp>
      <p:sp>
        <p:nvSpPr>
          <p:cNvPr id="4" name="Rectangle 3">
            <a:extLst>
              <a:ext uri="{FF2B5EF4-FFF2-40B4-BE49-F238E27FC236}">
                <a16:creationId xmlns:a16="http://schemas.microsoft.com/office/drawing/2014/main" id="{E18ACAFE-DE2E-4DDC-9B7C-95B3EC03FCB6}"/>
              </a:ext>
            </a:extLst>
          </p:cNvPr>
          <p:cNvSpPr/>
          <p:nvPr/>
        </p:nvSpPr>
        <p:spPr>
          <a:xfrm>
            <a:off x="3453414" y="1376038"/>
            <a:ext cx="4891596" cy="57996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 : TRAINING AND TESTING STAGE : - </a:t>
            </a:r>
            <a:endParaRPr lang="en-IN" sz="2400" dirty="0">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C4F940-4F88-4DB3-B6A6-1F4F6B12C166}"/>
                  </a:ext>
                </a:extLst>
              </p:cNvPr>
              <p:cNvSpPr/>
              <p:nvPr/>
            </p:nvSpPr>
            <p:spPr>
              <a:xfrm>
                <a:off x="1141412" y="1890943"/>
                <a:ext cx="11050587" cy="49004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Wingdings" panose="05000000000000000000" pitchFamily="2" charset="2"/>
                  <a:buChar char="q"/>
                </a:pPr>
                <a:r>
                  <a:rPr lang="en-US" dirty="0">
                    <a:solidFill>
                      <a:schemeClr val="tx1"/>
                    </a:solidFill>
                  </a:rPr>
                  <a:t>At this stage we shall be using what we extracted from our data and implement in our machine learning model.</a:t>
                </a:r>
              </a:p>
              <a:p>
                <a:pPr marL="285750" indent="-285750">
                  <a:lnSpc>
                    <a:spcPct val="150000"/>
                  </a:lnSpc>
                  <a:buFont typeface="Wingdings" panose="05000000000000000000" pitchFamily="2" charset="2"/>
                  <a:buChar char="q"/>
                </a:pPr>
                <a:r>
                  <a:rPr lang="en-US" dirty="0">
                    <a:solidFill>
                      <a:schemeClr val="tx1"/>
                    </a:solidFill>
                  </a:rPr>
                  <a:t>We will be using our model, train it with the features and label which we extracted and then test them with the same data.</a:t>
                </a:r>
              </a:p>
              <a:p>
                <a:pPr marL="285750" indent="-285750">
                  <a:lnSpc>
                    <a:spcPct val="150000"/>
                  </a:lnSpc>
                  <a:buFont typeface="Wingdings" panose="05000000000000000000" pitchFamily="2" charset="2"/>
                  <a:buChar char="q"/>
                </a:pPr>
                <a:r>
                  <a:rPr lang="en-US" dirty="0">
                    <a:solidFill>
                      <a:schemeClr val="tx1"/>
                    </a:solidFill>
                  </a:rPr>
                  <a:t> First we shall preprocess the data: </a:t>
                </a:r>
              </a:p>
              <a:p>
                <a:pPr marL="742950" lvl="1" indent="-285750">
                  <a:lnSpc>
                    <a:spcPct val="150000"/>
                  </a:lnSpc>
                  <a:buFont typeface="Courier New" panose="02070309020205020404" pitchFamily="49" charset="0"/>
                  <a:buChar char="o"/>
                </a:pPr>
                <a:r>
                  <a:rPr lang="en-US" dirty="0" err="1">
                    <a:solidFill>
                      <a:schemeClr val="tx1"/>
                    </a:solidFill>
                  </a:rPr>
                  <a:t>Dataframe</a:t>
                </a:r>
                <a:r>
                  <a:rPr lang="en-US" dirty="0">
                    <a:solidFill>
                      <a:schemeClr val="tx1"/>
                    </a:solidFill>
                  </a:rPr>
                  <a:t> format is converted to </a:t>
                </a:r>
                <a:r>
                  <a:rPr lang="en-US" dirty="0" err="1">
                    <a:solidFill>
                      <a:schemeClr val="tx1"/>
                    </a:solidFill>
                  </a:rPr>
                  <a:t>Numpy</a:t>
                </a:r>
                <a:r>
                  <a:rPr lang="en-US" dirty="0">
                    <a:solidFill>
                      <a:schemeClr val="tx1"/>
                    </a:solidFill>
                  </a:rPr>
                  <a:t> array format.</a:t>
                </a:r>
              </a:p>
              <a:p>
                <a:pPr marL="742950" lvl="1" indent="-285750">
                  <a:lnSpc>
                    <a:spcPct val="150000"/>
                  </a:lnSpc>
                  <a:buFont typeface="Courier New" panose="02070309020205020404" pitchFamily="49" charset="0"/>
                  <a:buChar char="o"/>
                </a:pPr>
                <a:r>
                  <a:rPr lang="en-US" dirty="0">
                    <a:solidFill>
                      <a:schemeClr val="tx1"/>
                    </a:solidFill>
                  </a:rPr>
                  <a:t>All </a:t>
                </a:r>
                <a:r>
                  <a:rPr lang="en-US" dirty="0" err="1">
                    <a:solidFill>
                      <a:schemeClr val="tx1"/>
                    </a:solidFill>
                  </a:rPr>
                  <a:t>NaN</a:t>
                </a:r>
                <a:r>
                  <a:rPr lang="en-US" dirty="0">
                    <a:solidFill>
                      <a:schemeClr val="tx1"/>
                    </a:solidFill>
                  </a:rPr>
                  <a:t> data values removed before feeding it to the classifier.</a:t>
                </a:r>
              </a:p>
              <a:p>
                <a:pPr marL="742950" lvl="1" indent="-285750">
                  <a:lnSpc>
                    <a:spcPct val="150000"/>
                  </a:lnSpc>
                  <a:buFont typeface="Courier New" panose="02070309020205020404" pitchFamily="49" charset="0"/>
                  <a:buChar char="o"/>
                </a:pPr>
                <a:r>
                  <a:rPr lang="en-US" dirty="0">
                    <a:solidFill>
                      <a:schemeClr val="tx1"/>
                    </a:solidFill>
                  </a:rPr>
                  <a:t>The data is scaled such that for any value X, X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−1, 1</m:t>
                        </m:r>
                      </m:e>
                    </m:d>
                    <m:r>
                      <a:rPr lang="en-US" b="0" i="1"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marL="742950" lvl="1" indent="-285750">
                  <a:lnSpc>
                    <a:spcPct val="150000"/>
                  </a:lnSpc>
                  <a:buFont typeface="Courier New" panose="02070309020205020404" pitchFamily="49" charset="0"/>
                  <a:buChar char="o"/>
                </a:pPr>
                <a:r>
                  <a:rPr lang="en-US" dirty="0">
                    <a:solidFill>
                      <a:schemeClr val="tx1"/>
                    </a:solidFill>
                  </a:rPr>
                  <a:t> The data is split into test data and train data.</a:t>
                </a:r>
              </a:p>
              <a:p>
                <a:pPr marL="285750" indent="-285750">
                  <a:lnSpc>
                    <a:spcPct val="150000"/>
                  </a:lnSpc>
                  <a:buFont typeface="Wingdings" panose="05000000000000000000" pitchFamily="2" charset="2"/>
                  <a:buChar char="q"/>
                </a:pPr>
                <a:r>
                  <a:rPr lang="en-US" dirty="0">
                    <a:solidFill>
                      <a:schemeClr val="tx1"/>
                    </a:solidFill>
                  </a:rPr>
                  <a:t> Now the data is ready for us to input in a classifier.</a:t>
                </a:r>
              </a:p>
              <a:p>
                <a:pPr marL="742950" lvl="1" indent="-285750">
                  <a:lnSpc>
                    <a:spcPct val="150000"/>
                  </a:lnSpc>
                  <a:buFont typeface="Courier New" panose="02070309020205020404" pitchFamily="49" charset="0"/>
                  <a:buChar char="o"/>
                </a:pPr>
                <a:endParaRPr lang="en-US" dirty="0">
                  <a:solidFill>
                    <a:schemeClr val="tx1"/>
                  </a:solidFill>
                </a:endParaRPr>
              </a:p>
            </p:txBody>
          </p:sp>
        </mc:Choice>
        <mc:Fallback xmlns="">
          <p:sp>
            <p:nvSpPr>
              <p:cNvPr id="5" name="Rectangle 4">
                <a:extLst>
                  <a:ext uri="{FF2B5EF4-FFF2-40B4-BE49-F238E27FC236}">
                    <a16:creationId xmlns:a16="http://schemas.microsoft.com/office/drawing/2014/main" id="{22C4F940-4F88-4DB3-B6A6-1F4F6B12C166}"/>
                  </a:ext>
                </a:extLst>
              </p:cNvPr>
              <p:cNvSpPr>
                <a:spLocks noRot="1" noChangeAspect="1" noMove="1" noResize="1" noEditPoints="1" noAdjustHandles="1" noChangeArrowheads="1" noChangeShapeType="1" noTextEdit="1"/>
              </p:cNvSpPr>
              <p:nvPr/>
            </p:nvSpPr>
            <p:spPr>
              <a:xfrm>
                <a:off x="1141412" y="1890943"/>
                <a:ext cx="11050587" cy="4900473"/>
              </a:xfrm>
              <a:prstGeom prst="rect">
                <a:avLst/>
              </a:prstGeom>
              <a:blipFill>
                <a:blip r:embed="rId2"/>
                <a:stretch>
                  <a:fillRect l="-331" r="-883"/>
                </a:stretch>
              </a:blipFill>
              <a:ln>
                <a:noFill/>
              </a:ln>
            </p:spPr>
            <p:txBody>
              <a:bodyPr/>
              <a:lstStyle/>
              <a:p>
                <a:r>
                  <a:rPr lang="en-IN">
                    <a:noFill/>
                  </a:rPr>
                  <a:t> </a:t>
                </a:r>
              </a:p>
            </p:txBody>
          </p:sp>
        </mc:Fallback>
      </mc:AlternateContent>
      <p:pic>
        <p:nvPicPr>
          <p:cNvPr id="6" name="Picture Placeholder 7">
            <a:extLst>
              <a:ext uri="{FF2B5EF4-FFF2-40B4-BE49-F238E27FC236}">
                <a16:creationId xmlns:a16="http://schemas.microsoft.com/office/drawing/2014/main" id="{BDFE2AB6-CC34-451E-A255-0835C604BFC3}"/>
              </a:ext>
            </a:extLst>
          </p:cNvPr>
          <p:cNvPicPr>
            <a:picLocks noChangeAspect="1"/>
          </p:cNvPicPr>
          <p:nvPr/>
        </p:nvPicPr>
        <p:blipFill>
          <a:blip r:embed="rId3"/>
          <a:srcRect t="2588" b="2588"/>
          <a:stretch>
            <a:fillRect/>
          </a:stretch>
        </p:blipFill>
        <p:spPr>
          <a:xfrm>
            <a:off x="8152166" y="2854172"/>
            <a:ext cx="3968813" cy="2627790"/>
          </a:xfrm>
          <a:prstGeom prst="rect">
            <a:avLst/>
          </a:prstGeom>
        </p:spPr>
      </p:pic>
    </p:spTree>
    <p:extLst>
      <p:ext uri="{BB962C8B-B14F-4D97-AF65-F5344CB8AC3E}">
        <p14:creationId xmlns:p14="http://schemas.microsoft.com/office/powerpoint/2010/main" val="229041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C4FC-7ADF-4E25-A830-0B3EBAACD5B1}"/>
              </a:ext>
            </a:extLst>
          </p:cNvPr>
          <p:cNvSpPr>
            <a:spLocks noGrp="1"/>
          </p:cNvSpPr>
          <p:nvPr>
            <p:ph type="title"/>
          </p:nvPr>
        </p:nvSpPr>
        <p:spPr>
          <a:xfrm>
            <a:off x="1141413" y="618518"/>
            <a:ext cx="9905998" cy="579967"/>
          </a:xfrm>
        </p:spPr>
        <p:txBody>
          <a:bodyPr>
            <a:normAutofit fontScale="90000"/>
          </a:bodyPr>
          <a:lstStyle/>
          <a:p>
            <a:r>
              <a:rPr lang="en-US" dirty="0"/>
              <a:t>PREDICTION MODEL: </a:t>
            </a:r>
            <a:endParaRPr lang="en-IN" dirty="0"/>
          </a:p>
        </p:txBody>
      </p:sp>
      <p:sp>
        <p:nvSpPr>
          <p:cNvPr id="3" name="Content Placeholder 2">
            <a:extLst>
              <a:ext uri="{FF2B5EF4-FFF2-40B4-BE49-F238E27FC236}">
                <a16:creationId xmlns:a16="http://schemas.microsoft.com/office/drawing/2014/main" id="{5D2DCF5C-C68A-4D35-BCA6-FB3019FE4301}"/>
              </a:ext>
            </a:extLst>
          </p:cNvPr>
          <p:cNvSpPr>
            <a:spLocks noGrp="1"/>
          </p:cNvSpPr>
          <p:nvPr>
            <p:ph idx="1"/>
          </p:nvPr>
        </p:nvSpPr>
        <p:spPr>
          <a:xfrm>
            <a:off x="1141412" y="1278384"/>
            <a:ext cx="10577112" cy="5175682"/>
          </a:xfrm>
        </p:spPr>
        <p:txBody>
          <a:bodyPr>
            <a:normAutofit/>
          </a:bodyPr>
          <a:lstStyle/>
          <a:p>
            <a:pPr>
              <a:lnSpc>
                <a:spcPct val="150000"/>
              </a:lnSpc>
              <a:buFont typeface="Wingdings" panose="05000000000000000000" pitchFamily="2" charset="2"/>
              <a:buChar char="v"/>
            </a:pPr>
            <a:r>
              <a:rPr lang="en-US" sz="1800" dirty="0"/>
              <a:t> This paper describes to use the simplest machine learning model i.e. Linear Regression</a:t>
            </a:r>
          </a:p>
          <a:p>
            <a:pPr>
              <a:lnSpc>
                <a:spcPct val="150000"/>
              </a:lnSpc>
              <a:buFont typeface="Wingdings" panose="05000000000000000000" pitchFamily="2" charset="2"/>
              <a:buChar char="v"/>
            </a:pPr>
            <a:r>
              <a:rPr lang="en-US" sz="1800" dirty="0"/>
              <a:t> This model is chosen because of its simplicity and it serves purpose just right.</a:t>
            </a:r>
          </a:p>
          <a:p>
            <a:pPr>
              <a:lnSpc>
                <a:spcPct val="150000"/>
              </a:lnSpc>
              <a:buFont typeface="Wingdings" panose="05000000000000000000" pitchFamily="2" charset="2"/>
              <a:buChar char="v"/>
            </a:pPr>
            <a:r>
              <a:rPr lang="en-US" sz="1800" dirty="0"/>
              <a:t> Linear regression is a very commonly used technique for data analysis and forecasting.</a:t>
            </a:r>
          </a:p>
          <a:p>
            <a:pPr>
              <a:lnSpc>
                <a:spcPct val="150000"/>
              </a:lnSpc>
              <a:buFont typeface="Wingdings" panose="05000000000000000000" pitchFamily="2" charset="2"/>
              <a:buChar char="v"/>
            </a:pPr>
            <a:r>
              <a:rPr lang="en-US" sz="1800" dirty="0"/>
              <a:t> Here in our case, the regressor sees the features and simply looks at its label and remembers it. </a:t>
            </a:r>
          </a:p>
          <a:p>
            <a:pPr>
              <a:lnSpc>
                <a:spcPct val="150000"/>
              </a:lnSpc>
              <a:buFont typeface="Wingdings" panose="05000000000000000000" pitchFamily="2" charset="2"/>
              <a:buChar char="v"/>
            </a:pPr>
            <a:r>
              <a:rPr lang="en-US" sz="1800" dirty="0"/>
              <a:t>  Then it moves on and learns what pattern is being followed by the </a:t>
            </a:r>
          </a:p>
          <a:p>
            <a:pPr marL="0" indent="0">
              <a:lnSpc>
                <a:spcPct val="150000"/>
              </a:lnSpc>
              <a:buNone/>
            </a:pPr>
            <a:r>
              <a:rPr lang="en-US" sz="1800" dirty="0"/>
              <a:t>      features to produce their respective label.</a:t>
            </a:r>
          </a:p>
          <a:p>
            <a:pPr>
              <a:lnSpc>
                <a:spcPct val="150000"/>
              </a:lnSpc>
              <a:buFont typeface="Wingdings" panose="05000000000000000000" pitchFamily="2" charset="2"/>
              <a:buChar char="v"/>
            </a:pPr>
            <a:r>
              <a:rPr lang="en-US" sz="1800" dirty="0"/>
              <a:t> For testing in supervised machine learning, we input some combination of </a:t>
            </a:r>
          </a:p>
          <a:p>
            <a:pPr marL="0" indent="0">
              <a:lnSpc>
                <a:spcPct val="150000"/>
              </a:lnSpc>
              <a:buNone/>
            </a:pPr>
            <a:r>
              <a:rPr lang="en-US" sz="1800" dirty="0"/>
              <a:t>     features into the trained regressor and cross check the output of the regressor </a:t>
            </a:r>
          </a:p>
          <a:p>
            <a:pPr marL="0" indent="0">
              <a:lnSpc>
                <a:spcPct val="150000"/>
              </a:lnSpc>
              <a:buNone/>
            </a:pPr>
            <a:r>
              <a:rPr lang="en-US" sz="1800" dirty="0"/>
              <a:t>     with the actual label.</a:t>
            </a:r>
          </a:p>
          <a:p>
            <a:pPr marL="0" indent="0">
              <a:buNone/>
            </a:pPr>
            <a:endParaRPr lang="en-IN" dirty="0"/>
          </a:p>
        </p:txBody>
      </p:sp>
      <p:pic>
        <p:nvPicPr>
          <p:cNvPr id="8" name="Picture 7">
            <a:extLst>
              <a:ext uri="{FF2B5EF4-FFF2-40B4-BE49-F238E27FC236}">
                <a16:creationId xmlns:a16="http://schemas.microsoft.com/office/drawing/2014/main" id="{7A738468-8809-4245-BAB4-5DD99EE9D223}"/>
              </a:ext>
            </a:extLst>
          </p:cNvPr>
          <p:cNvPicPr>
            <a:picLocks noChangeAspect="1"/>
          </p:cNvPicPr>
          <p:nvPr/>
        </p:nvPicPr>
        <p:blipFill>
          <a:blip r:embed="rId2"/>
          <a:stretch>
            <a:fillRect/>
          </a:stretch>
        </p:blipFill>
        <p:spPr>
          <a:xfrm>
            <a:off x="8993080" y="3680494"/>
            <a:ext cx="2558988" cy="2558988"/>
          </a:xfrm>
          <a:prstGeom prst="rect">
            <a:avLst/>
          </a:prstGeom>
        </p:spPr>
      </p:pic>
    </p:spTree>
    <p:extLst>
      <p:ext uri="{BB962C8B-B14F-4D97-AF65-F5344CB8AC3E}">
        <p14:creationId xmlns:p14="http://schemas.microsoft.com/office/powerpoint/2010/main" val="368143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709</TotalTime>
  <Words>1267</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 Math</vt:lpstr>
      <vt:lpstr>Courier New</vt:lpstr>
      <vt:lpstr>Tw Cen MT</vt:lpstr>
      <vt:lpstr>Wingdings</vt:lpstr>
      <vt:lpstr>Circuit</vt:lpstr>
      <vt:lpstr>Stock Market Analysis using Supervised Machine Learning  -Kunal Pahwa -Neha Agrawal</vt:lpstr>
      <vt:lpstr>Introduction : </vt:lpstr>
      <vt:lpstr>Stock/Share Market:</vt:lpstr>
      <vt:lpstr>Supervised Machine Learning: </vt:lpstr>
      <vt:lpstr>EXISTING Method: </vt:lpstr>
      <vt:lpstr>PROPOSED METHOD: </vt:lpstr>
      <vt:lpstr>PREDICTION MODEL: </vt:lpstr>
      <vt:lpstr>PREDICTION MODEL: </vt:lpstr>
      <vt:lpstr>PREDICTION MODEL: </vt:lpstr>
      <vt:lpstr>PREDICTION MODEL: </vt:lpstr>
      <vt:lpstr>CONCLUSION: </vt:lpstr>
      <vt:lpstr>REFERENCES:</vt:lpstr>
      <vt:lpstr>IMPLEMENTATION Strategy: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using Supervised Machine Learning</dc:title>
  <dc:creator>Nayan Mandliya</dc:creator>
  <cp:lastModifiedBy>Nayan Mandliya</cp:lastModifiedBy>
  <cp:revision>55</cp:revision>
  <dcterms:created xsi:type="dcterms:W3CDTF">2021-02-21T10:48:36Z</dcterms:created>
  <dcterms:modified xsi:type="dcterms:W3CDTF">2021-04-07T04:31:44Z</dcterms:modified>
</cp:coreProperties>
</file>