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99" r:id="rId2"/>
    <p:sldId id="257" r:id="rId3"/>
    <p:sldId id="258" r:id="rId4"/>
    <p:sldId id="259" r:id="rId5"/>
    <p:sldId id="267" r:id="rId6"/>
    <p:sldId id="260" r:id="rId7"/>
    <p:sldId id="269" r:id="rId8"/>
    <p:sldId id="268" r:id="rId9"/>
    <p:sldId id="270" r:id="rId10"/>
    <p:sldId id="272" r:id="rId11"/>
    <p:sldId id="271" r:id="rId12"/>
    <p:sldId id="273" r:id="rId13"/>
    <p:sldId id="274" r:id="rId14"/>
    <p:sldId id="275" r:id="rId15"/>
    <p:sldId id="276" r:id="rId1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D8F87F-F756-43CB-9BA7-C85C3F28BA9A}">
  <a:tblStyle styleId="{41D8F87F-F756-43CB-9BA7-C85C3F28BA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3C26-825F-0905-117B-6666BC15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36B9-B3D9-CA3F-3839-AF9EA3CD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D55-B7D0-DD8F-8BDC-A5492555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C87D-65C7-80D2-86EB-04E6368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9277-68EF-BA96-5710-B53E3373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14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3BF31-6321-E3C7-E580-D2951B325497}"/>
              </a:ext>
            </a:extLst>
          </p:cNvPr>
          <p:cNvSpPr txBox="1">
            <a:spLocks/>
          </p:cNvSpPr>
          <p:nvPr/>
        </p:nvSpPr>
        <p:spPr>
          <a:xfrm>
            <a:off x="907576" y="782452"/>
            <a:ext cx="7315200" cy="1871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fr-FR" sz="5400" b="1" dirty="0">
                <a:latin typeface="Fira Sans Extra Condensed" panose="020B0503050000020004" pitchFamily="34" charset="0"/>
              </a:rPr>
              <a:t>Python for Data Science:</a:t>
            </a:r>
          </a:p>
          <a:p>
            <a:pPr algn="ctr"/>
            <a:r>
              <a:rPr lang="fr-FR" sz="5400" b="1" dirty="0">
                <a:latin typeface="Fira Sans Extra Condensed" panose="020B0503050000020004" pitchFamily="34" charset="0"/>
              </a:rPr>
              <a:t> Python Introduction</a:t>
            </a:r>
            <a:endParaRPr lang="fr-FR" sz="5400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7AE82A0-41C0-19D7-AB1D-DBCEA4BAF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576" y="2653634"/>
            <a:ext cx="7315200" cy="780219"/>
          </a:xfrm>
        </p:spPr>
        <p:txBody>
          <a:bodyPr>
            <a:normAutofit/>
          </a:bodyPr>
          <a:lstStyle/>
          <a:p>
            <a:pPr algn="ctr"/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fr-FR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Prepared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by: Hussein El Amouri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4741D5-6FA6-C8F7-791A-1FE3547C86F0}"/>
              </a:ext>
            </a:extLst>
          </p:cNvPr>
          <p:cNvCxnSpPr>
            <a:cxnSpLocks/>
          </p:cNvCxnSpPr>
          <p:nvPr/>
        </p:nvCxnSpPr>
        <p:spPr>
          <a:xfrm>
            <a:off x="907576" y="2653636"/>
            <a:ext cx="7315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AD422-7369-3BD7-98C2-087D86CF7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9C7E-7BDA-CF15-A722-E67C9AA6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Numpy</a:t>
            </a:r>
            <a:r>
              <a:rPr lang="fr-FR" dirty="0"/>
              <a:t>: </a:t>
            </a:r>
            <a:r>
              <a:rPr lang="en-US" dirty="0"/>
              <a:t>Numerical Python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D34C6-E9F5-B435-C47B-38E79295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60FFBD-6BB8-790F-6FE2-231615E5B3D5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712197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5400"/>
              <a:t>Hands-On Time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39257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C81-2491-038E-BAEE-D802B916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Pandas: Data Frames (Table)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419C-BD61-670E-E80B-07925FD0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00500" cy="3263504"/>
          </a:xfrm>
        </p:spPr>
        <p:txBody>
          <a:bodyPr>
            <a:normAutofit/>
          </a:bodyPr>
          <a:lstStyle/>
          <a:p>
            <a:r>
              <a:rPr lang="en-US" dirty="0"/>
              <a:t> Designed for </a:t>
            </a:r>
            <a:r>
              <a:rPr lang="en-US" b="1" dirty="0"/>
              <a:t>data manipulation and analysis</a:t>
            </a:r>
          </a:p>
          <a:p>
            <a:r>
              <a:rPr lang="en-US" dirty="0"/>
              <a:t>Built on Numpy</a:t>
            </a:r>
          </a:p>
          <a:p>
            <a:r>
              <a:rPr lang="en-US" dirty="0"/>
              <a:t> Well-suited for </a:t>
            </a:r>
            <a:r>
              <a:rPr lang="en-US" b="1" dirty="0"/>
              <a:t>Tabular</a:t>
            </a:r>
            <a:r>
              <a:rPr lang="en-US" dirty="0"/>
              <a:t> data</a:t>
            </a:r>
          </a:p>
          <a:p>
            <a:r>
              <a:rPr lang="en-US" dirty="0"/>
              <a:t>Provides a large number of methods and functions for</a:t>
            </a:r>
          </a:p>
          <a:p>
            <a:pPr lvl="1"/>
            <a:r>
              <a:rPr lang="en-US" dirty="0"/>
              <a:t>Data visualization</a:t>
            </a:r>
          </a:p>
          <a:p>
            <a:pPr lvl="1"/>
            <a:r>
              <a:rPr lang="en-US" dirty="0"/>
              <a:t>Data Analysis</a:t>
            </a:r>
          </a:p>
          <a:p>
            <a:r>
              <a:rPr lang="en-US" dirty="0"/>
              <a:t>Pandas objects:</a:t>
            </a:r>
          </a:p>
          <a:p>
            <a:pPr lvl="1"/>
            <a:r>
              <a:rPr lang="en-US" b="1" dirty="0"/>
              <a:t>Series</a:t>
            </a:r>
            <a:r>
              <a:rPr lang="en-US" dirty="0"/>
              <a:t>: A 1D labeled array  of types (integer, string, float, Python objects, etc.)</a:t>
            </a:r>
          </a:p>
          <a:p>
            <a:pPr lvl="1"/>
            <a:r>
              <a:rPr lang="en-US" b="1" dirty="0" err="1"/>
              <a:t>DataFrame</a:t>
            </a:r>
            <a:r>
              <a:rPr lang="en-US" dirty="0"/>
              <a:t>: A 2D data structure with labeled axes (rows and columns)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E113F-CDD3-3255-C1A4-DC52F8DA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264966"/>
            <a:ext cx="3571267" cy="336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48FDC-1C5C-8727-F39C-C1285154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6B4F-CD82-8DB4-4125-A0412CE9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Pandas: Data Frames (Table)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1726-4711-F892-02CB-F2B6EB61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121979" cy="3263504"/>
          </a:xfrm>
        </p:spPr>
        <p:txBody>
          <a:bodyPr>
            <a:normAutofit/>
          </a:bodyPr>
          <a:lstStyle/>
          <a:p>
            <a:r>
              <a:rPr lang="fr-FR" sz="5400" dirty="0"/>
              <a:t>Hands-On Time</a:t>
            </a:r>
          </a:p>
        </p:txBody>
      </p:sp>
    </p:spTree>
    <p:extLst>
      <p:ext uri="{BB962C8B-B14F-4D97-AF65-F5344CB8AC3E}">
        <p14:creationId xmlns:p14="http://schemas.microsoft.com/office/powerpoint/2010/main" val="225712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7FDF-ADE8-EBB2-586E-33735B9D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Matplotlib</a:t>
            </a:r>
            <a:r>
              <a:rPr lang="fr-FR" dirty="0"/>
              <a:t> an </a:t>
            </a:r>
            <a:r>
              <a:rPr lang="fr-FR" dirty="0" err="1"/>
              <a:t>Seaborn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C1BE-1492-B2CC-1B81-0DE6D596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: Base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for </a:t>
            </a:r>
            <a:r>
              <a:rPr lang="fr-FR" dirty="0" err="1"/>
              <a:t>plotting</a:t>
            </a:r>
            <a:r>
              <a:rPr lang="fr-FR" dirty="0"/>
              <a:t>; </a:t>
            </a:r>
            <a:r>
              <a:rPr lang="fr-FR" dirty="0" err="1"/>
              <a:t>low-level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 err="1"/>
              <a:t>Seaborn</a:t>
            </a:r>
            <a:r>
              <a:rPr lang="fr-FR" dirty="0"/>
              <a:t>:  </a:t>
            </a:r>
            <a:r>
              <a:rPr lang="fr-FR" dirty="0" err="1"/>
              <a:t>Built</a:t>
            </a:r>
            <a:r>
              <a:rPr lang="fr-FR" dirty="0"/>
              <a:t> on </a:t>
            </a:r>
            <a:r>
              <a:rPr lang="fr-FR" dirty="0" err="1"/>
              <a:t>matplotlib</a:t>
            </a:r>
            <a:r>
              <a:rPr lang="fr-FR" dirty="0"/>
              <a:t>; high-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plotting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  <a:p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provides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Functions</a:t>
            </a:r>
            <a:r>
              <a:rPr lang="fr-FR" dirty="0"/>
              <a:t> </a:t>
            </a:r>
            <a:r>
              <a:rPr lang="en-US" dirty="0"/>
              <a:t>to create attractive and statistically meaningful visualizations</a:t>
            </a:r>
          </a:p>
          <a:p>
            <a:r>
              <a:rPr lang="en-US" dirty="0"/>
              <a:t>You can mix Seaborn and Matplotlib commands in the same figure</a:t>
            </a:r>
          </a:p>
          <a:p>
            <a:endParaRPr lang="en-US" dirty="0"/>
          </a:p>
          <a:p>
            <a:pPr marL="139700" indent="0">
              <a:buNone/>
            </a:pP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CF4075-0DD5-86D7-9225-AB42042AD620}"/>
              </a:ext>
            </a:extLst>
          </p:cNvPr>
          <p:cNvSpPr txBox="1">
            <a:spLocks/>
          </p:cNvSpPr>
          <p:nvPr/>
        </p:nvSpPr>
        <p:spPr>
          <a:xfrm>
            <a:off x="628650" y="2902857"/>
            <a:ext cx="7121979" cy="172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5400"/>
              <a:t>Hands-On Time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9852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C554-0387-B8CB-F73C-4C6997E0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Scikit-Learn</a:t>
            </a:r>
            <a:r>
              <a:rPr lang="fr-FR" dirty="0"/>
              <a:t>: Python Library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1E50-2D6A-B712-1FBD-8581F42F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High-</a:t>
            </a:r>
            <a:r>
              <a:rPr lang="fr-FR" b="1" dirty="0" err="1"/>
              <a:t>level</a:t>
            </a:r>
            <a:r>
              <a:rPr lang="fr-FR" b="1" dirty="0"/>
              <a:t>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module</a:t>
            </a:r>
          </a:p>
          <a:p>
            <a:r>
              <a:rPr lang="en-US" dirty="0"/>
              <a:t>Built on top of </a:t>
            </a:r>
            <a:r>
              <a:rPr lang="en-US" b="1" dirty="0"/>
              <a:t>NumPy</a:t>
            </a:r>
            <a:r>
              <a:rPr lang="en-US" dirty="0"/>
              <a:t>, </a:t>
            </a:r>
            <a:r>
              <a:rPr lang="en-US" b="1" dirty="0"/>
              <a:t>SciPy</a:t>
            </a:r>
            <a:r>
              <a:rPr lang="en-US" dirty="0"/>
              <a:t>, and </a:t>
            </a:r>
            <a:r>
              <a:rPr lang="en-US" b="1" dirty="0"/>
              <a:t>matplotlib</a:t>
            </a:r>
          </a:p>
          <a:p>
            <a:r>
              <a:rPr lang="en-US" dirty="0"/>
              <a:t>Supports a wide range of </a:t>
            </a:r>
            <a:r>
              <a:rPr lang="en-US" b="1" dirty="0"/>
              <a:t>ML algorithms:</a:t>
            </a:r>
          </a:p>
          <a:p>
            <a:pPr lvl="1"/>
            <a:r>
              <a:rPr lang="en-US" b="1" dirty="0"/>
              <a:t>Supervised</a:t>
            </a:r>
          </a:p>
          <a:p>
            <a:pPr lvl="2"/>
            <a:r>
              <a:rPr lang="en-US" b="1" dirty="0"/>
              <a:t>Classification/Regression</a:t>
            </a:r>
          </a:p>
          <a:p>
            <a:pPr lvl="2"/>
            <a:r>
              <a:rPr lang="en-US" b="1" dirty="0" err="1"/>
              <a:t>E.g</a:t>
            </a:r>
            <a:r>
              <a:rPr lang="en-US" b="1" dirty="0"/>
              <a:t> SVM, KNN, Decision Trees, Linear Regression, Logistic Regression</a:t>
            </a:r>
          </a:p>
          <a:p>
            <a:pPr lvl="1"/>
            <a:r>
              <a:rPr lang="en-US" b="1" dirty="0"/>
              <a:t>Unsupervised</a:t>
            </a:r>
          </a:p>
          <a:p>
            <a:pPr lvl="2"/>
            <a:r>
              <a:rPr lang="en-US" b="1" dirty="0"/>
              <a:t>Clustering, Matrix Factorization, Dimensionality reduction</a:t>
            </a:r>
          </a:p>
          <a:p>
            <a:pPr lvl="2"/>
            <a:r>
              <a:rPr lang="en-US" b="1" dirty="0" err="1"/>
              <a:t>E.g</a:t>
            </a:r>
            <a:r>
              <a:rPr lang="en-US" b="1" dirty="0"/>
              <a:t> </a:t>
            </a:r>
            <a:r>
              <a:rPr lang="en-US" b="1" dirty="0" err="1"/>
              <a:t>Kmeans</a:t>
            </a:r>
            <a:r>
              <a:rPr lang="en-US" b="1" dirty="0"/>
              <a:t>, NMF, PCA</a:t>
            </a:r>
          </a:p>
          <a:p>
            <a:r>
              <a:rPr lang="en-US" dirty="0"/>
              <a:t>Supports a wide range of tools for Data Preprocessing</a:t>
            </a:r>
          </a:p>
          <a:p>
            <a:r>
              <a:rPr lang="en-US" dirty="0"/>
              <a:t>Includes tools for </a:t>
            </a:r>
            <a:r>
              <a:rPr lang="en-US" b="1" dirty="0"/>
              <a:t>model selection</a:t>
            </a:r>
            <a:r>
              <a:rPr lang="en-US" dirty="0"/>
              <a:t>, </a:t>
            </a:r>
            <a:r>
              <a:rPr lang="en-US" b="1" dirty="0"/>
              <a:t>cross-validation</a:t>
            </a:r>
            <a:r>
              <a:rPr lang="en-US" dirty="0"/>
              <a:t>, and </a:t>
            </a:r>
            <a:r>
              <a:rPr lang="en-US" b="1" dirty="0"/>
              <a:t>hyperparameter tuning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769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B91A-E8A5-953C-8710-70A434D2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Scikit-Learn</a:t>
            </a:r>
            <a:r>
              <a:rPr lang="fr-FR" dirty="0"/>
              <a:t>: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6A7C-A81E-1185-60AB-B6544AD7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fr-FR" dirty="0"/>
              <a:t>Import the </a:t>
            </a:r>
            <a:r>
              <a:rPr lang="fr-FR" dirty="0" err="1"/>
              <a:t>needed</a:t>
            </a:r>
            <a:r>
              <a:rPr lang="fr-FR" dirty="0"/>
              <a:t> model (</a:t>
            </a:r>
            <a:r>
              <a:rPr lang="fr-FR" dirty="0" err="1"/>
              <a:t>method</a:t>
            </a:r>
            <a:r>
              <a:rPr lang="fr-FR" dirty="0"/>
              <a:t>)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scikit-learn</a:t>
            </a:r>
            <a:r>
              <a:rPr lang="fr-FR" dirty="0"/>
              <a:t> package</a:t>
            </a:r>
          </a:p>
          <a:p>
            <a:pPr marL="482600" indent="-342900">
              <a:buFont typeface="+mj-lt"/>
              <a:buAutoNum type="arabicPeriod"/>
            </a:pPr>
            <a:r>
              <a:rPr lang="fr-FR" dirty="0" err="1"/>
              <a:t>Intialize</a:t>
            </a:r>
            <a:r>
              <a:rPr lang="fr-FR" dirty="0"/>
              <a:t> the model</a:t>
            </a:r>
          </a:p>
          <a:p>
            <a:pPr marL="482600" indent="-342900">
              <a:buFont typeface="+mj-lt"/>
              <a:buAutoNum type="arabicPeriod"/>
            </a:pPr>
            <a:r>
              <a:rPr lang="fr-FR" dirty="0"/>
              <a:t>Fit model</a:t>
            </a:r>
          </a:p>
          <a:p>
            <a:pPr marL="482600" indent="-342900">
              <a:buFont typeface="+mj-lt"/>
              <a:buAutoNum type="arabicPeriod"/>
            </a:pP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Predictions</a:t>
            </a:r>
            <a:endParaRPr lang="fr-FR" dirty="0"/>
          </a:p>
          <a:p>
            <a:pPr marL="482600" indent="-3429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D0C1D-7BA4-99C0-E850-E4523787552C}"/>
              </a:ext>
            </a:extLst>
          </p:cNvPr>
          <p:cNvSpPr txBox="1">
            <a:spLocks/>
          </p:cNvSpPr>
          <p:nvPr/>
        </p:nvSpPr>
        <p:spPr>
          <a:xfrm>
            <a:off x="628650" y="2873829"/>
            <a:ext cx="7121979" cy="175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 sz="5400" dirty="0"/>
              <a:t>Hands-On Time</a:t>
            </a:r>
          </a:p>
        </p:txBody>
      </p:sp>
    </p:spTree>
    <p:extLst>
      <p:ext uri="{BB962C8B-B14F-4D97-AF65-F5344CB8AC3E}">
        <p14:creationId xmlns:p14="http://schemas.microsoft.com/office/powerpoint/2010/main" val="3822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60CC-F334-F036-7BC8-1F0021AF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295D-0413-F66B-9C46-0FFD23E8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5711031" cy="3263504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“Python is an experiment in how much freedom programmers need.  Too much freedom and nobody can read another's code; too little and expressive-ness is endangered.”</a:t>
            </a:r>
          </a:p>
          <a:p>
            <a:pPr marL="0" indent="0" algn="just">
              <a:buNone/>
            </a:pPr>
            <a:r>
              <a:rPr lang="en-US" altLang="en-US" dirty="0"/>
              <a:t>      - Guido van Rossum </a:t>
            </a:r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276CE64-87BF-21BE-A3C8-9F7790BD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681" y="1369219"/>
            <a:ext cx="2175669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F87A-EC10-9075-BBBA-1A189276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FE0A-E5E7-59EA-E0F2-AA06E5E9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It’s easy to learn </a:t>
            </a:r>
            <a:endParaRPr lang="fr-FR" dirty="0"/>
          </a:p>
          <a:p>
            <a:pPr marL="385763" indent="-385763">
              <a:buFont typeface="+mj-lt"/>
              <a:buAutoNum type="arabicPeriod"/>
            </a:pPr>
            <a:r>
              <a:rPr lang="fr-FR" dirty="0"/>
              <a:t>Full-</a:t>
            </a:r>
            <a:r>
              <a:rPr lang="fr-FR" dirty="0" err="1"/>
              <a:t>Featured</a:t>
            </a:r>
            <a:endParaRPr lang="fr-FR" dirty="0"/>
          </a:p>
          <a:p>
            <a:pPr marL="385763" indent="-385763">
              <a:buFont typeface="+mj-lt"/>
              <a:buAutoNum type="arabicPeriod"/>
            </a:pPr>
            <a:r>
              <a:rPr lang="fr-FR" dirty="0"/>
              <a:t>Strong </a:t>
            </a:r>
            <a:r>
              <a:rPr lang="fr-FR" dirty="0" err="1"/>
              <a:t>Libraries</a:t>
            </a:r>
            <a:endParaRPr lang="fr-FR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0FE35-CEB9-12D1-0DFF-21CCE703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2" t="11102"/>
          <a:stretch>
            <a:fillRect/>
          </a:stretch>
        </p:blipFill>
        <p:spPr>
          <a:xfrm>
            <a:off x="2983960" y="1369219"/>
            <a:ext cx="5531390" cy="29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9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7531-4AE7-140E-89C4-6A18C17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CDC8-205D-9784-E4CA-4D7E6DAA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High-</a:t>
            </a:r>
            <a:r>
              <a:rPr lang="fr-FR" dirty="0" err="1"/>
              <a:t>level</a:t>
            </a:r>
            <a:endParaRPr lang="fr-FR" dirty="0"/>
          </a:p>
          <a:p>
            <a:pPr lvl="1"/>
            <a:r>
              <a:rPr lang="fr-FR" dirty="0"/>
              <a:t> Human-</a:t>
            </a:r>
            <a:r>
              <a:rPr lang="fr-FR" dirty="0" err="1"/>
              <a:t>readable</a:t>
            </a:r>
            <a:r>
              <a:rPr lang="fr-FR" dirty="0"/>
              <a:t> and </a:t>
            </a:r>
            <a:r>
              <a:rPr lang="fr-FR" dirty="0" err="1"/>
              <a:t>strong</a:t>
            </a:r>
            <a:r>
              <a:rPr lang="fr-FR" dirty="0"/>
              <a:t> abstraction </a:t>
            </a:r>
            <a:r>
              <a:rPr lang="fr-FR" dirty="0" err="1"/>
              <a:t>from</a:t>
            </a:r>
            <a:r>
              <a:rPr lang="fr-FR" dirty="0"/>
              <a:t> machine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/>
              <a:t>Line by Line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machine </a:t>
            </a:r>
            <a:r>
              <a:rPr lang="fr-FR" dirty="0" err="1"/>
              <a:t>language</a:t>
            </a:r>
            <a:r>
              <a:rPr lang="fr-FR" dirty="0"/>
              <a:t> 	</a:t>
            </a:r>
          </a:p>
          <a:p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data types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00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21BF-869D-59ED-F85F-6436C23B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4EC8-ED7D-35BE-10EC-32CDC5F0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Follow: </a:t>
            </a:r>
            <a:r>
              <a:rPr lang="fr-FR" b="1" dirty="0"/>
              <a:t>02_Setup_Python.pdf </a:t>
            </a:r>
            <a:r>
              <a:rPr lang="fr-FR" dirty="0"/>
              <a:t> in 1. Python Installation and Basics</a:t>
            </a:r>
          </a:p>
          <a:p>
            <a:r>
              <a:rPr lang="fr-FR" b="1" dirty="0"/>
              <a:t>You:</a:t>
            </a:r>
          </a:p>
          <a:p>
            <a:pPr lvl="1"/>
            <a:r>
              <a:rPr lang="en-US" dirty="0"/>
              <a:t>1.2.1. Installing Python (latest stable release - 3.9 or 3.10)</a:t>
            </a:r>
          </a:p>
          <a:p>
            <a:pPr lvl="1"/>
            <a:r>
              <a:rPr lang="en-US" dirty="0"/>
              <a:t>1.2.2. Installing and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91224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5EC9-E308-A514-F758-F39229C4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fr-FR" dirty="0"/>
              <a:t>Python Basics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867ACA-9E86-6CC3-6A4F-C606ADF3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17C14-42F9-CCDA-BAA6-2325E47E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342"/>
          <a:stretch>
            <a:fillRect/>
          </a:stretch>
        </p:blipFill>
        <p:spPr>
          <a:xfrm>
            <a:off x="628650" y="1369218"/>
            <a:ext cx="3792572" cy="3263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183BB1-E474-D0FD-58A5-3FC10E56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9995"/>
            <a:ext cx="3025301" cy="40318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4AB6A9-5F21-B3B3-FE06-836401CA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66"/>
          <a:stretch>
            <a:fillRect/>
          </a:stretch>
        </p:blipFill>
        <p:spPr>
          <a:xfrm>
            <a:off x="4572000" y="4351884"/>
            <a:ext cx="3025301" cy="6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B95D-0828-9D4B-F5BB-97FBD63F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EE4A-DEA0-4DDA-44F8-1B143B9D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Refer</a:t>
            </a:r>
            <a:r>
              <a:rPr lang="fr-FR" dirty="0"/>
              <a:t> to the Workshop </a:t>
            </a:r>
            <a:r>
              <a:rPr lang="fr-FR" dirty="0" err="1"/>
              <a:t>material’s</a:t>
            </a:r>
            <a:r>
              <a:rPr lang="fr-FR" dirty="0"/>
              <a:t> </a:t>
            </a:r>
            <a:r>
              <a:rPr lang="fr-FR" b="1" i="1" dirty="0"/>
              <a:t>1. Python Installation and Basics’</a:t>
            </a:r>
          </a:p>
          <a:p>
            <a:pPr lvl="1"/>
            <a:r>
              <a:rPr lang="fr-FR" b="1" i="1" dirty="0"/>
              <a:t>03_Python_Basic_Syntax.ipynb</a:t>
            </a:r>
          </a:p>
          <a:p>
            <a:pPr lvl="1"/>
            <a:r>
              <a:rPr lang="fr-FR" b="1" i="1" dirty="0"/>
              <a:t>04_Collections_and_Operators.ipynb</a:t>
            </a:r>
          </a:p>
          <a:p>
            <a:pPr lvl="1"/>
            <a:r>
              <a:rPr lang="fr-FR" b="1" i="1" dirty="0"/>
              <a:t>05_Control_Flow_Functions_and_Modules.ipynb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8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7A55-A21B-0D84-F6B1-F8BC64B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Analysis and Visualization Libraries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5B64-CB27-8CC7-C1F8-B8E5B262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 </a:t>
            </a:r>
            <a:r>
              <a:rPr lang="fr-FR" dirty="0" err="1"/>
              <a:t>Numpy</a:t>
            </a:r>
            <a:r>
              <a:rPr lang="fr-FR" dirty="0"/>
              <a:t> and Pandas </a:t>
            </a:r>
            <a:r>
              <a:rPr lang="fr-FR" dirty="0" err="1"/>
              <a:t>Libraries</a:t>
            </a:r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visualization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</a:t>
            </a:r>
            <a:r>
              <a:rPr lang="fr-FR" dirty="0" err="1"/>
              <a:t>Matplotlib</a:t>
            </a:r>
            <a:r>
              <a:rPr lang="fr-FR" dirty="0"/>
              <a:t> and </a:t>
            </a:r>
            <a:r>
              <a:rPr lang="fr-FR" dirty="0" err="1"/>
              <a:t>Seaborn</a:t>
            </a:r>
            <a:r>
              <a:rPr lang="fr-FR" dirty="0"/>
              <a:t>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For the hands-on, </a:t>
            </a:r>
            <a:r>
              <a:rPr lang="fr-FR" dirty="0" err="1"/>
              <a:t>refer</a:t>
            </a:r>
            <a:r>
              <a:rPr lang="fr-FR" dirty="0"/>
              <a:t> to </a:t>
            </a:r>
            <a:r>
              <a:rPr lang="en-US" b="1" i="1" dirty="0"/>
              <a:t>‘ 2. Numerical Analysis and Visualization Libraries’ </a:t>
            </a:r>
            <a:r>
              <a:rPr lang="en-US" dirty="0"/>
              <a:t>part of the workshop</a:t>
            </a:r>
          </a:p>
          <a:p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71323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6404-993A-1689-5A5F-75F8294B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Numpy</a:t>
            </a:r>
            <a:r>
              <a:rPr lang="fr-FR" dirty="0"/>
              <a:t>: </a:t>
            </a:r>
            <a:r>
              <a:rPr lang="en-US" dirty="0"/>
              <a:t>Numerical Python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9F92-5A9D-ECD4-F8DE-2F170339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4093369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used for:</a:t>
            </a:r>
          </a:p>
          <a:p>
            <a:r>
              <a:rPr lang="en-US" b="1" dirty="0"/>
              <a:t>Efficient numerical computing</a:t>
            </a:r>
          </a:p>
          <a:p>
            <a:r>
              <a:rPr lang="en-US" b="1" dirty="0"/>
              <a:t>Foundation</a:t>
            </a:r>
            <a:r>
              <a:rPr lang="en-US" dirty="0"/>
              <a:t> for many other scientific libraries (pandas, scikit-learn,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Multi-dimensional arrays</a:t>
            </a:r>
            <a:r>
              <a:rPr lang="en-US" dirty="0"/>
              <a:t> (</a:t>
            </a:r>
            <a:r>
              <a:rPr lang="en-US" dirty="0" err="1"/>
              <a:t>ndarray</a:t>
            </a:r>
            <a:r>
              <a:rPr lang="en-US" dirty="0"/>
              <a:t>)</a:t>
            </a:r>
          </a:p>
          <a:p>
            <a:r>
              <a:rPr lang="en-US" b="1" dirty="0"/>
              <a:t>Mathematical operations</a:t>
            </a:r>
            <a:r>
              <a:rPr lang="en-US" dirty="0"/>
              <a:t> on arrays and matrices</a:t>
            </a:r>
          </a:p>
          <a:p>
            <a:r>
              <a:rPr lang="en-US" b="1" dirty="0"/>
              <a:t>Linear algebra</a:t>
            </a:r>
            <a:r>
              <a:rPr lang="en-US" dirty="0"/>
              <a:t>, </a:t>
            </a:r>
            <a:r>
              <a:rPr lang="en-US" b="1" dirty="0"/>
              <a:t>statistics</a:t>
            </a:r>
            <a:r>
              <a:rPr lang="en-US" dirty="0"/>
              <a:t>, </a:t>
            </a:r>
            <a:r>
              <a:rPr lang="en-US" b="1" dirty="0"/>
              <a:t>Fourier transforms</a:t>
            </a:r>
            <a:r>
              <a:rPr lang="en-US" dirty="0"/>
              <a:t>, and more</a:t>
            </a:r>
          </a:p>
          <a:p>
            <a:r>
              <a:rPr lang="en-US" dirty="0"/>
              <a:t>Memory efficient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A4387-A8D3-8DB5-C0DA-5B3B48BE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019" y="1369219"/>
            <a:ext cx="3793331" cy="32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418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516</Words>
  <Application>Microsoft Office PowerPoint</Application>
  <PresentationFormat>On-screen Show (16:9)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Fira Sans Extra Condensed</vt:lpstr>
      <vt:lpstr>Fira Sans Extra Condensed SemiBold</vt:lpstr>
      <vt:lpstr>Arial</vt:lpstr>
      <vt:lpstr>Roboto</vt:lpstr>
      <vt:lpstr>Machine Learning Infographics by Slidesgo</vt:lpstr>
      <vt:lpstr>PowerPoint Presentation</vt:lpstr>
      <vt:lpstr>What is Python?</vt:lpstr>
      <vt:lpstr>Why Python?</vt:lpstr>
      <vt:lpstr>Python</vt:lpstr>
      <vt:lpstr>Python Installation</vt:lpstr>
      <vt:lpstr>Python Basics</vt:lpstr>
      <vt:lpstr>Python Basics</vt:lpstr>
      <vt:lpstr>Numerical Analysis and Visualization Libraries</vt:lpstr>
      <vt:lpstr>Numpy: Numerical Python</vt:lpstr>
      <vt:lpstr>Numpy: Numerical Python</vt:lpstr>
      <vt:lpstr>Pandas: Data Frames (Table)</vt:lpstr>
      <vt:lpstr>Pandas: Data Frames (Table)</vt:lpstr>
      <vt:lpstr>Matplotlib an Seaborn</vt:lpstr>
      <vt:lpstr>Scikit-Learn: Python Library for ML</vt:lpstr>
      <vt:lpstr>Scikit-Learn: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Hussein El Amouri</cp:lastModifiedBy>
  <cp:revision>28</cp:revision>
  <dcterms:modified xsi:type="dcterms:W3CDTF">2025-09-19T07:37:58Z</dcterms:modified>
</cp:coreProperties>
</file>