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4"/>
  </p:notesMasterIdLst>
  <p:handoutMasterIdLst>
    <p:handoutMasterId r:id="rId25"/>
  </p:handoutMasterIdLst>
  <p:sldIdLst>
    <p:sldId id="267" r:id="rId5"/>
    <p:sldId id="296" r:id="rId6"/>
    <p:sldId id="278" r:id="rId7"/>
    <p:sldId id="279" r:id="rId8"/>
    <p:sldId id="285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294" r:id="rId22"/>
    <p:sldId id="295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784572"/>
                  </p:ext>
                </p:extLst>
              </p:nvPr>
            </p:nvGraphicFramePr>
            <p:xfrm>
              <a:off x="989012" y="609601"/>
              <a:ext cx="10210800" cy="5791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7275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Sketch of | H(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) |</a:t>
                          </a:r>
                          <a:r>
                            <a:rPr lang="en-US" baseline="0" dirty="0" smtClean="0"/>
                            <a:t> in range of  0 ≤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≤ 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509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553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784572"/>
                  </p:ext>
                </p:extLst>
              </p:nvPr>
            </p:nvGraphicFramePr>
            <p:xfrm>
              <a:off x="989012" y="609601"/>
              <a:ext cx="10210800" cy="5791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727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0" t="-4202" r="-135624" b="-7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43" t="-4202" r="-415" b="-700840"/>
                          </a:stretch>
                        </a:blipFill>
                      </a:tcPr>
                    </a:tc>
                  </a:tr>
                  <a:tr h="2509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553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447800"/>
            <a:ext cx="2705374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3886200"/>
            <a:ext cx="163101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0.3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3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0.6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0.6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1.386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  <a:blipFill rotWithShape="0">
                <a:blip r:embed="rId3"/>
                <a:stretch>
                  <a:fillRect l="-42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0.6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6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1.2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1.2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0.522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  <a:blipFill rotWithShape="0">
                <a:blip r:embed="rId3"/>
                <a:stretch>
                  <a:fillRect l="-42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0.9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15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9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 </a:t>
                </a:r>
                <a:r>
                  <a:rPr lang="en-US" dirty="0" smtClean="0"/>
                  <a:t>10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1.8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1.8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0.1054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15578"/>
              </a:xfrm>
              <a:prstGeom prst="rect">
                <a:avLst/>
              </a:prstGeom>
              <a:blipFill rotWithShape="0">
                <a:blip r:embed="rId3"/>
                <a:stretch>
                  <a:fillRect l="-421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- 0.3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0.3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0.6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0.6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0.6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1.755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  <a:blipFill rotWithShape="0">
                <a:blip r:embed="rId3"/>
                <a:stretch>
                  <a:fillRect l="-42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- 0.6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0.6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1.2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1.2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2.619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49241"/>
              </a:xfrm>
              <a:prstGeom prst="rect">
                <a:avLst/>
              </a:prstGeom>
              <a:blipFill rotWithShape="0">
                <a:blip r:embed="rId3"/>
                <a:stretch>
                  <a:fillRect l="-42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2" y="457200"/>
            <a:ext cx="1112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3-dB </a:t>
            </a:r>
            <a:r>
              <a:rPr lang="en-US" dirty="0"/>
              <a:t>cut-off </a:t>
            </a:r>
            <a:r>
              <a:rPr lang="en-US" dirty="0" smtClean="0"/>
              <a:t>frequency</a:t>
            </a:r>
            <a:r>
              <a:rPr lang="ar-EG" dirty="0" smtClean="0"/>
              <a:t> </a:t>
            </a:r>
            <a:r>
              <a:rPr lang="en-US" dirty="0" smtClean="0"/>
              <a:t> Calculations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α</m:t>
                    </m:r>
                  </m:oMath>
                </a14:m>
                <a:r>
                  <a:rPr lang="en-US" dirty="0" smtClean="0"/>
                  <a:t>  = - 0.9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066800"/>
                <a:ext cx="129540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812" y="1676400"/>
                <a:ext cx="8686800" cy="3515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|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0.9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</a:t>
                </a:r>
                <a:r>
                  <a:rPr lang="en-US" baseline="-25000" dirty="0" smtClean="0"/>
                  <a:t>3db 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* </a:t>
                </a:r>
                <a:r>
                  <a:rPr lang="en-US" dirty="0"/>
                  <a:t>| H(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max   </a:t>
                </a:r>
                <a:r>
                  <a:rPr lang="en-US" dirty="0" smtClean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* </a:t>
                </a:r>
                <a:r>
                  <a:rPr lang="en-US" dirty="0" smtClean="0"/>
                  <a:t>10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=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1.8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1.8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ar-EG" dirty="0" smtClean="0"/>
                  <a:t>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ar-EG" dirty="0" smtClean="0"/>
                  <a:t>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ar-EG" dirty="0" smtClean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</a:t>
                </a:r>
                <a:r>
                  <a:rPr lang="en-US" dirty="0" smtClean="0"/>
                  <a:t>|</a:t>
                </a:r>
                <a:r>
                  <a:rPr lang="en-US" baseline="-25000" dirty="0" smtClean="0"/>
                  <a:t>3db   </a:t>
                </a:r>
                <a:r>
                  <a:rPr lang="en-US" dirty="0" smtClean="0"/>
                  <a:t>= 3.036 rad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1676400"/>
                <a:ext cx="8686800" cy="3515578"/>
              </a:xfrm>
              <a:prstGeom prst="rect">
                <a:avLst/>
              </a:prstGeom>
              <a:blipFill rotWithShape="0">
                <a:blip r:embed="rId3"/>
                <a:stretch>
                  <a:fillRect l="-421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427412" y="34290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7412" y="4267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711411"/>
                  </p:ext>
                </p:extLst>
              </p:nvPr>
            </p:nvGraphicFramePr>
            <p:xfrm>
              <a:off x="836612" y="457200"/>
              <a:ext cx="10515596" cy="5849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/>
                    <a:gridCol w="1502228"/>
                    <a:gridCol w="1502228"/>
                    <a:gridCol w="1502228"/>
                    <a:gridCol w="1502228"/>
                    <a:gridCol w="1502228"/>
                    <a:gridCol w="1502228"/>
                  </a:tblGrid>
                  <a:tr h="4242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2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Settling Time</a:t>
                          </a:r>
                          <a:endParaRPr lang="en-US" sz="1800" b="0" i="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1800" b="0" i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 = </a:t>
                          </a:r>
                          <a:endParaRPr lang="ar-EG" sz="18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 SS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value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Estimated SS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Value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</a:t>
                          </a:r>
                          <a:r>
                            <a:rPr lang="ar-EG" dirty="0" smtClean="0"/>
                            <a:t>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9.867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0.76923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0.53332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24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Filter Type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0.522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0.1054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1.755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 rad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2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 err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Matlab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sz="1800" b="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1.3816 </a:t>
                          </a:r>
                          <a:r>
                            <a:rPr lang="en-US" baseline="0" dirty="0" smtClean="0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2.6116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3.0316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711411"/>
                  </p:ext>
                </p:extLst>
              </p:nvPr>
            </p:nvGraphicFramePr>
            <p:xfrm>
              <a:off x="836612" y="457200"/>
              <a:ext cx="10515596" cy="5849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/>
                    <a:gridCol w="1502228"/>
                    <a:gridCol w="1502228"/>
                    <a:gridCol w="1502228"/>
                    <a:gridCol w="1502228"/>
                    <a:gridCol w="1502228"/>
                    <a:gridCol w="1502228"/>
                  </a:tblGrid>
                  <a:tr h="4242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" t="-7143" r="-600405" b="-1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2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Settling Time</a:t>
                          </a:r>
                          <a:endParaRPr lang="en-US" sz="1800" b="0" i="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1800" b="0" i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 = </a:t>
                          </a:r>
                          <a:endParaRPr lang="ar-EG" sz="18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 SS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value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13" t="-113372" r="-502846" b="-34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3372" r="-400810" b="-34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595" t="-113372" r="-201215" b="-34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626" t="-113372" r="-102033" b="-34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9190" t="-113372" r="-1619" b="-348837"/>
                          </a:stretch>
                        </a:blipFill>
                      </a:tcPr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Estimated SS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Value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</a:t>
                          </a:r>
                          <a:r>
                            <a:rPr lang="ar-EG" dirty="0" smtClean="0"/>
                            <a:t>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9.867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0.76923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0.53332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Filter Type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Low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Pass Filter </a:t>
                          </a:r>
                        </a:p>
                      </a:txBody>
                      <a:tcPr/>
                    </a:tc>
                  </a:tr>
                  <a:tr h="104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</a:t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0.522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0.1054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1.755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 rad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 err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Matlab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sz="1800" b="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1.3816 </a:t>
                          </a:r>
                          <a:r>
                            <a:rPr lang="en-US" baseline="0" dirty="0" smtClean="0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2.6116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3.0316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93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685095"/>
                  </p:ext>
                </p:extLst>
              </p:nvPr>
            </p:nvGraphicFramePr>
            <p:xfrm>
              <a:off x="989012" y="457200"/>
              <a:ext cx="9982200" cy="5070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0"/>
                    <a:gridCol w="2495550"/>
                    <a:gridCol w="2495550"/>
                    <a:gridCol w="2495550"/>
                  </a:tblGrid>
                  <a:tr h="1132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</a:t>
                          </a:r>
                          <a:b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>
                              <a:solidFill>
                                <a:schemeClr val="bg1"/>
                              </a:solidFill>
                            </a:rPr>
                            <a:t>Ω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err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Matlab</a:t>
                          </a: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3db </a:t>
                          </a:r>
                          <a:r>
                            <a:rPr lang="el-GR" dirty="0" smtClean="0">
                              <a:solidFill>
                                <a:schemeClr val="bg1"/>
                              </a:solidFill>
                            </a:rPr>
                            <a:t>Ω</a:t>
                          </a:r>
                          <a:r>
                            <a:rPr lang="en-US" sz="1800" b="0" i="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Percent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0.318%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0.522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0.0786%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0.1054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3.75%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1.755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0.194%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0.2833%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0.145%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685095"/>
                  </p:ext>
                </p:extLst>
              </p:nvPr>
            </p:nvGraphicFramePr>
            <p:xfrm>
              <a:off x="989012" y="457200"/>
              <a:ext cx="9982200" cy="5070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0"/>
                    <a:gridCol w="2495550"/>
                    <a:gridCol w="2495550"/>
                    <a:gridCol w="2495550"/>
                  </a:tblGrid>
                  <a:tr h="113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" t="-1075" r="-300488" b="-3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Analytical</a:t>
                          </a:r>
                          <a:b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3db </a:t>
                          </a:r>
                          <a:r>
                            <a:rPr lang="el-GR" dirty="0" smtClean="0">
                              <a:solidFill>
                                <a:schemeClr val="bg1"/>
                              </a:solidFill>
                            </a:rPr>
                            <a:t>Ω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err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Matlab</a:t>
                          </a: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3db </a:t>
                          </a:r>
                          <a:r>
                            <a:rPr lang="el-GR" dirty="0" smtClean="0">
                              <a:solidFill>
                                <a:schemeClr val="bg1"/>
                              </a:solidFill>
                            </a:rPr>
                            <a:t>Ω</a:t>
                          </a:r>
                          <a:r>
                            <a:rPr lang="en-US" sz="1800" b="0" i="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1800" b="0" i="0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a:b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Percent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1.386</a:t>
                          </a:r>
                          <a:r>
                            <a:rPr lang="en-US" baseline="0" dirty="0" smtClean="0"/>
                            <a:t> rad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1.3816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0.318%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0.522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0.52159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0.0786%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0.1054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0.10159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3.75%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1.755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1.7516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0.194%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2.619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2.6116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0.2833%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3.0316 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0.145%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0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612" y="914400"/>
                <a:ext cx="9751060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As shown in the previous tables, there are percent errors in the calculations between the theoretical approach and using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code, which seems that the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is more accurate than the </a:t>
                </a:r>
                <a:r>
                  <a:rPr lang="en-US" dirty="0"/>
                  <a:t>theoretical </a:t>
                </a:r>
                <a:r>
                  <a:rPr lang="en-US" dirty="0" smtClean="0"/>
                  <a:t>approach.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magnitude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α</m:t>
                    </m:r>
                  </m:oMath>
                </a14:m>
                <a:r>
                  <a:rPr lang="en-US" dirty="0" smtClean="0"/>
                  <a:t>  increases and approaches to 1, the filter will be more selective as appeared in frequency domain. </a:t>
                </a:r>
              </a:p>
              <a:p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magnitude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α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n-US" dirty="0" smtClean="0"/>
                  <a:t>is nearest to zero, this is an indication of system fastness “ the faster the system filter” as appeared in time domain. </a:t>
                </a:r>
              </a:p>
              <a:p>
                <a:r>
                  <a:rPr lang="en-US" dirty="0" smtClean="0"/>
                  <a:t>Thus, there is a trade off between system selectivity ( in frequency domain ) and system fastness ( in frequency domain). In other words, there is an inverse relationship between these two parameters. </a:t>
                </a:r>
              </a:p>
              <a:p>
                <a:r>
                  <a:rPr lang="en-US" dirty="0" smtClean="0"/>
                  <a:t>Also, there is an inverse relation between settling time and system selectivity. </a:t>
                </a:r>
              </a:p>
              <a:p>
                <a:r>
                  <a:rPr lang="en-US" dirty="0" smtClean="0"/>
                  <a:t>The more selective the system, the higher the settling time (the slowest the system is).</a:t>
                </a:r>
              </a:p>
              <a:p>
                <a:r>
                  <a:rPr lang="en-US" dirty="0" smtClean="0"/>
                  <a:t>Settling time appears in time domain.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612" y="914400"/>
                <a:ext cx="9751060" cy="4953000"/>
              </a:xfrm>
              <a:blipFill rotWithShape="0">
                <a:blip r:embed="rId2"/>
                <a:stretch>
                  <a:fillRect l="-688" t="-2583" r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5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099" y="2209800"/>
            <a:ext cx="9751060" cy="4267200"/>
          </a:xfrm>
        </p:spPr>
        <p:txBody>
          <a:bodyPr/>
          <a:lstStyle/>
          <a:p>
            <a:r>
              <a:rPr lang="en-US" dirty="0" smtClean="0"/>
              <a:t>Mostafa </a:t>
            </a:r>
            <a:r>
              <a:rPr lang="en-US" dirty="0" err="1" smtClean="0"/>
              <a:t>Hassnien</a:t>
            </a:r>
            <a:r>
              <a:rPr lang="en-US" dirty="0" smtClean="0"/>
              <a:t> Ahmed (1180581)</a:t>
            </a:r>
          </a:p>
          <a:p>
            <a:r>
              <a:rPr lang="en-US" dirty="0" err="1" smtClean="0"/>
              <a:t>Hussin</a:t>
            </a:r>
            <a:r>
              <a:rPr lang="en-US" dirty="0" smtClean="0"/>
              <a:t> Ahmed Ibrahim (1180594)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612" y="10668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8012" y="533400"/>
                <a:ext cx="30464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h[n]= </a:t>
                </a:r>
                <a:r>
                  <a:rPr lang="en-US" dirty="0"/>
                  <a:t>(</a:t>
                </a:r>
                <a:r>
                  <a:rPr lang="en-US" dirty="0" smtClean="0"/>
                  <a:t>α)</a:t>
                </a:r>
                <a:r>
                  <a:rPr lang="en-US" baseline="30000" dirty="0" smtClean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u[n]  , |</a:t>
                </a:r>
                <a:r>
                  <a:rPr lang="el-GR" dirty="0"/>
                  <a:t> α</a:t>
                </a:r>
                <a:r>
                  <a:rPr lang="en-US" dirty="0" smtClean="0"/>
                  <a:t> | &lt; 1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n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z</m:t>
                    </m:r>
                    <m:r>
                      <m:rPr>
                        <m:nor/>
                      </m:rPr>
                      <a:rPr lang="en-US" baseline="30000"/>
                      <m:t>−</m:t>
                    </m:r>
                    <m:r>
                      <m:rPr>
                        <m:nor/>
                      </m:rPr>
                      <a:rPr lang="en-US" baseline="30000"/>
                      <m:t>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533400"/>
                <a:ext cx="304641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403" t="-3974" b="-73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198812" y="1163511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34643" y="1085045"/>
                <a:ext cx="2739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baseline="30000"/>
                          <m:t>−</m:t>
                        </m:r>
                        <m:r>
                          <m:rPr>
                            <m:nor/>
                          </m:rPr>
                          <a:rPr lang="en-US" b="0" i="0" baseline="3000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baseline="3000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 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0" baseline="30000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43" y="1085045"/>
                <a:ext cx="27395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9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929437" y="108504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 this is a sum of </a:t>
            </a:r>
            <a:r>
              <a:rPr lang="en-US" dirty="0"/>
              <a:t>an infinite geometric series 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1412" y="1731376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“First Term”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49825" y="1731376"/>
                <a:ext cx="1979612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“Base”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α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/>
                      <m:t>z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r>
                      <m:rPr>
                        <m:nor/>
                      </m:rPr>
                      <a:rPr lang="en-US" baseline="30000"/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25" y="1731376"/>
                <a:ext cx="1979612" cy="533400"/>
              </a:xfrm>
              <a:prstGeom prst="rect">
                <a:avLst/>
              </a:prstGeom>
              <a:blipFill rotWithShape="0"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528050" y="1735669"/>
                <a:ext cx="1979612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50" y="1735669"/>
                <a:ext cx="1979612" cy="533400"/>
              </a:xfrm>
              <a:prstGeom prst="rect">
                <a:avLst/>
              </a:prstGeom>
              <a:blipFill rotWithShape="0"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5612" y="2667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2412" y="2819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infinite geometric series is finite only if 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31239" y="2911733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42212" y="2737366"/>
            <a:ext cx="145097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| r | &lt;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413" y="337104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to find the region of convergence (ROC):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2591" y="3842892"/>
            <a:ext cx="113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| r | &lt; 1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004570" y="3957797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94555" y="3823470"/>
                <a:ext cx="1244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α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/>
                      <m:t>z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r>
                      <m:rPr>
                        <m:nor/>
                      </m:rPr>
                      <a:rPr lang="en-US" baseline="30000" smtClean="0"/>
                      <m:t>1</m:t>
                    </m:r>
                  </m:oMath>
                </a14:m>
                <a:r>
                  <a:rPr lang="en-US" dirty="0" smtClean="0"/>
                  <a:t>| </a:t>
                </a:r>
                <a:r>
                  <a:rPr lang="en-US" dirty="0"/>
                  <a:t>&lt; 1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555" y="3823470"/>
                <a:ext cx="124425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902" t="-8197" r="-3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010778" y="3785280"/>
                <a:ext cx="872354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| </a:t>
                </a:r>
                <a:r>
                  <a:rPr lang="en-US" dirty="0"/>
                  <a:t>&lt; 1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78" y="3785280"/>
                <a:ext cx="872354" cy="484556"/>
              </a:xfrm>
              <a:prstGeom prst="rect">
                <a:avLst/>
              </a:prstGeom>
              <a:blipFill rotWithShape="0">
                <a:blip r:embed="rId7"/>
                <a:stretch>
                  <a:fillRect l="-4196" r="-419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4653950" y="3957797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212104" y="3958629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09175" y="3785280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|</a:t>
            </a:r>
            <a:r>
              <a:rPr lang="el-GR" dirty="0"/>
              <a:t> α</a:t>
            </a:r>
            <a:r>
              <a:rPr lang="en-US" dirty="0" smtClean="0"/>
              <a:t> | </a:t>
            </a:r>
            <a:r>
              <a:rPr lang="en-US" dirty="0"/>
              <a:t>&lt;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84076" y="3739063"/>
            <a:ext cx="1067936" cy="47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036" y="3198421"/>
            <a:ext cx="1724025" cy="154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82591" y="4473032"/>
                <a:ext cx="2345514" cy="53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H(z)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First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Term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1" y="4473032"/>
                <a:ext cx="2345514" cy="536878"/>
              </a:xfrm>
              <a:prstGeom prst="rect">
                <a:avLst/>
              </a:prstGeom>
              <a:blipFill rotWithShape="0">
                <a:blip r:embed="rId9"/>
                <a:stretch>
                  <a:fillRect l="-103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3266949" y="4649138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74278" y="4513042"/>
                <a:ext cx="3885552" cy="48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H(z)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−</m:t>
                        </m:r>
                        <m:r>
                          <m:rPr>
                            <m:nor/>
                          </m:rPr>
                          <a:rPr lang="en-US" baseline="3000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  ,    ROC </a:t>
                </a:r>
                <a:r>
                  <a:rPr lang="en-US" dirty="0"/>
                  <a:t>|</a:t>
                </a:r>
                <a:r>
                  <a:rPr lang="el-GR" dirty="0"/>
                  <a:t> α</a:t>
                </a:r>
                <a:r>
                  <a:rPr lang="en-US" dirty="0"/>
                  <a:t> | &lt; </a:t>
                </a:r>
                <a:r>
                  <a:rPr lang="en-US" dirty="0" smtClean="0"/>
                  <a:t>r  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78" y="4513042"/>
                <a:ext cx="3885552" cy="486543"/>
              </a:xfrm>
              <a:prstGeom prst="rect">
                <a:avLst/>
              </a:prstGeom>
              <a:blipFill rotWithShape="0">
                <a:blip r:embed="rId10"/>
                <a:stretch>
                  <a:fillRect r="-47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541270" y="4491558"/>
            <a:ext cx="3686741" cy="548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812" y="68580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|</a:t>
            </a:r>
            <a:r>
              <a:rPr lang="el-GR" dirty="0" smtClean="0"/>
              <a:t> </a:t>
            </a:r>
            <a:r>
              <a:rPr lang="el-GR" dirty="0"/>
              <a:t>α</a:t>
            </a:r>
            <a:r>
              <a:rPr lang="en-US" dirty="0"/>
              <a:t> | &lt; </a:t>
            </a:r>
            <a:r>
              <a:rPr lang="en-US" dirty="0" smtClean="0"/>
              <a:t>1 , h[n] is decreasing exponential and Fourier Transform (FT) exists “ Unit Circle is within the ROC ”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4212" y="1371600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e</m:t>
                    </m:r>
                    <m:r>
                      <m:rPr>
                        <m:nor/>
                      </m:rPr>
                      <a:rPr lang="en-US" baseline="30000" smtClean="0"/>
                      <m:t> </m:t>
                    </m:r>
                    <m:r>
                      <m:rPr>
                        <m:nor/>
                      </m:rPr>
                      <a:rPr lang="en-US" b="0" i="0" baseline="30000" smtClean="0"/>
                      <m:t>j</m:t>
                    </m:r>
                    <m:r>
                      <a:rPr lang="el-GR" b="0" i="1" baseline="300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 = H(z)</a:t>
                </a:r>
                <a:r>
                  <a:rPr lang="en-US" dirty="0"/>
                  <a:t> |</a:t>
                </a:r>
                <a:r>
                  <a:rPr lang="en-US" baseline="-25000" dirty="0"/>
                  <a:t>r = </a:t>
                </a:r>
                <a:r>
                  <a:rPr lang="en-US" baseline="-25000" dirty="0" smtClean="0"/>
                  <a:t>1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71600"/>
                <a:ext cx="29718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94012" y="1295682"/>
                <a:ext cx="2057400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/>
                          <m:t>e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−</m:t>
                        </m:r>
                        <m:r>
                          <m:rPr>
                            <m:nor/>
                          </m:rPr>
                          <a:rPr lang="en-US" baseline="30000"/>
                          <m:t> </m:t>
                        </m:r>
                        <m:r>
                          <m:rPr>
                            <m:nor/>
                          </m:rPr>
                          <a:rPr lang="en-US" baseline="30000"/>
                          <m:t>j</m:t>
                        </m:r>
                        <m:r>
                          <a:rPr lang="el-GR" i="1" baseline="3000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12" y="1295682"/>
                <a:ext cx="2057400" cy="521168"/>
              </a:xfrm>
              <a:prstGeom prst="rect">
                <a:avLst/>
              </a:prstGeom>
              <a:blipFill rotWithShape="0">
                <a:blip r:embed="rId3"/>
                <a:stretch>
                  <a:fillRect l="-267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84212" y="1268675"/>
            <a:ext cx="3686741" cy="548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1668" y="2057400"/>
                <a:ext cx="11190288" cy="436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Final-value </a:t>
                </a:r>
                <a:r>
                  <a:rPr lang="en-US" b="1" dirty="0">
                    <a:solidFill>
                      <a:srgbClr val="FF0000"/>
                    </a:solidFill>
                  </a:rPr>
                  <a:t>theorem </a:t>
                </a:r>
                <a:r>
                  <a:rPr lang="en-US" dirty="0"/>
                  <a:t>states that, if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exists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1</m:t>
                        </m:r>
                        <m:r>
                          <m:rPr>
                            <m:nor/>
                          </m:rPr>
                          <a:rPr lang="en-US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y(n) is the time-domain output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Y(z</a:t>
                </a:r>
                <a:r>
                  <a:rPr lang="en-US" dirty="0"/>
                  <a:t>) is its corresponding z-transform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z-transform of the unit step : 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x[n] = u[n]     ,      X[z]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z</m:t>
                    </m:r>
                    <m:r>
                      <m:rPr>
                        <m:nor/>
                      </m:rPr>
                      <a:rPr lang="en-US" baseline="30000"/>
                      <m:t>−</m:t>
                    </m:r>
                    <m:r>
                      <m:rPr>
                        <m:nor/>
                      </m:rPr>
                      <a:rPr lang="en-US" baseline="30000"/>
                      <m:t>n</m:t>
                    </m:r>
                  </m:oMath>
                </a14:m>
                <a:r>
                  <a:rPr lang="en-US" dirty="0" smtClean="0"/>
                  <a:t>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 baseline="30000"/>
                          <m:t>−</m:t>
                        </m:r>
                        <m:r>
                          <m:rPr>
                            <m:nor/>
                          </m:rPr>
                          <a:rPr lang="en-US" baseline="30000"/>
                          <m:t>n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/>
                          <m:t>−</m:t>
                        </m:r>
                        <m:r>
                          <m:rPr>
                            <m:nor/>
                          </m:rPr>
                          <a:rPr lang="en-US" baseline="3000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Y[z] =   S[z] =  X[z] * H[z]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1 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1</m:t>
                        </m:r>
                        <m:r>
                          <m:rPr>
                            <m:nor/>
                          </m:rPr>
                          <a:rPr lang="en-US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z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−</m:t>
                        </m:r>
                        <m:r>
                          <m:rPr>
                            <m:nor/>
                          </m:rPr>
                          <a:rPr lang="en-US" baseline="30000"/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1 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4"/>
                <a:endParaRPr lang="en-US" dirty="0"/>
              </a:p>
              <a:p>
                <a:pPr lvl="4"/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68" y="2057400"/>
                <a:ext cx="11190288" cy="4364528"/>
              </a:xfrm>
              <a:prstGeom prst="rect">
                <a:avLst/>
              </a:prstGeom>
              <a:blipFill rotWithShape="0">
                <a:blip r:embed="rId4"/>
                <a:stretch>
                  <a:fillRect l="-490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360611" y="5029200"/>
            <a:ext cx="2590801" cy="548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146333"/>
                  </p:ext>
                </p:extLst>
              </p:nvPr>
            </p:nvGraphicFramePr>
            <p:xfrm>
              <a:off x="912809" y="720372"/>
              <a:ext cx="10363202" cy="53756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1601"/>
                    <a:gridCol w="5181601"/>
                  </a:tblGrid>
                  <a:tr h="767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Theoretical Steady State Value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]</m:t>
                                  </m:r>
                                </m:e>
                              </m:func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α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 ,  H(z)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α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z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/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146333"/>
                  </p:ext>
                </p:extLst>
              </p:nvPr>
            </p:nvGraphicFramePr>
            <p:xfrm>
              <a:off x="912809" y="720372"/>
              <a:ext cx="10363202" cy="53756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1601"/>
                    <a:gridCol w="5181601"/>
                  </a:tblGrid>
                  <a:tr h="767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8" t="-3968" r="-100353" b="-6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3968" r="-471" b="-602381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103968" r="-471" b="-502381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203968" r="-471" b="-402381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301575" r="-471" b="-299213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404762" r="-471" b="-201587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504762" r="-471" b="-101587"/>
                          </a:stretch>
                        </a:blipFill>
                      </a:tcPr>
                    </a:tc>
                  </a:tr>
                  <a:tr h="76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35" t="-604762" r="-471" b="-15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93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0412" y="685800"/>
                <a:ext cx="3962400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H(</a:t>
                </a:r>
                <a:r>
                  <a:rPr lang="el-GR" dirty="0" smtClean="0"/>
                  <a:t>Ω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/>
                          <m:t>e</m:t>
                        </m:r>
                        <m:r>
                          <m:rPr>
                            <m:nor/>
                          </m:rPr>
                          <a:rPr lang="en-US"/>
                          <m:t>− </m:t>
                        </m:r>
                        <m:r>
                          <m:rPr>
                            <m:nor/>
                          </m:rPr>
                          <a:rPr lang="en-US" baseline="30000"/>
                          <m:t>j</m:t>
                        </m:r>
                        <m:r>
                          <a:rPr lang="el-GR" i="1" baseline="3000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685800"/>
                <a:ext cx="3962400" cy="521168"/>
              </a:xfrm>
              <a:prstGeom prst="rect">
                <a:avLst/>
              </a:prstGeom>
              <a:blipFill rotWithShape="0">
                <a:blip r:embed="rId2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046412" y="854051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41812" y="723900"/>
                <a:ext cx="2667000" cy="521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 = 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r>
                          <m:rPr>
                            <m:nor/>
                          </m:rPr>
                          <a:rPr lang="en-US"/>
                          <m:t>e</m:t>
                        </m:r>
                        <m:r>
                          <m:rPr>
                            <m:nor/>
                          </m:rPr>
                          <a:rPr lang="en-US"/>
                          <m:t>− </m:t>
                        </m:r>
                        <m:r>
                          <m:rPr>
                            <m:nor/>
                          </m:rPr>
                          <a:rPr lang="en-US" baseline="30000"/>
                          <m:t>j</m:t>
                        </m:r>
                        <m:r>
                          <a:rPr lang="el-GR" i="1" baseline="3000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US" dirty="0" smtClean="0"/>
                  <a:t> |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2" y="723900"/>
                <a:ext cx="2667000" cy="521168"/>
              </a:xfrm>
              <a:prstGeom prst="rect">
                <a:avLst/>
              </a:prstGeom>
              <a:blipFill rotWithShape="0">
                <a:blip r:embed="rId3"/>
                <a:stretch>
                  <a:fillRect l="-1370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989012" y="1600200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36812" y="1426019"/>
                <a:ext cx="7924800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 = 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|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426019"/>
                <a:ext cx="7924800" cy="710707"/>
              </a:xfrm>
              <a:prstGeom prst="rect">
                <a:avLst/>
              </a:prstGeom>
              <a:blipFill rotWithShape="0">
                <a:blip r:embed="rId4"/>
                <a:stretch>
                  <a:fillRect l="-538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6812" y="2149426"/>
                <a:ext cx="7924800" cy="194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:r>
                  <a:rPr lang="el-GR" dirty="0"/>
                  <a:t>Ω</a:t>
                </a:r>
                <a:r>
                  <a:rPr lang="en-US" dirty="0" smtClean="0"/>
                  <a:t>) |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func>
                                  <m:func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/>
                                          <m:t>Ω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Ω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2149426"/>
                <a:ext cx="7924800" cy="1947456"/>
              </a:xfrm>
              <a:prstGeom prst="rect">
                <a:avLst/>
              </a:prstGeom>
              <a:blipFill rotWithShape="0">
                <a:blip r:embed="rId5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989012" y="2253734"/>
            <a:ext cx="1143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8012" y="4071482"/>
                <a:ext cx="7924800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H(0) |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4071482"/>
                <a:ext cx="7924800" cy="710707"/>
              </a:xfrm>
              <a:prstGeom prst="rect">
                <a:avLst/>
              </a:prstGeom>
              <a:blipFill rotWithShape="0">
                <a:blip r:embed="rId6"/>
                <a:stretch>
                  <a:fillRect l="-538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6424" y="4817729"/>
                <a:ext cx="7924800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| H(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 |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α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4" y="4817729"/>
                <a:ext cx="7924800" cy="710707"/>
              </a:xfrm>
              <a:prstGeom prst="rect">
                <a:avLst/>
              </a:prstGeom>
              <a:blipFill rotWithShape="0">
                <a:blip r:embed="rId7"/>
                <a:stretch>
                  <a:fillRect l="-46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9423" y="4091160"/>
            <a:ext cx="6834189" cy="1437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263393"/>
                  </p:ext>
                </p:extLst>
              </p:nvPr>
            </p:nvGraphicFramePr>
            <p:xfrm>
              <a:off x="1065211" y="720372"/>
              <a:ext cx="9982200" cy="5223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0"/>
                    <a:gridCol w="2495550"/>
                    <a:gridCol w="2495550"/>
                    <a:gridCol w="2495550"/>
                  </a:tblGrid>
                  <a:tr h="746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| H(0) |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| H(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 smtClean="0"/>
                            <a:t>) |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r>
                            <a:rPr lang="en-US" baseline="0" dirty="0" smtClean="0"/>
                            <a:t> of Filter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Low Pass Filter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Low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Low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263393"/>
                  </p:ext>
                </p:extLst>
              </p:nvPr>
            </p:nvGraphicFramePr>
            <p:xfrm>
              <a:off x="1065211" y="720372"/>
              <a:ext cx="9982200" cy="5223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0"/>
                    <a:gridCol w="2495550"/>
                    <a:gridCol w="2495550"/>
                    <a:gridCol w="2495550"/>
                  </a:tblGrid>
                  <a:tr h="746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" t="-4098" r="-300732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| H(0) |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4098" r="-101222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r>
                            <a:rPr lang="en-US" baseline="0" dirty="0" smtClean="0"/>
                            <a:t> of Filter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4" t="-103252" r="-2007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103252" r="-10122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Low Pass Filter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4" t="-204918" r="-200732" b="-40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204918" r="-101222" b="-40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Low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302439" r="-101222" b="-3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Low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4" t="-405738" r="-2007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405738" r="-10122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</a:t>
                          </a:r>
                          <a:r>
                            <a:rPr lang="en-US" dirty="0" smtClean="0"/>
                            <a:t>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4" t="-501626" r="-200732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3" t="-501626" r="-101222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4" t="-606557" r="-200732" b="-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High  Pass Filter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62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295568"/>
                  </p:ext>
                </p:extLst>
              </p:nvPr>
            </p:nvGraphicFramePr>
            <p:xfrm>
              <a:off x="989011" y="720372"/>
              <a:ext cx="10210800" cy="553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80483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Sketch of | H(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) |</a:t>
                          </a:r>
                          <a:r>
                            <a:rPr lang="en-US" baseline="0" dirty="0" smtClean="0"/>
                            <a:t> in range of  0 ≤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≤ 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90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825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295568"/>
                  </p:ext>
                </p:extLst>
              </p:nvPr>
            </p:nvGraphicFramePr>
            <p:xfrm>
              <a:off x="989011" y="720372"/>
              <a:ext cx="10210800" cy="553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804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0" t="-3788" r="-135624" b="-590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43" t="-3788" r="-415" b="-590152"/>
                          </a:stretch>
                        </a:blipFill>
                      </a:tcPr>
                    </a:tc>
                  </a:tr>
                  <a:tr h="190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825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1" y="1524000"/>
            <a:ext cx="3762591" cy="1801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32" y="3505200"/>
            <a:ext cx="3181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836011"/>
                  </p:ext>
                </p:extLst>
              </p:nvPr>
            </p:nvGraphicFramePr>
            <p:xfrm>
              <a:off x="989012" y="609601"/>
              <a:ext cx="10210800" cy="5791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7275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Sketch of | H(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) |</a:t>
                          </a:r>
                          <a:r>
                            <a:rPr lang="en-US" baseline="0" dirty="0" smtClean="0"/>
                            <a:t> in range of  0 ≤ 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≤ 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509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553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836011"/>
                  </p:ext>
                </p:extLst>
              </p:nvPr>
            </p:nvGraphicFramePr>
            <p:xfrm>
              <a:off x="989012" y="609601"/>
              <a:ext cx="10210800" cy="5791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3401"/>
                    <a:gridCol w="5867399"/>
                  </a:tblGrid>
                  <a:tr h="727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0" t="-4202" r="-135624" b="-7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43" t="-4202" r="-415" b="-700840"/>
                          </a:stretch>
                        </a:blipFill>
                      </a:tcPr>
                    </a:tc>
                  </a:tr>
                  <a:tr h="2509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553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- 0.3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371600"/>
            <a:ext cx="1076325" cy="2465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61" y="4114800"/>
            <a:ext cx="2867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370</TotalTime>
  <Words>697</Words>
  <Application>Microsoft Office PowerPoint</Application>
  <PresentationFormat>Custom</PresentationFormat>
  <Paragraphs>256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Constantia</vt:lpstr>
      <vt:lpstr>Tahoma</vt:lpstr>
      <vt:lpstr>Books Classic 16x9</vt:lpstr>
      <vt:lpstr>Assignment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Mostafa</dc:creator>
  <cp:lastModifiedBy>Mostafa</cp:lastModifiedBy>
  <cp:revision>34</cp:revision>
  <dcterms:created xsi:type="dcterms:W3CDTF">2021-01-07T23:45:20Z</dcterms:created>
  <dcterms:modified xsi:type="dcterms:W3CDTF">2021-01-13T21:42:07Z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