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76" r:id="rId6"/>
    <p:sldId id="261" r:id="rId7"/>
    <p:sldId id="262" r:id="rId8"/>
    <p:sldId id="277" r:id="rId9"/>
    <p:sldId id="263" r:id="rId10"/>
    <p:sldId id="264" r:id="rId11"/>
    <p:sldId id="265" r:id="rId12"/>
    <p:sldId id="278" r:id="rId13"/>
    <p:sldId id="279" r:id="rId14"/>
    <p:sldId id="266" r:id="rId15"/>
    <p:sldId id="267" r:id="rId16"/>
    <p:sldId id="280" r:id="rId17"/>
    <p:sldId id="268" r:id="rId18"/>
    <p:sldId id="281"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78" d="100"/>
          <a:sy n="78" d="100"/>
        </p:scale>
        <p:origin x="11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AD49A12A-421B-45E6-816B-91B3284936B4}" type="datetimeFigureOut">
              <a:rPr lang="ar-SY" smtClean="0"/>
              <a:t>18/02/1442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193606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D49A12A-421B-45E6-816B-91B3284936B4}" type="datetimeFigureOut">
              <a:rPr lang="ar-SY" smtClean="0"/>
              <a:t>18/02/1442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257125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D49A12A-421B-45E6-816B-91B3284936B4}" type="datetimeFigureOut">
              <a:rPr lang="ar-SY" smtClean="0"/>
              <a:t>18/02/1442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279515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AD49A12A-421B-45E6-816B-91B3284936B4}" type="datetimeFigureOut">
              <a:rPr lang="ar-SY" smtClean="0"/>
              <a:t>18/02/1442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82418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AD49A12A-421B-45E6-816B-91B3284936B4}" type="datetimeFigureOut">
              <a:rPr lang="ar-SY" smtClean="0"/>
              <a:t>18/02/1442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217798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AD49A12A-421B-45E6-816B-91B3284936B4}" type="datetimeFigureOut">
              <a:rPr lang="ar-SY" smtClean="0"/>
              <a:t>18/02/1442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257398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629842" y="2505075"/>
            <a:ext cx="3868340" cy="368458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4629150" y="2505075"/>
            <a:ext cx="3887391" cy="3684588"/>
          </a:xfrm>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AD49A12A-421B-45E6-816B-91B3284936B4}" type="datetimeFigureOut">
              <a:rPr lang="ar-SY" smtClean="0"/>
              <a:t>18/02/1442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68262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AD49A12A-421B-45E6-816B-91B3284936B4}" type="datetimeFigureOut">
              <a:rPr lang="ar-SY" smtClean="0"/>
              <a:t>18/02/1442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144800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9A12A-421B-45E6-816B-91B3284936B4}" type="datetimeFigureOut">
              <a:rPr lang="ar-SY" smtClean="0"/>
              <a:t>18/02/1442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211083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D49A12A-421B-45E6-816B-91B3284936B4}" type="datetimeFigureOut">
              <a:rPr lang="ar-SY" smtClean="0"/>
              <a:t>18/02/1442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178695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AD49A12A-421B-45E6-816B-91B3284936B4}" type="datetimeFigureOut">
              <a:rPr lang="ar-SY" smtClean="0"/>
              <a:t>18/02/1442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7E4CF2A-20CB-44BB-8C49-DF5FB764AA32}" type="slidenum">
              <a:rPr lang="ar-SY" smtClean="0"/>
              <a:t>‹#›</a:t>
            </a:fld>
            <a:endParaRPr lang="ar-SY"/>
          </a:p>
        </p:txBody>
      </p:sp>
    </p:spTree>
    <p:extLst>
      <p:ext uri="{BB962C8B-B14F-4D97-AF65-F5344CB8AC3E}">
        <p14:creationId xmlns:p14="http://schemas.microsoft.com/office/powerpoint/2010/main" val="15370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9A12A-421B-45E6-816B-91B3284936B4}" type="datetimeFigureOut">
              <a:rPr lang="ar-SY" smtClean="0"/>
              <a:t>18/02/1442</a:t>
            </a:fld>
            <a:endParaRPr lang="ar-S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4CF2A-20CB-44BB-8C49-DF5FB764AA32}" type="slidenum">
              <a:rPr lang="ar-SY" smtClean="0"/>
              <a:t>‹#›</a:t>
            </a:fld>
            <a:endParaRPr lang="ar-SY"/>
          </a:p>
        </p:txBody>
      </p:sp>
    </p:spTree>
    <p:extLst>
      <p:ext uri="{BB962C8B-B14F-4D97-AF65-F5344CB8AC3E}">
        <p14:creationId xmlns:p14="http://schemas.microsoft.com/office/powerpoint/2010/main" val="2928472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realpython.com/linear-regression-in-python" TargetMode="External"/><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xml"/><Relationship Id="rId6" Type="http://schemas.openxmlformats.org/officeDocument/2006/relationships/hyperlink" Target="https://stackoverflow.com/" TargetMode="External"/><Relationship Id="rId5" Type="http://schemas.openxmlformats.org/officeDocument/2006/relationships/hyperlink" Target="https://bradleyboehmke.github.io/HOML/intro.html" TargetMode="External"/><Relationship Id="rId4" Type="http://schemas.openxmlformats.org/officeDocument/2006/relationships/hyperlink" Target="https://keras.io/api/layers/recurrent_lay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230598" y="2096634"/>
            <a:ext cx="8672923" cy="4761366"/>
          </a:xfrm>
        </p:spPr>
        <p:txBody>
          <a:bodyPr>
            <a:noAutofit/>
          </a:bodyPr>
          <a:lstStyle/>
          <a:p>
            <a:r>
              <a:rPr lang="ar-SY" dirty="0"/>
              <a:t> </a:t>
            </a:r>
            <a:endParaRPr lang="en-US" dirty="0"/>
          </a:p>
          <a:p>
            <a:r>
              <a:rPr lang="ar-SY" sz="4050" dirty="0">
                <a:solidFill>
                  <a:srgbClr val="C00000"/>
                </a:solidFill>
                <a:latin typeface="+mj-lt"/>
                <a:ea typeface="+mj-ea"/>
                <a:cs typeface="+mj-cs"/>
              </a:rPr>
              <a:t> </a:t>
            </a:r>
            <a:r>
              <a:rPr lang="ar-SA" b="1" dirty="0"/>
              <a:t>التنبوء بأسعار الأسهم باستخدام تقنيات تعلم الآلة</a:t>
            </a:r>
            <a:endParaRPr lang="en-US" dirty="0"/>
          </a:p>
          <a:p>
            <a:r>
              <a:rPr lang="en-US" b="1" dirty="0"/>
              <a:t>Machine Learning – Based Prediction</a:t>
            </a:r>
            <a:endParaRPr lang="en-US" dirty="0"/>
          </a:p>
          <a:p>
            <a:r>
              <a:rPr lang="ar-SY" dirty="0"/>
              <a:t> </a:t>
            </a:r>
            <a:endParaRPr lang="en-US" dirty="0"/>
          </a:p>
          <a:p>
            <a:pPr fontAlgn="base">
              <a:spcBef>
                <a:spcPct val="0"/>
              </a:spcBef>
              <a:spcAft>
                <a:spcPct val="0"/>
              </a:spcAft>
            </a:pPr>
            <a:endParaRPr lang="ar-SY" sz="1350" b="1" dirty="0">
              <a:solidFill>
                <a:schemeClr val="tx1">
                  <a:lumMod val="65000"/>
                  <a:lumOff val="35000"/>
                </a:schemeClr>
              </a:solidFill>
            </a:endParaRPr>
          </a:p>
          <a:p>
            <a:r>
              <a:rPr lang="ar-SY" dirty="0"/>
              <a:t>إعداد</a:t>
            </a:r>
            <a:endParaRPr lang="en-US" dirty="0"/>
          </a:p>
          <a:p>
            <a:r>
              <a:rPr lang="ar-SY" b="1" dirty="0"/>
              <a:t>حسين الصالح - محمد </a:t>
            </a:r>
            <a:r>
              <a:rPr lang="ar-SY" b="1" dirty="0" smtClean="0"/>
              <a:t>ديب</a:t>
            </a:r>
          </a:p>
          <a:p>
            <a:endParaRPr lang="en-US" b="1" dirty="0"/>
          </a:p>
          <a:p>
            <a:r>
              <a:rPr lang="ar-SY" dirty="0"/>
              <a:t>إشراف</a:t>
            </a:r>
            <a:endParaRPr lang="en-US" dirty="0"/>
          </a:p>
          <a:p>
            <a:r>
              <a:rPr lang="ar-SY" b="1" dirty="0"/>
              <a:t>د.ياسر خضرا</a:t>
            </a:r>
            <a:endParaRPr lang="en-US" b="1" dirty="0"/>
          </a:p>
          <a:p>
            <a:r>
              <a:rPr lang="ar-SY" dirty="0"/>
              <a:t> </a:t>
            </a:r>
            <a:endParaRPr lang="en-US" dirty="0"/>
          </a:p>
          <a:p>
            <a:r>
              <a:rPr lang="ar-SY" dirty="0"/>
              <a:t> </a:t>
            </a:r>
            <a:endParaRPr lang="en-US" dirty="0"/>
          </a:p>
        </p:txBody>
      </p:sp>
      <p:pic>
        <p:nvPicPr>
          <p:cNvPr id="4" name="صورة 3" descr="SVULogo.bmp"/>
          <p:cNvPicPr/>
          <p:nvPr/>
        </p:nvPicPr>
        <p:blipFill>
          <a:blip r:embed="rId2">
            <a:extLst>
              <a:ext uri="{28A0092B-C50C-407E-A947-70E740481C1C}">
                <a14:useLocalDpi xmlns:a14="http://schemas.microsoft.com/office/drawing/2010/main" val="0"/>
              </a:ext>
            </a:extLst>
          </a:blip>
          <a:srcRect/>
          <a:stretch>
            <a:fillRect/>
          </a:stretch>
        </p:blipFill>
        <p:spPr bwMode="auto">
          <a:xfrm>
            <a:off x="144100" y="191044"/>
            <a:ext cx="1044620" cy="1149364"/>
          </a:xfrm>
          <a:prstGeom prst="rect">
            <a:avLst/>
          </a:prstGeom>
          <a:noFill/>
          <a:ln>
            <a:noFill/>
          </a:ln>
        </p:spPr>
      </p:pic>
      <p:sp>
        <p:nvSpPr>
          <p:cNvPr id="5" name="مربع نص 36"/>
          <p:cNvSpPr txBox="1">
            <a:spLocks noChangeArrowheads="1"/>
          </p:cNvSpPr>
          <p:nvPr/>
        </p:nvSpPr>
        <p:spPr bwMode="auto">
          <a:xfrm>
            <a:off x="6152606" y="596996"/>
            <a:ext cx="2664417" cy="12218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ctr" rtl="1">
              <a:lnSpc>
                <a:spcPct val="150000"/>
              </a:lnSpc>
            </a:pPr>
            <a:r>
              <a:rPr lang="ar-SY" dirty="0">
                <a:latin typeface="Calibri" panose="020F0502020204030204" pitchFamily="34" charset="0"/>
                <a:ea typeface="Times New Roman" panose="02020603050405020304" pitchFamily="18" charset="0"/>
                <a:cs typeface="Times New Roman" panose="02020603050405020304" pitchFamily="18" charset="0"/>
              </a:rPr>
              <a:t>الجمهورية العربية السورية</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ctr" rtl="1">
              <a:lnSpc>
                <a:spcPct val="150000"/>
              </a:lnSpc>
            </a:pPr>
            <a:r>
              <a:rPr lang="ar-SY" dirty="0">
                <a:latin typeface="Calibri" panose="020F0502020204030204" pitchFamily="34" charset="0"/>
                <a:ea typeface="Times New Roman" panose="02020603050405020304" pitchFamily="18" charset="0"/>
                <a:cs typeface="Times New Roman" panose="02020603050405020304" pitchFamily="18" charset="0"/>
              </a:rPr>
              <a:t>الجامعة الافتراضية السورية</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ctr" rtl="1">
              <a:lnSpc>
                <a:spcPct val="150000"/>
              </a:lnSpc>
            </a:pPr>
            <a:r>
              <a:rPr lang="ar-SY" dirty="0">
                <a:latin typeface="Calibri" panose="020F0502020204030204" pitchFamily="34" charset="0"/>
                <a:ea typeface="Times New Roman" panose="02020603050405020304" pitchFamily="18" charset="0"/>
                <a:cs typeface="Times New Roman" panose="02020603050405020304" pitchFamily="18" charset="0"/>
              </a:rPr>
              <a:t>اختصاص </a:t>
            </a:r>
            <a:r>
              <a:rPr lang="en-US" dirty="0">
                <a:latin typeface="Calibri" panose="020F0502020204030204" pitchFamily="34" charset="0"/>
                <a:ea typeface="Times New Roman" panose="02020603050405020304" pitchFamily="18" charset="0"/>
                <a:cs typeface="Times New Roman" panose="02020603050405020304" pitchFamily="18" charset="0"/>
              </a:rPr>
              <a:t>ISE</a:t>
            </a:r>
          </a:p>
          <a:p>
            <a:pPr algn="ctr">
              <a:lnSpc>
                <a:spcPct val="150000"/>
              </a:lnSpc>
            </a:pPr>
            <a:r>
              <a:rPr lang="en-US" sz="900" dirty="0">
                <a:latin typeface="Times New Roman" panose="02020603050405020304" pitchFamily="18" charset="0"/>
                <a:ea typeface="Times New Roman" panose="02020603050405020304" pitchFamily="18" charset="0"/>
                <a:cs typeface="Arial" panose="020B0604020202020204" pitchFamily="34" charset="0"/>
              </a:rPr>
              <a:t> </a:t>
            </a:r>
            <a:endParaRPr lang="en-US" sz="825" dirty="0">
              <a:latin typeface="Calibri" panose="020F0502020204030204" pitchFamily="34" charset="0"/>
              <a:ea typeface="Calibri" panose="020F0502020204030204" pitchFamily="34" charset="0"/>
              <a:cs typeface="Arial" panose="020B0604020202020204" pitchFamily="34" charset="0"/>
            </a:endParaRPr>
          </a:p>
        </p:txBody>
      </p:sp>
      <p:sp>
        <p:nvSpPr>
          <p:cNvPr id="8" name="مستطيل 7"/>
          <p:cNvSpPr/>
          <p:nvPr/>
        </p:nvSpPr>
        <p:spPr>
          <a:xfrm>
            <a:off x="1463040" y="1111474"/>
            <a:ext cx="1097280" cy="878895"/>
          </a:xfrm>
          <a:prstGeom prst="rect">
            <a:avLst/>
          </a:prstGeom>
        </p:spPr>
        <p:txBody>
          <a:bodyPr wrap="square">
            <a:spAutoFit/>
          </a:bodyPr>
          <a:lstStyle/>
          <a:p>
            <a:pPr algn="ctr">
              <a:lnSpc>
                <a:spcPct val="150000"/>
              </a:lnSpc>
            </a:pPr>
            <a:r>
              <a:rPr lang="ar-SY" dirty="0">
                <a:latin typeface="Calibri" panose="020F0502020204030204" pitchFamily="34" charset="0"/>
                <a:ea typeface="Times New Roman" panose="02020603050405020304" pitchFamily="18" charset="0"/>
                <a:cs typeface="Times New Roman" panose="02020603050405020304" pitchFamily="18" charset="0"/>
              </a:rPr>
              <a:t>الفصل</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50000"/>
              </a:lnSpc>
            </a:pPr>
            <a:r>
              <a:rPr lang="en-US" dirty="0" smtClean="0">
                <a:latin typeface="Calibri" panose="020F0502020204030204" pitchFamily="34" charset="0"/>
                <a:ea typeface="Times New Roman" panose="02020603050405020304" pitchFamily="18" charset="0"/>
                <a:cs typeface="Times New Roman" panose="02020603050405020304" pitchFamily="18" charset="0"/>
              </a:rPr>
              <a:t>F19</a:t>
            </a:r>
            <a:endParaRPr lang="ar-SY"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569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التقنيات المستخدمة</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854" y="1414613"/>
            <a:ext cx="2133600" cy="2133600"/>
          </a:xfrm>
        </p:spPr>
      </p:pic>
      <p:sp>
        <p:nvSpPr>
          <p:cNvPr id="5" name="Rectangle 4"/>
          <p:cNvSpPr/>
          <p:nvPr/>
        </p:nvSpPr>
        <p:spPr>
          <a:xfrm>
            <a:off x="1383957" y="2413338"/>
            <a:ext cx="7537621" cy="2246769"/>
          </a:xfrm>
          <a:prstGeom prst="rect">
            <a:avLst/>
          </a:prstGeom>
        </p:spPr>
        <p:txBody>
          <a:bodyPr wrap="square">
            <a:spAutoFit/>
          </a:bodyPr>
          <a:lstStyle/>
          <a:p>
            <a:pPr algn="r"/>
            <a:r>
              <a:rPr lang="ar-SY" sz="2800" dirty="0" smtClean="0"/>
              <a:t>بيئة التطوير </a:t>
            </a:r>
            <a:endParaRPr lang="en-US" sz="2800" dirty="0" smtClean="0"/>
          </a:p>
          <a:p>
            <a:pPr algn="r"/>
            <a:r>
              <a:rPr lang="en-US" sz="2800" dirty="0" err="1" smtClean="0"/>
              <a:t>Pycharm</a:t>
            </a:r>
            <a:r>
              <a:rPr lang="en-US" sz="2800" dirty="0" smtClean="0"/>
              <a:t> IDE</a:t>
            </a:r>
          </a:p>
          <a:p>
            <a:pPr algn="r"/>
            <a:endParaRPr lang="en-US" sz="2800" dirty="0"/>
          </a:p>
          <a:p>
            <a:pPr algn="r"/>
            <a:r>
              <a:rPr lang="ar-SY" sz="2800" dirty="0" smtClean="0"/>
              <a:t>وهي البيئة التي تم تطوير المشروع فيها كاملاً وربطه مع المكتبات المطلوبة والواجهات المصممة</a:t>
            </a:r>
            <a:endParaRPr lang="en-US" sz="2800" dirty="0"/>
          </a:p>
        </p:txBody>
      </p:sp>
    </p:spTree>
    <p:extLst>
      <p:ext uri="{BB962C8B-B14F-4D97-AF65-F5344CB8AC3E}">
        <p14:creationId xmlns:p14="http://schemas.microsoft.com/office/powerpoint/2010/main" val="366168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A" dirty="0"/>
              <a:t>النافذة الرئيسية </a:t>
            </a:r>
            <a:r>
              <a:rPr lang="de-DE" dirty="0"/>
              <a:t>Home</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52297" y="2214134"/>
            <a:ext cx="8469282" cy="4389485"/>
          </a:xfrm>
          <a:prstGeom prst="rect">
            <a:avLst/>
          </a:prstGeom>
        </p:spPr>
      </p:pic>
    </p:spTree>
    <p:extLst>
      <p:ext uri="{BB962C8B-B14F-4D97-AF65-F5344CB8AC3E}">
        <p14:creationId xmlns:p14="http://schemas.microsoft.com/office/powerpoint/2010/main" val="1379625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Y" dirty="0"/>
              <a:t>واجهة التدريب</a:t>
            </a:r>
            <a:endParaRPr lang="en-US" dirty="0"/>
          </a:p>
        </p:txBody>
      </p:sp>
      <p:pic>
        <p:nvPicPr>
          <p:cNvPr id="5122" name="Picture 2" descr="Screenshot (3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71" y="2301532"/>
            <a:ext cx="8623366" cy="413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051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A" dirty="0"/>
              <a:t>واجهة التنبؤ</a:t>
            </a:r>
            <a:endParaRPr lang="en-US" dirty="0"/>
          </a:p>
        </p:txBody>
      </p:sp>
      <p:pic>
        <p:nvPicPr>
          <p:cNvPr id="6146" name="Picture 2" descr="Screenshot (3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34" y="2226532"/>
            <a:ext cx="8249550" cy="44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917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Y" dirty="0" smtClean="0"/>
              <a:t>الخرج وهو نتيجة اجراء التنبؤ</a:t>
            </a:r>
            <a:endParaRPr lang="en-US" dirty="0"/>
          </a:p>
        </p:txBody>
      </p:sp>
      <p:pic>
        <p:nvPicPr>
          <p:cNvPr id="4" name="Picture 3"/>
          <p:cNvPicPr>
            <a:picLocks noChangeAspect="1"/>
          </p:cNvPicPr>
          <p:nvPr/>
        </p:nvPicPr>
        <p:blipFill>
          <a:blip r:embed="rId2"/>
          <a:stretch>
            <a:fillRect/>
          </a:stretch>
        </p:blipFill>
        <p:spPr>
          <a:xfrm>
            <a:off x="535598" y="2491501"/>
            <a:ext cx="8225343" cy="4162073"/>
          </a:xfrm>
          <a:prstGeom prst="rect">
            <a:avLst/>
          </a:prstGeom>
        </p:spPr>
      </p:pic>
    </p:spTree>
    <p:extLst>
      <p:ext uri="{BB962C8B-B14F-4D97-AF65-F5344CB8AC3E}">
        <p14:creationId xmlns:p14="http://schemas.microsoft.com/office/powerpoint/2010/main" val="345019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pic>
        <p:nvPicPr>
          <p:cNvPr id="819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4" y="2492267"/>
            <a:ext cx="8323631" cy="397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585576" y="1906812"/>
            <a:ext cx="5929774" cy="523220"/>
          </a:xfrm>
          <a:prstGeom prst="rect">
            <a:avLst/>
          </a:prstGeom>
        </p:spPr>
        <p:txBody>
          <a:bodyPr wrap="square">
            <a:spAutoFit/>
          </a:bodyPr>
          <a:lstStyle/>
          <a:p>
            <a:pPr algn="r"/>
            <a:r>
              <a:rPr lang="ar-SY" sz="2800" dirty="0" smtClean="0"/>
              <a:t>نافذة عرض المخططات</a:t>
            </a:r>
            <a:endParaRPr lang="en-US" sz="2800" dirty="0"/>
          </a:p>
        </p:txBody>
      </p:sp>
    </p:spTree>
    <p:extLst>
      <p:ext uri="{BB962C8B-B14F-4D97-AF65-F5344CB8AC3E}">
        <p14:creationId xmlns:p14="http://schemas.microsoft.com/office/powerpoint/2010/main" val="51013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Y" dirty="0" smtClean="0"/>
              <a:t>نموذج التراجع الخطي</a:t>
            </a:r>
            <a:endParaRPr lang="en-US" dirty="0"/>
          </a:p>
        </p:txBody>
      </p:sp>
      <p:pic>
        <p:nvPicPr>
          <p:cNvPr id="9218" name="Picture 2" descr="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264461"/>
            <a:ext cx="8163053" cy="4415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729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Y" dirty="0" smtClean="0"/>
              <a:t>نتيجة التنبؤ باستخدام نموذج </a:t>
            </a:r>
            <a:r>
              <a:rPr lang="de-DE" dirty="0" smtClean="0"/>
              <a:t>LSTM</a:t>
            </a:r>
            <a:r>
              <a:rPr lang="de-DE" dirty="0"/>
              <a:t> </a:t>
            </a:r>
            <a:r>
              <a:rPr lang="ar-SY" dirty="0"/>
              <a:t> </a:t>
            </a:r>
            <a:r>
              <a:rPr lang="ar-SY" dirty="0" smtClean="0"/>
              <a:t>الأولي</a:t>
            </a:r>
          </a:p>
          <a:p>
            <a:pPr marL="0" indent="0">
              <a:buNone/>
            </a:pPr>
            <a:endParaRPr lang="en-US" dirty="0"/>
          </a:p>
        </p:txBody>
      </p:sp>
      <p:pic>
        <p:nvPicPr>
          <p:cNvPr id="4" name="Picture 3"/>
          <p:cNvPicPr>
            <a:picLocks noChangeAspect="1"/>
          </p:cNvPicPr>
          <p:nvPr/>
        </p:nvPicPr>
        <p:blipFill>
          <a:blip r:embed="rId2"/>
          <a:stretch>
            <a:fillRect/>
          </a:stretch>
        </p:blipFill>
        <p:spPr>
          <a:xfrm>
            <a:off x="1110564" y="2252707"/>
            <a:ext cx="6637123" cy="4479800"/>
          </a:xfrm>
          <a:prstGeom prst="rect">
            <a:avLst/>
          </a:prstGeom>
        </p:spPr>
      </p:pic>
    </p:spTree>
    <p:extLst>
      <p:ext uri="{BB962C8B-B14F-4D97-AF65-F5344CB8AC3E}">
        <p14:creationId xmlns:p14="http://schemas.microsoft.com/office/powerpoint/2010/main" val="407095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دليل الاستخدام</a:t>
            </a:r>
            <a:endParaRPr lang="en-US" dirty="0"/>
          </a:p>
        </p:txBody>
      </p:sp>
      <p:sp>
        <p:nvSpPr>
          <p:cNvPr id="3" name="Content Placeholder 2"/>
          <p:cNvSpPr>
            <a:spLocks noGrp="1"/>
          </p:cNvSpPr>
          <p:nvPr>
            <p:ph idx="1"/>
          </p:nvPr>
        </p:nvSpPr>
        <p:spPr/>
        <p:txBody>
          <a:bodyPr/>
          <a:lstStyle/>
          <a:p>
            <a:pPr marL="0" indent="0">
              <a:buNone/>
            </a:pPr>
            <a:r>
              <a:rPr lang="ar-SY" dirty="0" smtClean="0"/>
              <a:t>نتيجة التنبؤ باستخدام نموذج </a:t>
            </a:r>
            <a:r>
              <a:rPr lang="de-DE" dirty="0" smtClean="0"/>
              <a:t>LSTM</a:t>
            </a:r>
            <a:r>
              <a:rPr lang="de-DE" dirty="0"/>
              <a:t> </a:t>
            </a:r>
            <a:r>
              <a:rPr lang="ar-SY" dirty="0"/>
              <a:t> </a:t>
            </a:r>
            <a:r>
              <a:rPr lang="ar-SY" dirty="0" smtClean="0"/>
              <a:t>المحسّن</a:t>
            </a:r>
          </a:p>
          <a:p>
            <a:pPr marL="0" indent="0">
              <a:buNone/>
            </a:pPr>
            <a:endParaRPr lang="en-US" dirty="0"/>
          </a:p>
        </p:txBody>
      </p:sp>
      <p:pic>
        <p:nvPicPr>
          <p:cNvPr id="1126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35" y="2237710"/>
            <a:ext cx="8656361" cy="441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607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الآفاق المستقبلية</a:t>
            </a:r>
            <a:endParaRPr lang="en-US" dirty="0"/>
          </a:p>
        </p:txBody>
      </p:sp>
      <p:sp>
        <p:nvSpPr>
          <p:cNvPr id="3" name="Content Placeholder 2"/>
          <p:cNvSpPr>
            <a:spLocks noGrp="1"/>
          </p:cNvSpPr>
          <p:nvPr>
            <p:ph idx="1"/>
          </p:nvPr>
        </p:nvSpPr>
        <p:spPr>
          <a:xfrm>
            <a:off x="234778" y="1371600"/>
            <a:ext cx="8909222" cy="5350476"/>
          </a:xfrm>
        </p:spPr>
        <p:txBody>
          <a:bodyPr>
            <a:normAutofit/>
          </a:bodyPr>
          <a:lstStyle/>
          <a:p>
            <a:pPr marL="0" indent="0" algn="just">
              <a:buNone/>
            </a:pPr>
            <a:endParaRPr lang="en-US" dirty="0"/>
          </a:p>
          <a:p>
            <a:pPr lvl="0" algn="just"/>
            <a:r>
              <a:rPr lang="ar-SA" sz="2200" dirty="0"/>
              <a:t>توفير مجال أوسع من الخيارات ليتم التنبؤ بها بأسعار الأسهم عوضاً عن التركيز على شركة واحدة</a:t>
            </a:r>
            <a:endParaRPr lang="en-US" sz="2200" dirty="0"/>
          </a:p>
          <a:p>
            <a:pPr lvl="0" algn="just"/>
            <a:r>
              <a:rPr lang="ar-SA" sz="2200" dirty="0"/>
              <a:t>توفير إمكانية التنبؤ لمجال زمني مستقبلي أوسع من أسابيع إلى أشهر وحتى سنوات مع تقديم النصائح المباشرة للمستثمر بالشراء أو البيع</a:t>
            </a:r>
            <a:endParaRPr lang="en-US" sz="2200" dirty="0"/>
          </a:p>
          <a:p>
            <a:pPr lvl="0" algn="just"/>
            <a:r>
              <a:rPr lang="ar-SA" sz="2200" dirty="0"/>
              <a:t>الأخذ بعين الاعتبار الأخبار اليومية والمعلومات النصية والاستفادة من تقنيات تعلم آلي أخرى يمكن تطبيقها في معالجة النصوص وإضافة طبقة جديدة هامة تزيد من دقة التنبؤ والأخذ بعين الاعتبار التقلبات المفاجئة التي قد يكون سببها إما تنظيمياً داخل الشركة أو سياسياً أو اقتصادياً وغيرها</a:t>
            </a:r>
            <a:endParaRPr lang="en-US" sz="2200" dirty="0"/>
          </a:p>
          <a:p>
            <a:pPr lvl="0" algn="just"/>
            <a:r>
              <a:rPr lang="ar-SA" sz="2200" dirty="0"/>
              <a:t>تطوير نماذج تنبؤ إضافية حتى يمكن تحقيق دقة أقرب ما يمكن إلى المثالية ولمجال </a:t>
            </a:r>
            <a:endParaRPr lang="en-US" sz="2200" dirty="0"/>
          </a:p>
          <a:p>
            <a:pPr lvl="0" algn="just"/>
            <a:r>
              <a:rPr lang="ar-SA" sz="2200" dirty="0"/>
              <a:t>توفير واجهة مستخدم أكثر تفاعلية وحيوية وسهولة في الاستخدام ويمكن أيضاً توفير تطبيق للهواتف </a:t>
            </a:r>
            <a:endParaRPr lang="en-US" sz="2200" dirty="0"/>
          </a:p>
          <a:p>
            <a:pPr marL="0" indent="0">
              <a:buNone/>
            </a:pPr>
            <a:endParaRPr lang="en-US" dirty="0"/>
          </a:p>
        </p:txBody>
      </p:sp>
    </p:spTree>
    <p:extLst>
      <p:ext uri="{BB962C8B-B14F-4D97-AF65-F5344CB8AC3E}">
        <p14:creationId xmlns:p14="http://schemas.microsoft.com/office/powerpoint/2010/main" val="380984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مخطط العرض</a:t>
            </a:r>
            <a:endParaRPr lang="en-US" dirty="0"/>
          </a:p>
        </p:txBody>
      </p:sp>
      <p:sp>
        <p:nvSpPr>
          <p:cNvPr id="3" name="Content Placeholder 2"/>
          <p:cNvSpPr>
            <a:spLocks noGrp="1"/>
          </p:cNvSpPr>
          <p:nvPr>
            <p:ph idx="1"/>
          </p:nvPr>
        </p:nvSpPr>
        <p:spPr/>
        <p:txBody>
          <a:bodyPr/>
          <a:lstStyle/>
          <a:p>
            <a:pPr marL="0" indent="0">
              <a:buNone/>
            </a:pPr>
            <a:r>
              <a:rPr lang="ar-SY" dirty="0" smtClean="0"/>
              <a:t>1-  فكرة المشروع</a:t>
            </a:r>
          </a:p>
          <a:p>
            <a:pPr marL="0" indent="0">
              <a:buNone/>
            </a:pPr>
            <a:r>
              <a:rPr lang="ar-SY" dirty="0" smtClean="0"/>
              <a:t>2- هدف المشروع</a:t>
            </a:r>
          </a:p>
          <a:p>
            <a:pPr marL="0" indent="0">
              <a:buNone/>
            </a:pPr>
            <a:r>
              <a:rPr lang="ar-SY" dirty="0" smtClean="0"/>
              <a:t>3- تحليل النظام</a:t>
            </a:r>
          </a:p>
          <a:p>
            <a:pPr marL="0" indent="0">
              <a:buNone/>
            </a:pPr>
            <a:r>
              <a:rPr lang="ar-SY" dirty="0" smtClean="0"/>
              <a:t>4- تصميم النظام</a:t>
            </a:r>
          </a:p>
          <a:p>
            <a:pPr marL="0" indent="0">
              <a:buNone/>
            </a:pPr>
            <a:r>
              <a:rPr lang="ar-SY" dirty="0" smtClean="0"/>
              <a:t>5- التقنيات المعتمدة</a:t>
            </a:r>
          </a:p>
          <a:p>
            <a:pPr marL="0" indent="0">
              <a:buNone/>
            </a:pPr>
            <a:r>
              <a:rPr lang="ar-SY" dirty="0" smtClean="0"/>
              <a:t>6- دليل الاستخدام</a:t>
            </a:r>
          </a:p>
          <a:p>
            <a:pPr marL="0" indent="0">
              <a:buNone/>
            </a:pPr>
            <a:r>
              <a:rPr lang="ar-SY" dirty="0" smtClean="0"/>
              <a:t>7- الآفاق المستقبلية</a:t>
            </a:r>
            <a:endParaRPr lang="en-US" dirty="0"/>
          </a:p>
        </p:txBody>
      </p:sp>
    </p:spTree>
    <p:extLst>
      <p:ext uri="{BB962C8B-B14F-4D97-AF65-F5344CB8AC3E}">
        <p14:creationId xmlns:p14="http://schemas.microsoft.com/office/powerpoint/2010/main" val="2056548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المراجع</a:t>
            </a:r>
            <a:endParaRPr lang="en-US" dirty="0"/>
          </a:p>
        </p:txBody>
      </p:sp>
      <p:sp>
        <p:nvSpPr>
          <p:cNvPr id="3" name="Content Placeholder 2"/>
          <p:cNvSpPr>
            <a:spLocks noGrp="1"/>
          </p:cNvSpPr>
          <p:nvPr>
            <p:ph idx="1"/>
          </p:nvPr>
        </p:nvSpPr>
        <p:spPr/>
        <p:txBody>
          <a:bodyPr>
            <a:noAutofit/>
          </a:bodyPr>
          <a:lstStyle/>
          <a:p>
            <a:r>
              <a:rPr lang="en-GB" sz="2000" dirty="0"/>
              <a:t>[1] Python Machine Learning by Sebastian </a:t>
            </a:r>
            <a:r>
              <a:rPr lang="en-GB" sz="2000" dirty="0" err="1"/>
              <a:t>Raschka</a:t>
            </a:r>
            <a:r>
              <a:rPr lang="en-GB" sz="2000" dirty="0"/>
              <a:t> 2</a:t>
            </a:r>
            <a:r>
              <a:rPr lang="en-GB" sz="2000" baseline="30000" dirty="0"/>
              <a:t>nd</a:t>
            </a:r>
            <a:r>
              <a:rPr lang="en-GB" sz="2000" dirty="0"/>
              <a:t> </a:t>
            </a:r>
            <a:r>
              <a:rPr lang="en-GB" sz="2000" dirty="0" err="1"/>
              <a:t>Editioon</a:t>
            </a:r>
            <a:endParaRPr lang="en-US" sz="2000" dirty="0"/>
          </a:p>
          <a:p>
            <a:r>
              <a:rPr lang="en-GB" sz="2000" dirty="0"/>
              <a:t>[2] Hands-On Machine Learning with </a:t>
            </a:r>
            <a:r>
              <a:rPr lang="en-GB" sz="2000" dirty="0" err="1"/>
              <a:t>Scikit</a:t>
            </a:r>
            <a:r>
              <a:rPr lang="en-GB" sz="2000" dirty="0"/>
              <a:t>-Learn and </a:t>
            </a:r>
            <a:r>
              <a:rPr lang="en-GB" sz="2000" dirty="0" err="1"/>
              <a:t>TensorFlow</a:t>
            </a:r>
            <a:r>
              <a:rPr lang="en-GB" sz="2000" dirty="0"/>
              <a:t>: Concepts, Tools, and Techniques to Build Intelligent Systems 1st Edition</a:t>
            </a:r>
            <a:endParaRPr lang="en-US" sz="2000" dirty="0"/>
          </a:p>
          <a:p>
            <a:r>
              <a:rPr lang="en-GB" sz="2000" dirty="0"/>
              <a:t>[3] </a:t>
            </a:r>
            <a:r>
              <a:rPr lang="en-GB" sz="2000" u="sng" dirty="0">
                <a:hlinkClick r:id="rId2"/>
              </a:rPr>
              <a:t>http://colah.github.io/posts/2015-08-Understanding-LSTMs</a:t>
            </a:r>
            <a:r>
              <a:rPr lang="ar-SY" sz="2000" u="sng" dirty="0">
                <a:hlinkClick r:id="rId2"/>
              </a:rPr>
              <a:t>/</a:t>
            </a:r>
            <a:endParaRPr lang="en-US" sz="2000" dirty="0"/>
          </a:p>
          <a:p>
            <a:r>
              <a:rPr lang="en-GB" sz="2000" dirty="0"/>
              <a:t>[4] </a:t>
            </a:r>
            <a:r>
              <a:rPr lang="en-GB" sz="2000" u="sng" dirty="0">
                <a:hlinkClick r:id="rId3"/>
              </a:rPr>
              <a:t>https://realpython.com/linear-regression-in-python</a:t>
            </a:r>
            <a:endParaRPr lang="en-US" sz="2000" dirty="0"/>
          </a:p>
          <a:p>
            <a:r>
              <a:rPr lang="en-GB" sz="2000" dirty="0"/>
              <a:t> [5] </a:t>
            </a:r>
            <a:r>
              <a:rPr lang="en-US" sz="2000" u="sng" dirty="0">
                <a:hlinkClick r:id="rId4"/>
              </a:rPr>
              <a:t>https://keras.io/api/layers/recurrent_layers</a:t>
            </a:r>
            <a:r>
              <a:rPr lang="ar-SA" sz="2000" u="sng" dirty="0">
                <a:hlinkClick r:id="rId4"/>
              </a:rPr>
              <a:t>/</a:t>
            </a:r>
            <a:r>
              <a:rPr lang="en-US" sz="2000" dirty="0"/>
              <a:t> </a:t>
            </a:r>
          </a:p>
          <a:p>
            <a:r>
              <a:rPr lang="en-GB" sz="2000" dirty="0"/>
              <a:t>[6] </a:t>
            </a:r>
            <a:r>
              <a:rPr lang="en-US" sz="2000" u="sng" dirty="0">
                <a:hlinkClick r:id="rId5"/>
              </a:rPr>
              <a:t>https://bradleyboehmke.github.io/HOML/intro.html</a:t>
            </a:r>
            <a:endParaRPr lang="en-US" sz="2000" dirty="0"/>
          </a:p>
          <a:p>
            <a:r>
              <a:rPr lang="en-GB" sz="2000" dirty="0"/>
              <a:t>[7] </a:t>
            </a:r>
            <a:r>
              <a:rPr lang="en-GB" sz="2000" u="sng" dirty="0">
                <a:hlinkClick r:id="rId6"/>
              </a:rPr>
              <a:t>https://stackoverflow.com</a:t>
            </a:r>
            <a:r>
              <a:rPr lang="ar-SY" sz="2000" u="sng" dirty="0">
                <a:hlinkClick r:id="rId6"/>
              </a:rPr>
              <a:t>/</a:t>
            </a:r>
            <a:endParaRPr lang="en-US" sz="2000" dirty="0"/>
          </a:p>
          <a:p>
            <a:pPr marL="0" indent="0">
              <a:buNone/>
            </a:pPr>
            <a:endParaRPr lang="en-US" sz="2000" dirty="0"/>
          </a:p>
        </p:txBody>
      </p:sp>
    </p:spTree>
    <p:extLst>
      <p:ext uri="{BB962C8B-B14F-4D97-AF65-F5344CB8AC3E}">
        <p14:creationId xmlns:p14="http://schemas.microsoft.com/office/powerpoint/2010/main" val="325655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فكرة المشروع</a:t>
            </a:r>
            <a:endParaRPr lang="en-US" dirty="0"/>
          </a:p>
        </p:txBody>
      </p:sp>
      <p:sp>
        <p:nvSpPr>
          <p:cNvPr id="3" name="Content Placeholder 2"/>
          <p:cNvSpPr>
            <a:spLocks noGrp="1"/>
          </p:cNvSpPr>
          <p:nvPr>
            <p:ph idx="1"/>
          </p:nvPr>
        </p:nvSpPr>
        <p:spPr/>
        <p:txBody>
          <a:bodyPr/>
          <a:lstStyle/>
          <a:p>
            <a:pPr marL="0" indent="0">
              <a:buNone/>
            </a:pPr>
            <a:r>
              <a:rPr lang="ar-SY" dirty="0" smtClean="0"/>
              <a:t>تقوم فكرة المشروع على الاستفادة من الثروة الهائلة من المعلومات التي </a:t>
            </a:r>
            <a:r>
              <a:rPr lang="ar-SY" dirty="0"/>
              <a:t>تكمن على شكل بيانات </a:t>
            </a:r>
            <a:r>
              <a:rPr lang="ar-SY" dirty="0" smtClean="0"/>
              <a:t>كبيرة متوافرة </a:t>
            </a:r>
            <a:r>
              <a:rPr lang="ar-SY" dirty="0"/>
              <a:t>وتمثل أسعار الأسهم التاريخية وبيانات أداء الشركات، والتي تعتبر بيانات ملائمة ليتم معالجتها من قبل خوارزميات تعلّم الآلة (</a:t>
            </a:r>
            <a:r>
              <a:rPr lang="en-US" dirty="0"/>
              <a:t>Machine learning</a:t>
            </a:r>
            <a:r>
              <a:rPr lang="ar-SY" dirty="0" smtClean="0"/>
              <a:t>) بهدف بناء نظام تنبؤ بأسعار الأسهم المستقبلية في سوق تداول الأسهم (البورصة)، وباستخدام </a:t>
            </a:r>
            <a:r>
              <a:rPr lang="ar-SY" dirty="0"/>
              <a:t>نماذج تقنيات تعلّم الآلة وخوازرمية الشبكات العصبونية (الذاكرة طويلة وقصيرة المدى  </a:t>
            </a:r>
            <a:r>
              <a:rPr lang="en-US" dirty="0"/>
              <a:t>Long-Short Term Memory -LSTM</a:t>
            </a:r>
            <a:r>
              <a:rPr lang="ar-SY" dirty="0"/>
              <a:t>) بهدف التنبؤ بأسعار الأسهم في سوق </a:t>
            </a:r>
            <a:r>
              <a:rPr lang="ar-SY" dirty="0" smtClean="0"/>
              <a:t>التداول</a:t>
            </a:r>
            <a:endParaRPr lang="en-US" dirty="0"/>
          </a:p>
          <a:p>
            <a:pPr marL="0" indent="0">
              <a:buNone/>
            </a:pPr>
            <a:endParaRPr lang="ar-SY" dirty="0" smtClean="0"/>
          </a:p>
        </p:txBody>
      </p:sp>
    </p:spTree>
    <p:extLst>
      <p:ext uri="{BB962C8B-B14F-4D97-AF65-F5344CB8AC3E}">
        <p14:creationId xmlns:p14="http://schemas.microsoft.com/office/powerpoint/2010/main" val="394360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الهدف من المشروع</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ar-SY" dirty="0"/>
              <a:t>السؤال الذي نطرحه من خلال هذا المشروع هو: هل يمكن التنبؤ بأسعار الأسهم في أسواق التداول باستخدام تقنيات تعلّم الآلة؟</a:t>
            </a:r>
            <a:endParaRPr lang="en-US" dirty="0"/>
          </a:p>
          <a:p>
            <a:pPr marL="0" indent="0">
              <a:buNone/>
            </a:pPr>
            <a:r>
              <a:rPr lang="ar-SY" dirty="0"/>
              <a:t>وما هي الطريقة الأمثل لتقديم التنبؤ المفيد للشركات والبنوك الاستثمارية ومحللي الأسواق المالية</a:t>
            </a:r>
            <a:endParaRPr lang="en-US" dirty="0"/>
          </a:p>
          <a:p>
            <a:pPr marL="0" indent="0">
              <a:buNone/>
            </a:pPr>
            <a:r>
              <a:rPr lang="ar-SA" dirty="0"/>
              <a:t>المشكلة التي يهدف هذا المشروع إلى حلها هي التنبؤ بشكل دقيق هي التنبؤ بأسعار الإغلاق المستقبلية لأسهم شركة ما ضمن فترة زمنية معينة  في المستقبل.</a:t>
            </a:r>
            <a:endParaRPr lang="en-US" dirty="0"/>
          </a:p>
          <a:p>
            <a:pPr marL="0" indent="0">
              <a:buNone/>
            </a:pPr>
            <a:r>
              <a:rPr lang="ar-SA" dirty="0"/>
              <a:t>سوف نستخدم خوارزمية الشبكات العصبونية الذاكرة طويلة وقصيرة الأمد - </a:t>
            </a:r>
            <a:r>
              <a:rPr lang="en-US" dirty="0"/>
              <a:t>Long-Short Term Memory</a:t>
            </a:r>
            <a:r>
              <a:rPr lang="ar-SA" dirty="0"/>
              <a:t>  وتسمى اختصاراً </a:t>
            </a:r>
            <a:r>
              <a:rPr lang="en-US" dirty="0"/>
              <a:t>LSTMs</a:t>
            </a:r>
            <a:r>
              <a:rPr lang="ar-SA" dirty="0"/>
              <a:t>  للتنبؤ بأسعار إغلاق أسهم </a:t>
            </a:r>
            <a:r>
              <a:rPr lang="en-US" dirty="0"/>
              <a:t>S&amp;P500</a:t>
            </a:r>
            <a:r>
              <a:rPr lang="ar-SA" dirty="0"/>
              <a:t>  شركة (ألفابت -</a:t>
            </a:r>
            <a:r>
              <a:rPr lang="de-DE" dirty="0"/>
              <a:t>Alphabet </a:t>
            </a:r>
            <a:r>
              <a:rPr lang="ar-SY" dirty="0"/>
              <a:t>) </a:t>
            </a:r>
            <a:r>
              <a:rPr lang="ar-SA" dirty="0"/>
              <a:t>باستخدام مجموعة بيانات </a:t>
            </a:r>
            <a:r>
              <a:rPr lang="en-US" dirty="0"/>
              <a:t>dataset</a:t>
            </a:r>
            <a:r>
              <a:rPr lang="ar-SA" dirty="0"/>
              <a:t> من الأسعار التاريخية </a:t>
            </a:r>
            <a:r>
              <a:rPr lang="ar-SA" dirty="0" smtClean="0"/>
              <a:t>السابقة</a:t>
            </a:r>
            <a:r>
              <a:rPr lang="ar-SY" dirty="0" smtClean="0"/>
              <a:t>، مع إمكانية اختيار أسهم شركات أخرى.</a:t>
            </a:r>
            <a:endParaRPr lang="en-US" dirty="0"/>
          </a:p>
        </p:txBody>
      </p:sp>
    </p:spTree>
    <p:extLst>
      <p:ext uri="{BB962C8B-B14F-4D97-AF65-F5344CB8AC3E}">
        <p14:creationId xmlns:p14="http://schemas.microsoft.com/office/powerpoint/2010/main" val="110094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الهدف من المشروع</a:t>
            </a:r>
            <a:endParaRPr lang="en-US" dirty="0"/>
          </a:p>
        </p:txBody>
      </p:sp>
      <p:sp>
        <p:nvSpPr>
          <p:cNvPr id="3" name="Content Placeholder 2"/>
          <p:cNvSpPr>
            <a:spLocks noGrp="1"/>
          </p:cNvSpPr>
          <p:nvPr>
            <p:ph idx="1"/>
          </p:nvPr>
        </p:nvSpPr>
        <p:spPr/>
        <p:txBody>
          <a:bodyPr>
            <a:normAutofit/>
          </a:bodyPr>
          <a:lstStyle/>
          <a:p>
            <a:pPr marL="0" indent="0">
              <a:buNone/>
            </a:pPr>
            <a:r>
              <a:rPr lang="ar-SA" b="1" dirty="0"/>
              <a:t>الأهداف:</a:t>
            </a:r>
            <a:endParaRPr lang="en-US" b="1" dirty="0"/>
          </a:p>
          <a:p>
            <a:pPr lvl="0"/>
            <a:r>
              <a:rPr lang="ar-SA" dirty="0"/>
              <a:t>استكشاف أسعار الأسهم</a:t>
            </a:r>
            <a:endParaRPr lang="en-US" dirty="0"/>
          </a:p>
          <a:p>
            <a:pPr lvl="0"/>
            <a:r>
              <a:rPr lang="ar-SA" dirty="0"/>
              <a:t>تطبيق نموذج معياري باستخدام التراجع الخطي </a:t>
            </a:r>
            <a:r>
              <a:rPr lang="en-US" dirty="0"/>
              <a:t>Linear regression</a:t>
            </a:r>
          </a:p>
          <a:p>
            <a:pPr lvl="0"/>
            <a:r>
              <a:rPr lang="ar-SA" dirty="0"/>
              <a:t>تطبيق خوارزمية </a:t>
            </a:r>
            <a:r>
              <a:rPr lang="en-US" dirty="0"/>
              <a:t>LSTM</a:t>
            </a:r>
            <a:r>
              <a:rPr lang="ar-SA" dirty="0"/>
              <a:t>  باستخدام مكتبة </a:t>
            </a:r>
            <a:r>
              <a:rPr lang="en-US" dirty="0" err="1"/>
              <a:t>Keras</a:t>
            </a:r>
            <a:endParaRPr lang="en-US" dirty="0"/>
          </a:p>
          <a:p>
            <a:pPr lvl="0"/>
            <a:r>
              <a:rPr lang="ar-SA" dirty="0"/>
              <a:t>تطبيق نموذج محسّن من خوارزمية </a:t>
            </a:r>
            <a:r>
              <a:rPr lang="de-DE" dirty="0"/>
              <a:t>LSTM</a:t>
            </a:r>
            <a:endParaRPr lang="en-US" dirty="0"/>
          </a:p>
          <a:p>
            <a:pPr lvl="0"/>
            <a:r>
              <a:rPr lang="ar-SA" dirty="0"/>
              <a:t>مقارنة </a:t>
            </a:r>
            <a:r>
              <a:rPr lang="ar-SA" dirty="0" smtClean="0"/>
              <a:t>النتائج</a:t>
            </a:r>
            <a:r>
              <a:rPr lang="ar-SY" dirty="0" smtClean="0"/>
              <a:t> وتقييمها</a:t>
            </a:r>
            <a:r>
              <a:rPr lang="ar-SA" dirty="0" smtClean="0"/>
              <a:t> </a:t>
            </a:r>
            <a:r>
              <a:rPr lang="ar-SA" dirty="0"/>
              <a:t>وتثبيت التقرير</a:t>
            </a:r>
            <a:endParaRPr lang="en-US" dirty="0"/>
          </a:p>
          <a:p>
            <a:pPr marL="0" indent="0">
              <a:buNone/>
            </a:pPr>
            <a:endParaRPr lang="en-US" dirty="0"/>
          </a:p>
        </p:txBody>
      </p:sp>
    </p:spTree>
    <p:extLst>
      <p:ext uri="{BB962C8B-B14F-4D97-AF65-F5344CB8AC3E}">
        <p14:creationId xmlns:p14="http://schemas.microsoft.com/office/powerpoint/2010/main" val="50017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070507" cy="1325563"/>
          </a:xfrm>
        </p:spPr>
        <p:txBody>
          <a:bodyPr/>
          <a:lstStyle/>
          <a:p>
            <a:pPr algn="r"/>
            <a:r>
              <a:rPr lang="ar-SY" dirty="0" smtClean="0"/>
              <a:t>أشهر المنصات المستخدمة من قبل المتداولين</a:t>
            </a:r>
            <a:endParaRPr lang="en-US" dirty="0"/>
          </a:p>
        </p:txBody>
      </p:sp>
      <p:sp>
        <p:nvSpPr>
          <p:cNvPr id="3" name="Content Placeholder 2"/>
          <p:cNvSpPr>
            <a:spLocks noGrp="1"/>
          </p:cNvSpPr>
          <p:nvPr>
            <p:ph idx="1"/>
          </p:nvPr>
        </p:nvSpPr>
        <p:spPr/>
        <p:txBody>
          <a:bodyPr/>
          <a:lstStyle/>
          <a:p>
            <a:pPr marL="0" indent="0">
              <a:buNone/>
            </a:pPr>
            <a:r>
              <a:rPr lang="ar-SY" dirty="0" smtClean="0"/>
              <a:t>منصة </a:t>
            </a:r>
            <a:r>
              <a:rPr lang="en-US" dirty="0" err="1"/>
              <a:t>MetaTrader</a:t>
            </a:r>
            <a:r>
              <a:rPr lang="en-US" dirty="0"/>
              <a:t> </a:t>
            </a:r>
            <a:r>
              <a:rPr lang="ar-SY" dirty="0" smtClean="0"/>
              <a:t> لتداول العملات</a:t>
            </a:r>
          </a:p>
          <a:p>
            <a:pPr marL="0" indent="0">
              <a:buNone/>
            </a:pPr>
            <a:endParaRPr lang="ar-SY"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88820" y="2323070"/>
            <a:ext cx="8076050" cy="4349579"/>
          </a:xfrm>
          <a:prstGeom prst="rect">
            <a:avLst/>
          </a:prstGeom>
        </p:spPr>
      </p:pic>
    </p:spTree>
    <p:extLst>
      <p:ext uri="{BB962C8B-B14F-4D97-AF65-F5344CB8AC3E}">
        <p14:creationId xmlns:p14="http://schemas.microsoft.com/office/powerpoint/2010/main" val="245367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تحليل النظام</a:t>
            </a:r>
            <a:br>
              <a:rPr lang="ar-SY" dirty="0" smtClean="0"/>
            </a:br>
            <a:r>
              <a:rPr lang="ar-SY" sz="3200" dirty="0" smtClean="0"/>
              <a:t>مخطط حالات الاستخدام </a:t>
            </a:r>
            <a:r>
              <a:rPr lang="en-US" sz="3200" dirty="0" smtClean="0"/>
              <a:t>Use Cases</a:t>
            </a:r>
            <a:endParaRPr lang="en-US" dirty="0"/>
          </a:p>
        </p:txBody>
      </p:sp>
      <p:sp>
        <p:nvSpPr>
          <p:cNvPr id="3" name="Content Placeholder 2"/>
          <p:cNvSpPr>
            <a:spLocks noGrp="1"/>
          </p:cNvSpPr>
          <p:nvPr>
            <p:ph idx="1"/>
          </p:nvPr>
        </p:nvSpPr>
        <p:spPr/>
        <p:txBody>
          <a:bodyPr/>
          <a:lstStyle/>
          <a:p>
            <a:pPr marL="0" indent="0">
              <a:buNone/>
            </a:pPr>
            <a:r>
              <a:rPr lang="ar-SY" dirty="0" smtClean="0"/>
              <a:t>1- المخطط الخاص بالمستخدم</a:t>
            </a:r>
          </a:p>
          <a:p>
            <a:pPr marL="0" indent="0">
              <a:buNone/>
            </a:pPr>
            <a:endParaRPr lang="en-US" dirty="0"/>
          </a:p>
        </p:txBody>
      </p:sp>
      <p:pic>
        <p:nvPicPr>
          <p:cNvPr id="4" name="Picture 3"/>
          <p:cNvPicPr>
            <a:picLocks noChangeAspect="1"/>
          </p:cNvPicPr>
          <p:nvPr/>
        </p:nvPicPr>
        <p:blipFill>
          <a:blip r:embed="rId2"/>
          <a:stretch>
            <a:fillRect/>
          </a:stretch>
        </p:blipFill>
        <p:spPr>
          <a:xfrm>
            <a:off x="135641" y="2310714"/>
            <a:ext cx="8872718" cy="4001185"/>
          </a:xfrm>
          <a:prstGeom prst="rect">
            <a:avLst/>
          </a:prstGeom>
        </p:spPr>
      </p:pic>
    </p:spTree>
    <p:extLst>
      <p:ext uri="{BB962C8B-B14F-4D97-AF65-F5344CB8AC3E}">
        <p14:creationId xmlns:p14="http://schemas.microsoft.com/office/powerpoint/2010/main" val="31801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مراحل تنفيذ النظام</a:t>
            </a:r>
            <a:endParaRPr lang="en-US" dirty="0"/>
          </a:p>
        </p:txBody>
      </p:sp>
      <p:pic>
        <p:nvPicPr>
          <p:cNvPr id="7" name="Content Placeholder 6"/>
          <p:cNvPicPr>
            <a:picLocks noGrp="1" noChangeAspect="1"/>
          </p:cNvPicPr>
          <p:nvPr>
            <p:ph idx="1"/>
          </p:nvPr>
        </p:nvPicPr>
        <p:blipFill>
          <a:blip r:embed="rId2"/>
          <a:stretch>
            <a:fillRect/>
          </a:stretch>
        </p:blipFill>
        <p:spPr>
          <a:xfrm>
            <a:off x="740551" y="1825625"/>
            <a:ext cx="7662898" cy="4351338"/>
          </a:xfrm>
          <a:prstGeom prst="rect">
            <a:avLst/>
          </a:prstGeom>
        </p:spPr>
      </p:pic>
    </p:spTree>
    <p:extLst>
      <p:ext uri="{BB962C8B-B14F-4D97-AF65-F5344CB8AC3E}">
        <p14:creationId xmlns:p14="http://schemas.microsoft.com/office/powerpoint/2010/main" val="1457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Y" dirty="0" smtClean="0"/>
              <a:t>التقتنيات المستخدمة</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59" y="154044"/>
            <a:ext cx="2143125" cy="2143125"/>
          </a:xfrm>
        </p:spPr>
      </p:pic>
      <p:sp>
        <p:nvSpPr>
          <p:cNvPr id="5" name="Rectangle 4"/>
          <p:cNvSpPr/>
          <p:nvPr/>
        </p:nvSpPr>
        <p:spPr>
          <a:xfrm>
            <a:off x="1383957" y="2413338"/>
            <a:ext cx="7537621" cy="3970318"/>
          </a:xfrm>
          <a:prstGeom prst="rect">
            <a:avLst/>
          </a:prstGeom>
        </p:spPr>
        <p:txBody>
          <a:bodyPr wrap="square">
            <a:spAutoFit/>
          </a:bodyPr>
          <a:lstStyle/>
          <a:p>
            <a:pPr algn="r"/>
            <a:r>
              <a:rPr lang="ar-SY" sz="3600" dirty="0" smtClean="0"/>
              <a:t>لغة البرمجة بايثون</a:t>
            </a:r>
          </a:p>
          <a:p>
            <a:pPr algn="r"/>
            <a:r>
              <a:rPr lang="ar-SY" sz="3600" dirty="0" smtClean="0"/>
              <a:t>المكتبات المساعدة</a:t>
            </a:r>
          </a:p>
          <a:p>
            <a:pPr algn="r"/>
            <a:r>
              <a:rPr lang="en-US" sz="3600" dirty="0" err="1" smtClean="0"/>
              <a:t>TensorFlow</a:t>
            </a:r>
            <a:endParaRPr lang="en-US" sz="3600" dirty="0" smtClean="0"/>
          </a:p>
          <a:p>
            <a:pPr algn="r"/>
            <a:r>
              <a:rPr lang="en-US" sz="3600" dirty="0" err="1" smtClean="0"/>
              <a:t>Numpy</a:t>
            </a:r>
            <a:endParaRPr lang="en-US" sz="3600" dirty="0" smtClean="0"/>
          </a:p>
          <a:p>
            <a:pPr algn="r"/>
            <a:r>
              <a:rPr lang="en-US" sz="3600" dirty="0" smtClean="0"/>
              <a:t>Pandas</a:t>
            </a:r>
          </a:p>
          <a:p>
            <a:pPr algn="r"/>
            <a:r>
              <a:rPr lang="en-US" sz="3600" dirty="0" err="1" smtClean="0"/>
              <a:t>Keras</a:t>
            </a:r>
            <a:endParaRPr lang="en-US" sz="3600" dirty="0" smtClean="0"/>
          </a:p>
          <a:p>
            <a:pPr algn="r"/>
            <a:r>
              <a:rPr lang="en-US" sz="3600" dirty="0" err="1"/>
              <a:t>scikit</a:t>
            </a:r>
            <a:r>
              <a:rPr lang="en-US" sz="3600" dirty="0"/>
              <a:t> learn</a:t>
            </a:r>
            <a:endParaRPr lang="en-US"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9" y="1848691"/>
            <a:ext cx="3695700" cy="12382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21" y="3075325"/>
            <a:ext cx="3971925" cy="11525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421" y="4227850"/>
            <a:ext cx="3190875" cy="14287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890" y="5532726"/>
            <a:ext cx="2345597" cy="1264783"/>
          </a:xfrm>
          <a:prstGeom prst="rect">
            <a:avLst/>
          </a:prstGeom>
        </p:spPr>
      </p:pic>
    </p:spTree>
    <p:extLst>
      <p:ext uri="{BB962C8B-B14F-4D97-AF65-F5344CB8AC3E}">
        <p14:creationId xmlns:p14="http://schemas.microsoft.com/office/powerpoint/2010/main" val="3759643119"/>
      </p:ext>
    </p:extLst>
  </p:cSld>
  <p:clrMapOvr>
    <a:masterClrMapping/>
  </p:clrMapOvr>
</p:sld>
</file>

<file path=ppt/theme/theme1.xml><?xml version="1.0" encoding="utf-8"?>
<a:theme xmlns:a="http://schemas.openxmlformats.org/drawingml/2006/main" name="نسق Offic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533</Words>
  <Application>Microsoft Office PowerPoint</Application>
  <PresentationFormat>On-screen Show (4:3)</PresentationFormat>
  <Paragraphs>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نسق Office</vt:lpstr>
      <vt:lpstr>PowerPoint Presentation</vt:lpstr>
      <vt:lpstr>مخطط العرض</vt:lpstr>
      <vt:lpstr>فكرة المشروع</vt:lpstr>
      <vt:lpstr>الهدف من المشروع</vt:lpstr>
      <vt:lpstr>الهدف من المشروع</vt:lpstr>
      <vt:lpstr>أشهر المنصات المستخدمة من قبل المتداولين</vt:lpstr>
      <vt:lpstr>تحليل النظام مخطط حالات الاستخدام Use Cases</vt:lpstr>
      <vt:lpstr>مراحل تنفيذ النظام</vt:lpstr>
      <vt:lpstr>التقتنيات المستخدمة</vt:lpstr>
      <vt:lpstr>التقنيات المستخدمة</vt:lpstr>
      <vt:lpstr>دليل الاستخدام</vt:lpstr>
      <vt:lpstr>دليل الاستخدام</vt:lpstr>
      <vt:lpstr>دليل الاستخدام</vt:lpstr>
      <vt:lpstr>دليل الاستخدام</vt:lpstr>
      <vt:lpstr>دليل الاستخدام</vt:lpstr>
      <vt:lpstr>دليل الاستخدام</vt:lpstr>
      <vt:lpstr>دليل الاستخدام</vt:lpstr>
      <vt:lpstr>دليل الاستخدام</vt:lpstr>
      <vt:lpstr>الآفاق المستقبلية</vt:lpstr>
      <vt:lpstr>المراجع</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‏‏مستخدم Windows</dc:creator>
  <cp:lastModifiedBy>Hussein</cp:lastModifiedBy>
  <cp:revision>23</cp:revision>
  <dcterms:created xsi:type="dcterms:W3CDTF">2019-04-13T17:33:39Z</dcterms:created>
  <dcterms:modified xsi:type="dcterms:W3CDTF">2020-10-05T14:55:02Z</dcterms:modified>
</cp:coreProperties>
</file>