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5" r:id="rId2"/>
    <p:sldId id="257" r:id="rId3"/>
    <p:sldId id="258" r:id="rId4"/>
    <p:sldId id="260" r:id="rId5"/>
    <p:sldId id="261" r:id="rId6"/>
    <p:sldId id="262" r:id="rId7"/>
    <p:sldId id="620" r:id="rId8"/>
    <p:sldId id="263" r:id="rId9"/>
    <p:sldId id="264" r:id="rId10"/>
    <p:sldId id="621" r:id="rId11"/>
    <p:sldId id="265" r:id="rId12"/>
    <p:sldId id="266" r:id="rId13"/>
    <p:sldId id="267" r:id="rId14"/>
    <p:sldId id="268" r:id="rId15"/>
    <p:sldId id="269" r:id="rId16"/>
    <p:sldId id="622" r:id="rId17"/>
    <p:sldId id="270" r:id="rId18"/>
    <p:sldId id="271" r:id="rId19"/>
    <p:sldId id="623" r:id="rId20"/>
    <p:sldId id="272" r:id="rId21"/>
    <p:sldId id="273" r:id="rId22"/>
    <p:sldId id="274" r:id="rId23"/>
    <p:sldId id="275" r:id="rId24"/>
    <p:sldId id="276" r:id="rId25"/>
    <p:sldId id="624" r:id="rId26"/>
    <p:sldId id="277" r:id="rId27"/>
    <p:sldId id="278" r:id="rId28"/>
    <p:sldId id="279" r:id="rId29"/>
    <p:sldId id="625" r:id="rId30"/>
    <p:sldId id="280" r:id="rId31"/>
    <p:sldId id="281" r:id="rId32"/>
    <p:sldId id="282" r:id="rId33"/>
    <p:sldId id="626" r:id="rId34"/>
    <p:sldId id="283" r:id="rId35"/>
    <p:sldId id="284" r:id="rId36"/>
    <p:sldId id="627" r:id="rId37"/>
    <p:sldId id="285" r:id="rId38"/>
    <p:sldId id="286" r:id="rId39"/>
    <p:sldId id="287" r:id="rId40"/>
    <p:sldId id="628" r:id="rId41"/>
    <p:sldId id="288" r:id="rId42"/>
    <p:sldId id="289" r:id="rId43"/>
    <p:sldId id="290" r:id="rId44"/>
    <p:sldId id="629" r:id="rId45"/>
    <p:sldId id="291" r:id="rId46"/>
    <p:sldId id="292" r:id="rId47"/>
    <p:sldId id="630" r:id="rId48"/>
    <p:sldId id="293" r:id="rId49"/>
    <p:sldId id="294" r:id="rId50"/>
    <p:sldId id="631" r:id="rId51"/>
    <p:sldId id="295" r:id="rId52"/>
    <p:sldId id="296" r:id="rId53"/>
    <p:sldId id="297" r:id="rId54"/>
    <p:sldId id="632" r:id="rId55"/>
    <p:sldId id="298" r:id="rId56"/>
    <p:sldId id="299" r:id="rId57"/>
    <p:sldId id="300" r:id="rId58"/>
    <p:sldId id="633" r:id="rId59"/>
    <p:sldId id="301" r:id="rId60"/>
    <p:sldId id="302" r:id="rId61"/>
    <p:sldId id="303" r:id="rId62"/>
    <p:sldId id="304" r:id="rId63"/>
    <p:sldId id="634" r:id="rId64"/>
    <p:sldId id="305" r:id="rId65"/>
    <p:sldId id="306" r:id="rId66"/>
    <p:sldId id="635" r:id="rId67"/>
    <p:sldId id="307" r:id="rId68"/>
    <p:sldId id="308" r:id="rId69"/>
    <p:sldId id="309" r:id="rId70"/>
    <p:sldId id="636" r:id="rId71"/>
    <p:sldId id="310" r:id="rId72"/>
    <p:sldId id="311" r:id="rId73"/>
    <p:sldId id="312" r:id="rId74"/>
    <p:sldId id="313" r:id="rId75"/>
    <p:sldId id="637" r:id="rId76"/>
    <p:sldId id="314" r:id="rId77"/>
    <p:sldId id="315" r:id="rId78"/>
    <p:sldId id="638" r:id="rId79"/>
    <p:sldId id="316" r:id="rId80"/>
    <p:sldId id="317" r:id="rId81"/>
    <p:sldId id="639" r:id="rId82"/>
    <p:sldId id="318" r:id="rId83"/>
    <p:sldId id="319" r:id="rId84"/>
    <p:sldId id="320" r:id="rId85"/>
    <p:sldId id="640" r:id="rId86"/>
    <p:sldId id="321" r:id="rId87"/>
    <p:sldId id="322" r:id="rId88"/>
    <p:sldId id="323" r:id="rId89"/>
    <p:sldId id="641" r:id="rId90"/>
    <p:sldId id="324" r:id="rId91"/>
    <p:sldId id="325" r:id="rId92"/>
    <p:sldId id="326" r:id="rId93"/>
    <p:sldId id="642" r:id="rId94"/>
    <p:sldId id="327" r:id="rId95"/>
    <p:sldId id="328" r:id="rId96"/>
    <p:sldId id="643" r:id="rId97"/>
    <p:sldId id="329" r:id="rId98"/>
    <p:sldId id="330" r:id="rId99"/>
    <p:sldId id="331" r:id="rId100"/>
    <p:sldId id="644" r:id="rId101"/>
    <p:sldId id="332" r:id="rId102"/>
    <p:sldId id="333" r:id="rId103"/>
    <p:sldId id="334" r:id="rId104"/>
    <p:sldId id="645" r:id="rId105"/>
    <p:sldId id="335" r:id="rId106"/>
    <p:sldId id="336" r:id="rId107"/>
    <p:sldId id="337" r:id="rId108"/>
    <p:sldId id="646" r:id="rId109"/>
    <p:sldId id="338" r:id="rId110"/>
    <p:sldId id="339" r:id="rId111"/>
    <p:sldId id="649" r:id="rId112"/>
    <p:sldId id="340" r:id="rId113"/>
    <p:sldId id="341" r:id="rId114"/>
    <p:sldId id="342" r:id="rId115"/>
    <p:sldId id="343" r:id="rId116"/>
    <p:sldId id="650" r:id="rId117"/>
    <p:sldId id="344" r:id="rId118"/>
    <p:sldId id="345" r:id="rId119"/>
    <p:sldId id="346" r:id="rId120"/>
    <p:sldId id="651" r:id="rId121"/>
    <p:sldId id="347" r:id="rId122"/>
    <p:sldId id="348" r:id="rId123"/>
    <p:sldId id="652" r:id="rId124"/>
    <p:sldId id="349" r:id="rId125"/>
    <p:sldId id="350" r:id="rId126"/>
    <p:sldId id="351" r:id="rId127"/>
    <p:sldId id="653" r:id="rId128"/>
    <p:sldId id="352" r:id="rId129"/>
    <p:sldId id="353" r:id="rId130"/>
    <p:sldId id="818" r:id="rId131"/>
    <p:sldId id="354" r:id="rId132"/>
    <p:sldId id="355" r:id="rId133"/>
    <p:sldId id="356" r:id="rId134"/>
    <p:sldId id="819" r:id="rId135"/>
    <p:sldId id="357" r:id="rId136"/>
    <p:sldId id="358" r:id="rId137"/>
    <p:sldId id="820" r:id="rId138"/>
    <p:sldId id="359" r:id="rId139"/>
    <p:sldId id="360" r:id="rId140"/>
    <p:sldId id="361" r:id="rId141"/>
    <p:sldId id="362" r:id="rId142"/>
    <p:sldId id="821" r:id="rId143"/>
    <p:sldId id="363" r:id="rId144"/>
    <p:sldId id="364" r:id="rId145"/>
    <p:sldId id="365" r:id="rId146"/>
    <p:sldId id="822" r:id="rId147"/>
    <p:sldId id="366" r:id="rId148"/>
    <p:sldId id="367" r:id="rId149"/>
    <p:sldId id="368" r:id="rId150"/>
    <p:sldId id="823" r:id="rId151"/>
    <p:sldId id="369" r:id="rId152"/>
    <p:sldId id="370" r:id="rId153"/>
    <p:sldId id="824" r:id="rId154"/>
    <p:sldId id="371" r:id="rId155"/>
    <p:sldId id="372" r:id="rId156"/>
    <p:sldId id="373" r:id="rId157"/>
    <p:sldId id="374" r:id="rId158"/>
    <p:sldId id="825" r:id="rId159"/>
    <p:sldId id="375" r:id="rId160"/>
    <p:sldId id="376" r:id="rId161"/>
    <p:sldId id="377" r:id="rId162"/>
    <p:sldId id="826" r:id="rId163"/>
    <p:sldId id="378" r:id="rId164"/>
    <p:sldId id="380" r:id="rId165"/>
    <p:sldId id="379" r:id="rId166"/>
    <p:sldId id="381" r:id="rId167"/>
    <p:sldId id="827" r:id="rId168"/>
    <p:sldId id="382" r:id="rId169"/>
    <p:sldId id="383" r:id="rId170"/>
    <p:sldId id="828" r:id="rId171"/>
    <p:sldId id="384" r:id="rId172"/>
    <p:sldId id="385" r:id="rId173"/>
    <p:sldId id="386" r:id="rId174"/>
    <p:sldId id="829" r:id="rId175"/>
    <p:sldId id="387" r:id="rId176"/>
    <p:sldId id="388" r:id="rId177"/>
    <p:sldId id="389" r:id="rId178"/>
    <p:sldId id="390" r:id="rId179"/>
    <p:sldId id="830" r:id="rId180"/>
    <p:sldId id="391" r:id="rId181"/>
    <p:sldId id="392" r:id="rId182"/>
    <p:sldId id="393" r:id="rId183"/>
    <p:sldId id="394" r:id="rId184"/>
    <p:sldId id="831" r:id="rId185"/>
    <p:sldId id="395" r:id="rId186"/>
    <p:sldId id="396" r:id="rId187"/>
    <p:sldId id="397" r:id="rId188"/>
    <p:sldId id="398" r:id="rId189"/>
    <p:sldId id="832" r:id="rId190"/>
    <p:sldId id="399" r:id="rId191"/>
    <p:sldId id="400" r:id="rId192"/>
    <p:sldId id="833" r:id="rId193"/>
    <p:sldId id="401" r:id="rId194"/>
    <p:sldId id="402" r:id="rId195"/>
    <p:sldId id="403" r:id="rId196"/>
    <p:sldId id="404" r:id="rId197"/>
    <p:sldId id="834" r:id="rId198"/>
    <p:sldId id="676" r:id="rId199"/>
    <p:sldId id="677" r:id="rId200"/>
    <p:sldId id="835" r:id="rId201"/>
    <p:sldId id="679" r:id="rId202"/>
    <p:sldId id="680" r:id="rId203"/>
    <p:sldId id="681" r:id="rId204"/>
    <p:sldId id="836" r:id="rId205"/>
    <p:sldId id="683" r:id="rId206"/>
    <p:sldId id="684" r:id="rId207"/>
    <p:sldId id="837" r:id="rId208"/>
    <p:sldId id="686" r:id="rId209"/>
    <p:sldId id="687" r:id="rId210"/>
    <p:sldId id="688" r:id="rId211"/>
    <p:sldId id="689" r:id="rId212"/>
    <p:sldId id="838" r:id="rId213"/>
    <p:sldId id="691" r:id="rId214"/>
    <p:sldId id="692" r:id="rId215"/>
    <p:sldId id="693" r:id="rId216"/>
    <p:sldId id="694" r:id="rId217"/>
    <p:sldId id="839" r:id="rId218"/>
    <p:sldId id="696" r:id="rId219"/>
    <p:sldId id="697" r:id="rId220"/>
    <p:sldId id="698" r:id="rId221"/>
    <p:sldId id="840" r:id="rId222"/>
    <p:sldId id="700" r:id="rId223"/>
    <p:sldId id="701" r:id="rId224"/>
    <p:sldId id="841" r:id="rId225"/>
    <p:sldId id="703" r:id="rId226"/>
    <p:sldId id="704" r:id="rId227"/>
    <p:sldId id="705" r:id="rId228"/>
    <p:sldId id="706" r:id="rId229"/>
    <p:sldId id="842" r:id="rId230"/>
    <p:sldId id="708" r:id="rId231"/>
    <p:sldId id="709" r:id="rId232"/>
    <p:sldId id="710" r:id="rId233"/>
    <p:sldId id="711" r:id="rId234"/>
    <p:sldId id="843" r:id="rId235"/>
    <p:sldId id="713" r:id="rId236"/>
    <p:sldId id="714" r:id="rId237"/>
    <p:sldId id="715" r:id="rId238"/>
    <p:sldId id="844" r:id="rId239"/>
    <p:sldId id="717" r:id="rId240"/>
    <p:sldId id="718" r:id="rId241"/>
    <p:sldId id="845" r:id="rId242"/>
    <p:sldId id="720" r:id="rId243"/>
    <p:sldId id="721" r:id="rId244"/>
    <p:sldId id="722" r:id="rId245"/>
    <p:sldId id="723" r:id="rId246"/>
    <p:sldId id="846" r:id="rId247"/>
    <p:sldId id="725" r:id="rId248"/>
    <p:sldId id="726" r:id="rId249"/>
    <p:sldId id="727" r:id="rId250"/>
    <p:sldId id="728" r:id="rId251"/>
    <p:sldId id="847" r:id="rId252"/>
    <p:sldId id="730" r:id="rId253"/>
    <p:sldId id="731" r:id="rId254"/>
    <p:sldId id="475" r:id="rId255"/>
    <p:sldId id="848" r:id="rId256"/>
    <p:sldId id="733" r:id="rId257"/>
    <p:sldId id="734" r:id="rId258"/>
    <p:sldId id="849" r:id="rId259"/>
    <p:sldId id="736" r:id="rId260"/>
    <p:sldId id="737" r:id="rId261"/>
    <p:sldId id="738" r:id="rId262"/>
    <p:sldId id="850" r:id="rId263"/>
    <p:sldId id="740" r:id="rId264"/>
    <p:sldId id="741" r:id="rId265"/>
    <p:sldId id="742" r:id="rId266"/>
    <p:sldId id="743" r:id="rId267"/>
    <p:sldId id="851" r:id="rId268"/>
    <p:sldId id="745" r:id="rId269"/>
    <p:sldId id="746" r:id="rId270"/>
    <p:sldId id="747" r:id="rId271"/>
    <p:sldId id="852" r:id="rId272"/>
    <p:sldId id="749" r:id="rId273"/>
    <p:sldId id="750" r:id="rId274"/>
    <p:sldId id="853" r:id="rId275"/>
    <p:sldId id="752" r:id="rId276"/>
    <p:sldId id="753" r:id="rId277"/>
    <p:sldId id="754" r:id="rId278"/>
    <p:sldId id="854" r:id="rId279"/>
    <p:sldId id="756" r:id="rId280"/>
    <p:sldId id="757" r:id="rId281"/>
    <p:sldId id="758" r:id="rId282"/>
    <p:sldId id="855" r:id="rId283"/>
    <p:sldId id="760" r:id="rId284"/>
    <p:sldId id="761" r:id="rId285"/>
    <p:sldId id="762" r:id="rId286"/>
    <p:sldId id="763" r:id="rId287"/>
    <p:sldId id="856" r:id="rId288"/>
    <p:sldId id="765" r:id="rId289"/>
    <p:sldId id="766" r:id="rId290"/>
    <p:sldId id="857" r:id="rId291"/>
    <p:sldId id="768" r:id="rId292"/>
    <p:sldId id="769" r:id="rId293"/>
    <p:sldId id="770" r:id="rId294"/>
    <p:sldId id="771" r:id="rId295"/>
    <p:sldId id="858" r:id="rId296"/>
    <p:sldId id="773" r:id="rId297"/>
    <p:sldId id="774" r:id="rId298"/>
    <p:sldId id="775" r:id="rId299"/>
    <p:sldId id="776" r:id="rId300"/>
    <p:sldId id="859" r:id="rId301"/>
    <p:sldId id="778" r:id="rId302"/>
    <p:sldId id="779" r:id="rId303"/>
    <p:sldId id="780" r:id="rId304"/>
    <p:sldId id="860" r:id="rId305"/>
    <p:sldId id="782" r:id="rId306"/>
    <p:sldId id="783" r:id="rId307"/>
    <p:sldId id="861" r:id="rId308"/>
    <p:sldId id="785" r:id="rId309"/>
    <p:sldId id="786" r:id="rId310"/>
    <p:sldId id="787" r:id="rId311"/>
    <p:sldId id="788" r:id="rId312"/>
    <p:sldId id="862" r:id="rId313"/>
    <p:sldId id="790" r:id="rId314"/>
    <p:sldId id="791" r:id="rId315"/>
    <p:sldId id="792" r:id="rId316"/>
    <p:sldId id="793" r:id="rId317"/>
    <p:sldId id="863" r:id="rId318"/>
    <p:sldId id="795" r:id="rId319"/>
    <p:sldId id="796" r:id="rId320"/>
    <p:sldId id="797" r:id="rId321"/>
    <p:sldId id="798" r:id="rId322"/>
    <p:sldId id="864" r:id="rId323"/>
    <p:sldId id="800" r:id="rId324"/>
    <p:sldId id="801" r:id="rId325"/>
    <p:sldId id="865" r:id="rId326"/>
    <p:sldId id="803" r:id="rId327"/>
    <p:sldId id="804" r:id="rId328"/>
    <p:sldId id="805" r:id="rId329"/>
    <p:sldId id="866" r:id="rId330"/>
    <p:sldId id="807" r:id="rId331"/>
    <p:sldId id="808" r:id="rId332"/>
    <p:sldId id="809" r:id="rId333"/>
    <p:sldId id="810" r:id="rId334"/>
    <p:sldId id="867" r:id="rId335"/>
    <p:sldId id="812" r:id="rId336"/>
    <p:sldId id="813" r:id="rId337"/>
    <p:sldId id="814" r:id="rId338"/>
    <p:sldId id="815" r:id="rId339"/>
    <p:sldId id="868" r:id="rId340"/>
    <p:sldId id="817" r:id="rId341"/>
    <p:sldId id="405" r:id="rId342"/>
    <p:sldId id="869" r:id="rId343"/>
    <p:sldId id="407" r:id="rId344"/>
    <p:sldId id="408" r:id="rId345"/>
    <p:sldId id="409" r:id="rId346"/>
    <p:sldId id="870" r:id="rId347"/>
    <p:sldId id="411" r:id="rId348"/>
    <p:sldId id="412" r:id="rId349"/>
    <p:sldId id="413" r:id="rId350"/>
    <p:sldId id="871" r:id="rId351"/>
    <p:sldId id="415" r:id="rId352"/>
    <p:sldId id="416" r:id="rId353"/>
    <p:sldId id="417" r:id="rId354"/>
    <p:sldId id="418" r:id="rId355"/>
    <p:sldId id="872" r:id="rId356"/>
    <p:sldId id="420" r:id="rId357"/>
    <p:sldId id="421" r:id="rId358"/>
    <p:sldId id="873" r:id="rId359"/>
    <p:sldId id="423" r:id="rId360"/>
    <p:sldId id="424" r:id="rId361"/>
    <p:sldId id="425" r:id="rId362"/>
    <p:sldId id="426" r:id="rId363"/>
    <p:sldId id="874" r:id="rId364"/>
    <p:sldId id="428" r:id="rId365"/>
    <p:sldId id="429" r:id="rId366"/>
    <p:sldId id="430" r:id="rId367"/>
    <p:sldId id="875" r:id="rId368"/>
    <p:sldId id="432" r:id="rId369"/>
    <p:sldId id="433" r:id="rId370"/>
    <p:sldId id="434" r:id="rId371"/>
    <p:sldId id="435" r:id="rId372"/>
    <p:sldId id="876" r:id="rId373"/>
    <p:sldId id="437" r:id="rId374"/>
    <p:sldId id="438" r:id="rId375"/>
    <p:sldId id="877" r:id="rId376"/>
    <p:sldId id="440" r:id="rId377"/>
    <p:sldId id="441" r:id="rId378"/>
    <p:sldId id="442" r:id="rId379"/>
    <p:sldId id="443" r:id="rId380"/>
    <p:sldId id="878" r:id="rId381"/>
    <p:sldId id="445" r:id="rId382"/>
    <p:sldId id="446" r:id="rId383"/>
    <p:sldId id="447" r:id="rId384"/>
    <p:sldId id="448" r:id="rId385"/>
    <p:sldId id="879" r:id="rId386"/>
    <p:sldId id="450" r:id="rId387"/>
    <p:sldId id="451" r:id="rId388"/>
    <p:sldId id="452" r:id="rId389"/>
    <p:sldId id="453" r:id="rId390"/>
    <p:sldId id="454" r:id="rId391"/>
    <p:sldId id="880" r:id="rId392"/>
    <p:sldId id="456" r:id="rId393"/>
    <p:sldId id="457" r:id="rId394"/>
    <p:sldId id="881" r:id="rId395"/>
    <p:sldId id="459" r:id="rId396"/>
    <p:sldId id="460" r:id="rId397"/>
    <p:sldId id="461" r:id="rId398"/>
    <p:sldId id="462" r:id="rId399"/>
    <p:sldId id="882" r:id="rId400"/>
    <p:sldId id="464" r:id="rId401"/>
    <p:sldId id="465" r:id="rId402"/>
    <p:sldId id="466" r:id="rId403"/>
    <p:sldId id="467" r:id="rId404"/>
    <p:sldId id="468" r:id="rId405"/>
    <p:sldId id="469" r:id="rId406"/>
    <p:sldId id="883" r:id="rId407"/>
    <p:sldId id="471" r:id="rId408"/>
    <p:sldId id="472" r:id="rId409"/>
    <p:sldId id="473" r:id="rId410"/>
    <p:sldId id="884" r:id="rId4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viewProps" Target="viewProps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tableStyles" Target="tableStyles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presProps" Target="presProps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3473-490C-41C2-B572-FE753D547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DCE75-3670-4E44-A879-F065D62FC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52D8-296D-4EDD-AFFE-F1BB97BF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F522-F242-4086-BE42-74ACF5F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6C368-B526-465D-A461-70D4C911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3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92FF-EBB8-4C5A-BC09-F2514DEC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6D2EF-30C8-48B9-A8F5-A485F3A5C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4402-67E3-4B9E-8F38-C9D18FB9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5B26-019D-4922-96B3-CDE2CCBF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5345-7482-413C-8DCA-36F1377A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1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692BC-17C6-4D69-965E-3B4872F49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45EF7-D28E-41B9-82D1-85662EE1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7B38-6C90-40B8-8EBE-603E5A19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1B9B-F03C-4EA3-BE9A-AA1ABDA2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FDE6-CF4C-4AD1-835C-46248309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0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F6F5-EC33-4A56-BD0C-98EE4204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1416-6CE9-44A1-86F1-E272F092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4485-823C-4829-A170-23DE2A7B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09FC-E971-4EDD-9A01-89F88885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BDE1-F0A3-4D80-A412-CDD81472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59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F6D2-0FAF-49FF-82B3-C46124E0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2A54-575B-4780-B990-47F43C9CA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9FA7-509A-4DA1-85E3-75C6AE59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9A1E-0647-496B-A62F-649E84B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A91-6E90-4A84-B0D2-B2FCDAD3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9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9E2-72E4-4C83-B2D1-63920BF5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C55A-6A70-402D-9686-A35FE4080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125F9-3758-40A4-BC1F-55029EDD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EAEE8-FD85-4564-85B3-A33738A6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9DB8F-3DF5-4C75-82D7-00B09120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AB4A1-2EDB-4714-8D0A-8F7F0D28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07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09AC-E082-4607-8F6D-061570D3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FD4C-63B7-4903-A95E-6470B937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A3EBF-A890-422D-B905-7DE080BF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522C5-5812-4832-9512-8C72CCBF3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FCA1A-8828-4F2C-A5E3-E2B19F7FB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DAD10-6AEA-4E01-AAB3-6582C4B3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00971-F163-4684-979E-5A125134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35852-25FC-4A44-AC1F-035FB86D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2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F07F-D2C7-4935-AF8E-53C2DEBE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1687B-4B53-48F7-A859-70EF72DD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4FDA5-8097-43FD-AD59-7569A053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FC148-266E-4497-932D-C292E7A6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23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72401-DF10-4465-B043-1B24F1A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6D94C-18DA-4ECE-8972-F7358C5E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9AEC-F1D3-46F3-9BD8-596E4A68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8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2C21-E10D-4AF5-B1BD-20A55311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2285-E25E-4266-8D32-5FA38EC30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5B43E-BE71-42E1-8D80-93EF1D07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8432E-0717-4603-87D2-D20C7857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23D28-5102-415F-933C-C5BAA367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6334B-EBC1-4595-BF40-F3C0F596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24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0822-D6B5-40AA-81B1-76B2C1FD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ECE3E-5AEA-47CF-AFDE-EBDCCC143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44CDF-CB1C-49B5-B986-C656E663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2FD6-AEE8-409F-A4A2-A2A7B06B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BB85D-4239-4347-8A3D-98757BB7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887BA-D0F9-456A-8908-AEFE8C0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F480F-F509-4D64-9331-472800DE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4A9D-6493-4B26-A938-F5DADF8D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3D5-8F9E-47D5-ABB8-32609D5D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18C2-456D-4E39-B61F-8EEE5E6189B7}" type="datetimeFigureOut">
              <a:rPr lang="de-DE" smtClean="0"/>
              <a:t>09.04.23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BCD7-8562-4EA1-9456-EEADC42F6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1020-B65C-4A14-9BB1-85347501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AA5DF-1200-4007-9C72-AE193C3E91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39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47BFE5-ACCC-4CDE-94B6-A03FF9ED0D17}"/>
              </a:ext>
            </a:extLst>
          </p:cNvPr>
          <p:cNvSpPr/>
          <p:nvPr/>
        </p:nvSpPr>
        <p:spPr>
          <a:xfrm>
            <a:off x="3561347" y="3788763"/>
            <a:ext cx="8181474" cy="21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</a:pPr>
            <a:r>
              <a:rPr lang="ar-SA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 يا اَللهُ</a:t>
            </a:r>
            <a:r>
              <a:rPr lang="ar-LB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رَحْمنُ</a:t>
            </a:r>
            <a:r>
              <a:rPr lang="ar-LB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رَحيمُ</a:t>
            </a:r>
            <a:r>
              <a:rPr lang="ar-LB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</a:t>
            </a:r>
            <a:r>
              <a:rPr lang="ar-SA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ا كَريمُ</a:t>
            </a:r>
            <a:r>
              <a:rPr lang="ar-LB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</a:t>
            </a:r>
            <a:r>
              <a:rPr lang="ar-SA" altLang="de-DE" sz="7200">
                <a:solidFill>
                  <a:srgbClr val="000000"/>
                </a:solidFill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ا مُقيمُ</a:t>
            </a:r>
            <a:endParaRPr lang="en-US" altLang="de-DE" sz="7200" dirty="0">
              <a:solidFill>
                <a:srgbClr val="000000"/>
              </a:solidFill>
              <a:effectLst>
                <a:outerShdw blurRad="50800" dist="38100" dir="2700000" algn="tl" rotWithShape="0">
                  <a:srgbClr val="FF0000">
                    <a:alpha val="40000"/>
                  </a:srgbClr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53E32-0487-4FFC-A8E4-F37E7342D5A6}"/>
              </a:ext>
            </a:extLst>
          </p:cNvPr>
          <p:cNvSpPr/>
          <p:nvPr/>
        </p:nvSpPr>
        <p:spPr>
          <a:xfrm>
            <a:off x="449179" y="1438469"/>
            <a:ext cx="1129364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</a:pPr>
            <a:r>
              <a:rPr lang="de-DE" sz="4400" dirty="0"/>
              <a:t>Allah unser, ich flehe Dich mit </a:t>
            </a:r>
          </a:p>
          <a:p>
            <a:pPr algn="ctr" rtl="1">
              <a:lnSpc>
                <a:spcPct val="90000"/>
              </a:lnSpc>
            </a:pPr>
            <a:r>
              <a:rPr lang="de-DE" sz="4400" dirty="0"/>
              <a:t>Deinem Namen an: o Allah, o Gnädiger, </a:t>
            </a:r>
            <a:br>
              <a:rPr lang="de-DE" sz="4400" dirty="0"/>
            </a:br>
            <a:r>
              <a:rPr lang="de-DE" sz="4400" dirty="0"/>
              <a:t>o Erbarmer, o Großzügiger,</a:t>
            </a:r>
            <a:endParaRPr lang="en-US" altLang="de-DE" sz="4400" dirty="0">
              <a:solidFill>
                <a:srgbClr val="000033"/>
              </a:solidFill>
              <a:cs typeface="Traditional Arabic" panose="02020603050405020304" pitchFamily="18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87AFC-59ED-466D-BC60-4BCCD7A46635}"/>
              </a:ext>
            </a:extLst>
          </p:cNvPr>
          <p:cNvSpPr txBox="1"/>
          <p:nvPr/>
        </p:nvSpPr>
        <p:spPr>
          <a:xfrm>
            <a:off x="2712480" y="5302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0B43EDA-2A89-447B-A5B1-3D8BCDFF1D13}"/>
              </a:ext>
            </a:extLst>
          </p:cNvPr>
          <p:cNvSpPr txBox="1"/>
          <p:nvPr/>
        </p:nvSpPr>
        <p:spPr>
          <a:xfrm>
            <a:off x="3219376" y="30081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021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2B5811-435D-48D6-B37B-92080B9C5EE1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27183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3B8238-DE02-4618-8134-B1598E9824E1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4086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3E562F-A261-41EA-A81F-CEA54A3998A8}"/>
              </a:ext>
            </a:extLst>
          </p:cNvPr>
          <p:cNvSpPr/>
          <p:nvPr/>
        </p:nvSpPr>
        <p:spPr>
          <a:xfrm>
            <a:off x="2014329" y="3815325"/>
            <a:ext cx="10886661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اَحْكَمَ الْحاكِمينَ يا اَعْدَلَ الْعادِلينَ</a:t>
            </a:r>
            <a:endParaRPr lang="ar-LB" sz="7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اَصْدَقَ الصّادِقينَ</a:t>
            </a:r>
            <a:endParaRPr lang="ar-LB" sz="7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7C066-8585-44F5-AF02-A762468B5E39}"/>
              </a:ext>
            </a:extLst>
          </p:cNvPr>
          <p:cNvSpPr/>
          <p:nvPr/>
        </p:nvSpPr>
        <p:spPr>
          <a:xfrm>
            <a:off x="0" y="125433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Mächtigster der Regierenden, </a:t>
            </a:r>
            <a:endParaRPr lang="ar-LB" sz="4400" dirty="0"/>
          </a:p>
          <a:p>
            <a:pPr algn="ctr"/>
            <a:r>
              <a:rPr lang="de-DE" sz="4400" dirty="0"/>
              <a:t>o Gerechtester der Gerechten, </a:t>
            </a:r>
            <a:endParaRPr lang="ar-LB" sz="4400" dirty="0"/>
          </a:p>
          <a:p>
            <a:pPr algn="ctr"/>
            <a:r>
              <a:rPr lang="de-DE" sz="4400" dirty="0"/>
              <a:t>o Aufrichtigster der Aufrichtigen,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722AE-3506-4A5D-B535-609093A55BF9}"/>
              </a:ext>
            </a:extLst>
          </p:cNvPr>
          <p:cNvSpPr txBox="1"/>
          <p:nvPr/>
        </p:nvSpPr>
        <p:spPr>
          <a:xfrm>
            <a:off x="3035800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2118899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B1A1FA-983C-4CC4-B059-1B718DE33F9B}"/>
              </a:ext>
            </a:extLst>
          </p:cNvPr>
          <p:cNvSpPr/>
          <p:nvPr/>
        </p:nvSpPr>
        <p:spPr>
          <a:xfrm>
            <a:off x="3001616" y="3509963"/>
            <a:ext cx="8898835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اَطْهَرَ الطّاهِرينَ يا اَحْسَنَ الْخالِقينَ يا اَسْرَعَ الْحاسِبينَ </a:t>
            </a:r>
            <a:endParaRPr lang="ar-LB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09279-1EB2-49EC-8742-075D98D8A2C1}"/>
              </a:ext>
            </a:extLst>
          </p:cNvPr>
          <p:cNvSpPr/>
          <p:nvPr/>
        </p:nvSpPr>
        <p:spPr>
          <a:xfrm>
            <a:off x="1371600" y="982416"/>
            <a:ext cx="98728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dirty="0"/>
              <a:t> o Reinster der Reinen, </a:t>
            </a:r>
            <a:endParaRPr lang="ar-LB" sz="4800" dirty="0"/>
          </a:p>
          <a:p>
            <a:pPr algn="ctr"/>
            <a:r>
              <a:rPr lang="de-DE" sz="4800" dirty="0"/>
              <a:t>o Schönster der Schöpfer, </a:t>
            </a:r>
            <a:endParaRPr lang="ar-LB" sz="4800" dirty="0"/>
          </a:p>
          <a:p>
            <a:pPr algn="ctr"/>
            <a:r>
              <a:rPr lang="de-DE" sz="4800" dirty="0"/>
              <a:t>o Schnellster der Abrechnenden,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ED434-3EB2-43FA-B55D-271B7DB81ACB}"/>
              </a:ext>
            </a:extLst>
          </p:cNvPr>
          <p:cNvSpPr txBox="1"/>
          <p:nvPr/>
        </p:nvSpPr>
        <p:spPr>
          <a:xfrm>
            <a:off x="3001616" y="25561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5114111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AF26B6-22C6-4083-ABD9-DFC8BCB88939}"/>
              </a:ext>
            </a:extLst>
          </p:cNvPr>
          <p:cNvSpPr/>
          <p:nvPr/>
        </p:nvSpPr>
        <p:spPr>
          <a:xfrm>
            <a:off x="2882448" y="3696621"/>
            <a:ext cx="9567967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اَسْمَعَ السّامِعينَ يا اَبْصَرَ</a:t>
            </a:r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النّاظِرينَ </a:t>
            </a:r>
            <a:endParaRPr lang="ar-LB" sz="7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اَشْفَعَ الشّافِعينَ يا اَكْرَمَ الاْكْرَمينَ</a:t>
            </a:r>
            <a:endParaRPr lang="de-DE" sz="7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BD614-5283-43ED-B9EB-0E8B496F5944}"/>
              </a:ext>
            </a:extLst>
          </p:cNvPr>
          <p:cNvSpPr/>
          <p:nvPr/>
        </p:nvSpPr>
        <p:spPr>
          <a:xfrm>
            <a:off x="-129208" y="1607361"/>
            <a:ext cx="1245041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400" dirty="0"/>
              <a:t>Besthörender der Hörenden, o Scharfsichtiger </a:t>
            </a:r>
            <a:endParaRPr lang="ar-LB" sz="3400" dirty="0"/>
          </a:p>
          <a:p>
            <a:pPr algn="ctr"/>
            <a:r>
              <a:rPr lang="de-DE" sz="3400" dirty="0"/>
              <a:t>der Schauenden, o bester Fürsprecher der</a:t>
            </a:r>
            <a:endParaRPr lang="ar-LB" sz="3400" dirty="0"/>
          </a:p>
          <a:p>
            <a:pPr algn="ctr"/>
            <a:r>
              <a:rPr lang="ar-LB" sz="3400" dirty="0"/>
              <a:t>          </a:t>
            </a:r>
            <a:r>
              <a:rPr lang="de-DE" sz="3400" dirty="0"/>
              <a:t> Fürsprecher, o Großzügigster der Großzügigen.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D14A6-FE00-47DC-81AE-6ACE0F1D9B63}"/>
              </a:ext>
            </a:extLst>
          </p:cNvPr>
          <p:cNvSpPr txBox="1"/>
          <p:nvPr/>
        </p:nvSpPr>
        <p:spPr>
          <a:xfrm>
            <a:off x="3035800" y="19622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5614927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0F2C6E-239A-425A-B3F8-3212ED106194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39893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4C9B89-9966-4CCB-B333-5160976DAE79}"/>
              </a:ext>
            </a:extLst>
          </p:cNvPr>
          <p:cNvSpPr/>
          <p:nvPr/>
        </p:nvSpPr>
        <p:spPr>
          <a:xfrm>
            <a:off x="2928731" y="3707354"/>
            <a:ext cx="9376288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عِمادَ مَنْ لا عِمادَ لَهُ يا سَنَدَ مَنْ لا سَنَدَ لَهُ يا ذُخْرَ مَنْ لا ذُخْرَ لَهُ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23D60-0D0D-48DC-9B66-FADBDCB04423}"/>
              </a:ext>
            </a:extLst>
          </p:cNvPr>
          <p:cNvSpPr/>
          <p:nvPr/>
        </p:nvSpPr>
        <p:spPr>
          <a:xfrm>
            <a:off x="-301487" y="1501636"/>
            <a:ext cx="12794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Stütze dessen, der keine Stütze hat, </a:t>
            </a:r>
            <a:endParaRPr lang="ar-LB" sz="3600" dirty="0"/>
          </a:p>
          <a:p>
            <a:pPr algn="ctr"/>
            <a:r>
              <a:rPr lang="de-DE" sz="3600" dirty="0"/>
              <a:t>o Rückhalt dessen, der keinen Rückhalt hat, </a:t>
            </a:r>
          </a:p>
          <a:p>
            <a:pPr algn="ctr"/>
            <a:r>
              <a:rPr lang="de-DE" sz="3600" dirty="0"/>
              <a:t>o Reichtum dessen, der keinen Reichtum hat,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E2547-D270-4AEA-9793-3964FE6477D3}"/>
              </a:ext>
            </a:extLst>
          </p:cNvPr>
          <p:cNvSpPr txBox="1"/>
          <p:nvPr/>
        </p:nvSpPr>
        <p:spPr>
          <a:xfrm>
            <a:off x="3024468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086280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BE942-C5D9-4C1C-8B7F-01B4DBC6FF21}"/>
              </a:ext>
            </a:extLst>
          </p:cNvPr>
          <p:cNvSpPr/>
          <p:nvPr/>
        </p:nvSpPr>
        <p:spPr>
          <a:xfrm>
            <a:off x="2920621" y="3815325"/>
            <a:ext cx="9271379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حِرْزَ مَنْ لا حِرْزَ لَهُ يا غِياثَ مَنْ لا غِياثَ لَهُ يا فَخْرَ مَنْ لا فَخْرَ لَهُ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65406-4609-4992-8BB8-F587527D5EEC}"/>
              </a:ext>
            </a:extLst>
          </p:cNvPr>
          <p:cNvSpPr/>
          <p:nvPr/>
        </p:nvSpPr>
        <p:spPr>
          <a:xfrm>
            <a:off x="0" y="1585754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Festung dessen, der keine Festung hat, </a:t>
            </a:r>
            <a:endParaRPr lang="ar-LB" sz="3600" dirty="0"/>
          </a:p>
          <a:p>
            <a:pPr algn="ctr"/>
            <a:r>
              <a:rPr lang="de-DE" sz="3600" dirty="0"/>
              <a:t>o Retter dessen, der keinen Retter hat, </a:t>
            </a:r>
            <a:endParaRPr lang="ar-LB" sz="3600" dirty="0"/>
          </a:p>
          <a:p>
            <a:pPr algn="ctr"/>
            <a:r>
              <a:rPr lang="de-DE" sz="3600" dirty="0"/>
              <a:t>o Stolz dessen, der keinen Stolz hat,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C28D2-6BC1-4A97-A64C-82B34191D454}"/>
              </a:ext>
            </a:extLst>
          </p:cNvPr>
          <p:cNvSpPr txBox="1"/>
          <p:nvPr/>
        </p:nvSpPr>
        <p:spPr>
          <a:xfrm>
            <a:off x="3014529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9599530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C40A59-3954-44EF-803E-36B89DA1406B}"/>
              </a:ext>
            </a:extLst>
          </p:cNvPr>
          <p:cNvSpPr/>
          <p:nvPr/>
        </p:nvSpPr>
        <p:spPr>
          <a:xfrm>
            <a:off x="3490288" y="4237048"/>
            <a:ext cx="8486633" cy="1631216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عِزَّ مَنْ لا عِزَّ لَهُ يا مُعينَ مَنْ لا مُعينَ لَهُ </a:t>
            </a: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اَنيسَ مَنْ لا اَنيسَ لَهُ يا اَمانَ مَنْ لا اَمانَ لَهُ</a:t>
            </a:r>
            <a:endParaRPr lang="en-US" altLang="de-DE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69CF4-D8FD-4D0A-8BD2-1469FDEEDD29}"/>
              </a:ext>
            </a:extLst>
          </p:cNvPr>
          <p:cNvSpPr/>
          <p:nvPr/>
        </p:nvSpPr>
        <p:spPr>
          <a:xfrm>
            <a:off x="1808835" y="1182231"/>
            <a:ext cx="89892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500" dirty="0"/>
              <a:t> o Ruhm dessen, der keinen Ruhm hat, </a:t>
            </a:r>
            <a:br>
              <a:rPr lang="de-DE" sz="3500" dirty="0"/>
            </a:br>
            <a:r>
              <a:rPr lang="de-DE" sz="3500" dirty="0"/>
              <a:t>o Beistand dessen, der keinen Beistand hat, </a:t>
            </a:r>
            <a:br>
              <a:rPr lang="de-DE" sz="3500" dirty="0"/>
            </a:br>
            <a:r>
              <a:rPr lang="de-DE" sz="3500" dirty="0"/>
              <a:t>o Gefährte dessen, der keinen Gefährten hat, </a:t>
            </a:r>
            <a:br>
              <a:rPr lang="de-DE" sz="3500" dirty="0"/>
            </a:br>
            <a:r>
              <a:rPr lang="de-DE" sz="3500" dirty="0"/>
              <a:t>o Sicherheit dessen, der keine Sicherheit hat.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681C3-3E5D-479F-AEAB-1CAAA984A2F5}"/>
              </a:ext>
            </a:extLst>
          </p:cNvPr>
          <p:cNvSpPr txBox="1"/>
          <p:nvPr/>
        </p:nvSpPr>
        <p:spPr>
          <a:xfrm>
            <a:off x="2994650" y="22095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7500274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424FCD-A81A-4BA0-889D-094059FC906B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02972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5A5FDC-417D-4DA2-BDB3-86C3A40F3E19}"/>
              </a:ext>
            </a:extLst>
          </p:cNvPr>
          <p:cNvSpPr/>
          <p:nvPr/>
        </p:nvSpPr>
        <p:spPr>
          <a:xfrm>
            <a:off x="3336877" y="3721503"/>
            <a:ext cx="8486633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 يا عاصِمُ يا قائِمُ يا دائِمُ يا راحِمُ</a:t>
            </a:r>
            <a:endParaRPr lang="en-US" altLang="de-DE" sz="7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F3E5-4B25-4DE5-BEBE-D70CC9005AFB}"/>
              </a:ext>
            </a:extLst>
          </p:cNvPr>
          <p:cNvSpPr/>
          <p:nvPr/>
        </p:nvSpPr>
        <p:spPr>
          <a:xfrm>
            <a:off x="1224886" y="1255299"/>
            <a:ext cx="974222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Allah unser, ich flehe Dich mit </a:t>
            </a:r>
            <a:endParaRPr lang="ar-LB" sz="4400" dirty="0"/>
          </a:p>
          <a:p>
            <a:pPr algn="ctr"/>
            <a:r>
              <a:rPr lang="de-DE" sz="4400" dirty="0"/>
              <a:t>Deinem Namen an: o Beschützer, </a:t>
            </a:r>
            <a:endParaRPr lang="ar-LB" sz="4400" dirty="0"/>
          </a:p>
          <a:p>
            <a:pPr algn="ctr"/>
            <a:r>
              <a:rPr lang="de-DE" sz="4400" dirty="0"/>
              <a:t>o Währender, o Ewiger, o Erbarmer,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5FB96-83D9-4890-8763-1DE57E17BEC9}"/>
              </a:ext>
            </a:extLst>
          </p:cNvPr>
          <p:cNvSpPr txBox="1"/>
          <p:nvPr/>
        </p:nvSpPr>
        <p:spPr>
          <a:xfrm>
            <a:off x="3029741" y="288835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10892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9ADCEE-7912-4812-9320-36448BC4AD1A}"/>
              </a:ext>
            </a:extLst>
          </p:cNvPr>
          <p:cNvSpPr/>
          <p:nvPr/>
        </p:nvSpPr>
        <p:spPr>
          <a:xfrm>
            <a:off x="1524000" y="3813577"/>
            <a:ext cx="12658344" cy="230832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لَهُ الْعِزَّةُ وَالْجَمالُ</a:t>
            </a:r>
          </a:p>
          <a:p>
            <a:pPr algn="ctr"/>
            <a:r>
              <a:rPr lang="ar-LB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لَهُ الْقُدْرَةُ وَالْكَمالُ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172A9-1748-4D57-B28C-DF8F52C9F4CD}"/>
              </a:ext>
            </a:extLst>
          </p:cNvPr>
          <p:cNvSpPr/>
          <p:nvPr/>
        </p:nvSpPr>
        <p:spPr>
          <a:xfrm>
            <a:off x="0" y="1233734"/>
            <a:ext cx="12192000" cy="2225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Der die Erhabenheit und </a:t>
            </a:r>
            <a:endParaRPr lang="ar-LB" sz="4000" dirty="0">
              <a:solidFill>
                <a:srgbClr val="0033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die Schönheit ist, </a:t>
            </a:r>
            <a:r>
              <a:rPr lang="de-DE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Der die </a:t>
            </a:r>
            <a:endParaRPr lang="ar-LB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Allmacht und die Vollkommenheit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E79EA-7D43-461A-AE25-7EFACD669B78}"/>
              </a:ext>
            </a:extLst>
          </p:cNvPr>
          <p:cNvSpPr txBox="1"/>
          <p:nvPr/>
        </p:nvSpPr>
        <p:spPr>
          <a:xfrm>
            <a:off x="3141333" y="276053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358464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11EAA-E92C-41E4-ACDB-296417E4BF44}"/>
              </a:ext>
            </a:extLst>
          </p:cNvPr>
          <p:cNvSpPr/>
          <p:nvPr/>
        </p:nvSpPr>
        <p:spPr>
          <a:xfrm>
            <a:off x="1078047" y="3598626"/>
            <a:ext cx="13089147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سالِمُ يا حاكِمُ يا عالِمُ 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قاسِمُ يا قابِضُ يا باسِطُ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72F1F-0DF3-4C65-8512-12F9925C62C8}"/>
              </a:ext>
            </a:extLst>
          </p:cNvPr>
          <p:cNvSpPr/>
          <p:nvPr/>
        </p:nvSpPr>
        <p:spPr>
          <a:xfrm>
            <a:off x="0" y="115238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Unfehlbarer, o Regierender,</a:t>
            </a:r>
            <a:endParaRPr lang="ar-LB" sz="4400" dirty="0"/>
          </a:p>
          <a:p>
            <a:pPr algn="ctr"/>
            <a:r>
              <a:rPr lang="de-DE" sz="4400" dirty="0"/>
              <a:t>o Allwissender, o Verteiler, </a:t>
            </a:r>
            <a:endParaRPr lang="ar-LB" sz="4400" dirty="0"/>
          </a:p>
          <a:p>
            <a:pPr algn="ctr"/>
            <a:r>
              <a:rPr lang="de-DE" sz="4400" dirty="0"/>
              <a:t>o Begrenzender, o Ausbreitender.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8A149-ADB0-4556-9C6F-40013FE78839}"/>
              </a:ext>
            </a:extLst>
          </p:cNvPr>
          <p:cNvSpPr txBox="1"/>
          <p:nvPr/>
        </p:nvSpPr>
        <p:spPr>
          <a:xfrm>
            <a:off x="2986895" y="24534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23152933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D25C04-CE91-4839-A010-8C1C1E7AD643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48429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9273F-F902-40FD-A931-5B87D9580363}"/>
              </a:ext>
            </a:extLst>
          </p:cNvPr>
          <p:cNvSpPr/>
          <p:nvPr/>
        </p:nvSpPr>
        <p:spPr>
          <a:xfrm>
            <a:off x="3014528" y="3810760"/>
            <a:ext cx="9634671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عاصِمَ مَنِ اسْتَعْصَمَهُ يا راحِمَ مَنِ اسْتَرْحَمَهُ يا غافِرَ مَنِ اسْتَغْفَرَهُ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AEDB0-3C35-446D-9ADF-BD9683B6103B}"/>
              </a:ext>
            </a:extLst>
          </p:cNvPr>
          <p:cNvSpPr/>
          <p:nvPr/>
        </p:nvSpPr>
        <p:spPr>
          <a:xfrm>
            <a:off x="1346154" y="1280390"/>
            <a:ext cx="9653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Beschützer derer, die Seinen Schutz </a:t>
            </a:r>
          </a:p>
          <a:p>
            <a:pPr algn="ctr"/>
            <a:r>
              <a:rPr lang="de-DE" sz="3600" dirty="0"/>
              <a:t>suchen, o Erbarmer derer, die Ihn um</a:t>
            </a:r>
          </a:p>
          <a:p>
            <a:pPr algn="ctr"/>
            <a:r>
              <a:rPr lang="de-DE" sz="3600" dirty="0"/>
              <a:t> Erbarmen anflehen, o Vergebender derer, </a:t>
            </a:r>
          </a:p>
          <a:p>
            <a:pPr algn="ctr"/>
            <a:r>
              <a:rPr lang="de-DE" sz="3600" dirty="0"/>
              <a:t>die Seine Vergebung erhoffen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60D1E-8CD0-4FA8-8724-220CA2D4CB43}"/>
              </a:ext>
            </a:extLst>
          </p:cNvPr>
          <p:cNvSpPr txBox="1"/>
          <p:nvPr/>
        </p:nvSpPr>
        <p:spPr>
          <a:xfrm>
            <a:off x="3014528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4154175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C32B75-7F27-4AD0-8CAD-A5C639E80DE6}"/>
              </a:ext>
            </a:extLst>
          </p:cNvPr>
          <p:cNvSpPr/>
          <p:nvPr/>
        </p:nvSpPr>
        <p:spPr>
          <a:xfrm>
            <a:off x="2627195" y="3661437"/>
            <a:ext cx="10007070" cy="230832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ناصِرَ مَنِ اسْتَنْصَرَهُ يا حافِظَ مَنِ اسْتَحْفَظَهُ يا مُكْرِمَ مَنِ اسْتَكْرَمَهُ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50373-F770-4E17-9B6C-3D78C0F0583D}"/>
              </a:ext>
            </a:extLst>
          </p:cNvPr>
          <p:cNvSpPr/>
          <p:nvPr/>
        </p:nvSpPr>
        <p:spPr>
          <a:xfrm>
            <a:off x="1011922" y="1603662"/>
            <a:ext cx="10168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 o Helfer derer, die Ihn um Hilfe ersuchen, </a:t>
            </a:r>
            <a:endParaRPr lang="ar-LB" sz="3600" dirty="0"/>
          </a:p>
          <a:p>
            <a:pPr algn="ctr"/>
            <a:r>
              <a:rPr lang="de-DE" sz="3600" dirty="0"/>
              <a:t>o Hüter derer, die sich Seiner Obhut anvertrauen, </a:t>
            </a:r>
            <a:br>
              <a:rPr lang="de-DE" sz="3600" dirty="0"/>
            </a:br>
            <a:r>
              <a:rPr lang="de-DE" sz="3600" dirty="0"/>
              <a:t>o</a:t>
            </a:r>
            <a:r>
              <a:rPr lang="ar-LB" sz="3600" dirty="0"/>
              <a:t> </a:t>
            </a:r>
            <a:r>
              <a:rPr lang="de-DE" sz="3600" dirty="0"/>
              <a:t>Wohltäter derer, die Seine Wohltaten erhoffen,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5CC6D-9F0D-47A8-9B84-2136CB7170CC}"/>
              </a:ext>
            </a:extLst>
          </p:cNvPr>
          <p:cNvSpPr txBox="1"/>
          <p:nvPr/>
        </p:nvSpPr>
        <p:spPr>
          <a:xfrm>
            <a:off x="3024468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1575424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0C5712-2A99-458B-8772-2AE9F417CF34}"/>
              </a:ext>
            </a:extLst>
          </p:cNvPr>
          <p:cNvSpPr/>
          <p:nvPr/>
        </p:nvSpPr>
        <p:spPr>
          <a:xfrm>
            <a:off x="1269242" y="3519904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مُرْشِدَ مَنِ اسْتَرْشَدَهُ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صَريخَ مَنِ اسْتَصْرَخَهُ </a:t>
            </a:r>
            <a:endParaRPr lang="en-US" alt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53123-2DA8-4A60-87B6-B0D2C7687A29}"/>
              </a:ext>
            </a:extLst>
          </p:cNvPr>
          <p:cNvSpPr/>
          <p:nvPr/>
        </p:nvSpPr>
        <p:spPr>
          <a:xfrm>
            <a:off x="1057701" y="1490008"/>
            <a:ext cx="100765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Wegweiser derer, die nach Seiner </a:t>
            </a:r>
          </a:p>
          <a:p>
            <a:pPr algn="ctr"/>
            <a:r>
              <a:rPr lang="de-DE" sz="4000" dirty="0"/>
              <a:t>Weisung verlangen, o Erlöser derer, die zu </a:t>
            </a:r>
          </a:p>
          <a:p>
            <a:pPr algn="ctr"/>
            <a:r>
              <a:rPr lang="de-DE" sz="4000" dirty="0"/>
              <a:t>Ihm um Erlösung rufen,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451F8-3515-4513-8877-599EC572605B}"/>
              </a:ext>
            </a:extLst>
          </p:cNvPr>
          <p:cNvSpPr txBox="1"/>
          <p:nvPr/>
        </p:nvSpPr>
        <p:spPr>
          <a:xfrm>
            <a:off x="3011927" y="2913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052493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1C7E42-A442-4733-92B8-CC7395B279CE}"/>
              </a:ext>
            </a:extLst>
          </p:cNvPr>
          <p:cNvSpPr/>
          <p:nvPr/>
        </p:nvSpPr>
        <p:spPr>
          <a:xfrm>
            <a:off x="4599294" y="3509963"/>
            <a:ext cx="5661545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مُعينَ مَنِ اسْتَعانَهُ يا مُغيثَ مَنِ اسْتَغاثَهُ </a:t>
            </a:r>
            <a:endParaRPr lang="en-US" alt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C3DBE-9696-4EE9-98A5-88D3B8CBCA3B}"/>
              </a:ext>
            </a:extLst>
          </p:cNvPr>
          <p:cNvSpPr/>
          <p:nvPr/>
        </p:nvSpPr>
        <p:spPr>
          <a:xfrm>
            <a:off x="1416119" y="1348735"/>
            <a:ext cx="92368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Beistand derer, die Seinen Beistand ersehnen, o Erretter derer, die Ihn um Rettung ersuchen.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71C15-6D6B-4EB1-9F6E-5CAEFD15CBD1}"/>
              </a:ext>
            </a:extLst>
          </p:cNvPr>
          <p:cNvSpPr txBox="1"/>
          <p:nvPr/>
        </p:nvSpPr>
        <p:spPr>
          <a:xfrm>
            <a:off x="3014528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771442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CA9785-EC4C-452C-980B-D693F4CE49FB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23032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30292F-CDA7-4318-B6B5-4F768FA6D3E5}"/>
              </a:ext>
            </a:extLst>
          </p:cNvPr>
          <p:cNvSpPr/>
          <p:nvPr/>
        </p:nvSpPr>
        <p:spPr>
          <a:xfrm>
            <a:off x="2886501" y="3602038"/>
            <a:ext cx="9489744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عَزيزاً لا يُضامُ يا لَطيفاً لا يُرامُ يا قَيُّوماً لا يَنامُ يا دائِماً لا يَفُوتُ</a:t>
            </a:r>
            <a:endParaRPr lang="en-US" altLang="de-DE" sz="7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7E575-46FE-446D-A71A-31E080656C43}"/>
              </a:ext>
            </a:extLst>
          </p:cNvPr>
          <p:cNvSpPr/>
          <p:nvPr/>
        </p:nvSpPr>
        <p:spPr>
          <a:xfrm>
            <a:off x="167185" y="1686302"/>
            <a:ext cx="11857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o Mächtiger, Der nicht geschädigt werden </a:t>
            </a:r>
            <a:endParaRPr lang="ar-LB" sz="3200" dirty="0"/>
          </a:p>
          <a:p>
            <a:pPr algn="ctr"/>
            <a:r>
              <a:rPr lang="de-DE" sz="3200" dirty="0"/>
              <a:t>kann, o Gütiger, Der unerreichbar ist, o Beständiger, </a:t>
            </a:r>
          </a:p>
          <a:p>
            <a:pPr algn="ctr"/>
            <a:r>
              <a:rPr lang="de-DE" sz="3200" dirty="0"/>
              <a:t>Der niemals schläft, o Ewiger, Der niemals vergeht,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894E4-D402-41B6-98B9-ED9C87EAD9DC}"/>
              </a:ext>
            </a:extLst>
          </p:cNvPr>
          <p:cNvSpPr txBox="1"/>
          <p:nvPr/>
        </p:nvSpPr>
        <p:spPr>
          <a:xfrm>
            <a:off x="3043531" y="23223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373618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6A889D-E364-410A-AF21-B87D559C5E4A}"/>
              </a:ext>
            </a:extLst>
          </p:cNvPr>
          <p:cNvSpPr/>
          <p:nvPr/>
        </p:nvSpPr>
        <p:spPr>
          <a:xfrm>
            <a:off x="2797790" y="3661437"/>
            <a:ext cx="9557983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حَيّاً لا يَمُوتُ يا مَلِكاً لا يَزُولُ</a:t>
            </a: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باقِياً لا يَفْنى</a:t>
            </a:r>
            <a:endParaRPr lang="en-US" altLang="de-DE" sz="7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3CDA4-F35F-4A05-9BB3-094DDB7856CF}"/>
              </a:ext>
            </a:extLst>
          </p:cNvPr>
          <p:cNvSpPr/>
          <p:nvPr/>
        </p:nvSpPr>
        <p:spPr>
          <a:xfrm>
            <a:off x="1473957" y="1254334"/>
            <a:ext cx="976269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Lebendiger, Der niemals stirbt, </a:t>
            </a:r>
            <a:endParaRPr lang="ar-LB" sz="4400" dirty="0"/>
          </a:p>
          <a:p>
            <a:pPr algn="ctr"/>
            <a:r>
              <a:rPr lang="de-DE" sz="4400" dirty="0"/>
              <a:t>o König, Der niemals zugrunde geht, </a:t>
            </a:r>
          </a:p>
          <a:p>
            <a:pPr algn="ctr"/>
            <a:r>
              <a:rPr lang="de-DE" sz="4400" dirty="0"/>
              <a:t>O Überlebender, Der niemals untergeht,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F8AED-83F5-455B-A0AF-A7489E7F8A1D}"/>
              </a:ext>
            </a:extLst>
          </p:cNvPr>
          <p:cNvSpPr txBox="1"/>
          <p:nvPr/>
        </p:nvSpPr>
        <p:spPr>
          <a:xfrm>
            <a:off x="3013714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011516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557B4C-D26F-4BF6-9BE2-7C64A67674BA}"/>
              </a:ext>
            </a:extLst>
          </p:cNvPr>
          <p:cNvSpPr/>
          <p:nvPr/>
        </p:nvSpPr>
        <p:spPr>
          <a:xfrm>
            <a:off x="3528593" y="3690965"/>
            <a:ext cx="8600266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عالِماً لا يَجْهَلُ يا صَمَداً لا يُطْعَمُ يا قَوِيّاً لا يَضْعُفُ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766B8-060D-4ACC-B61B-229C70161C27}"/>
              </a:ext>
            </a:extLst>
          </p:cNvPr>
          <p:cNvSpPr/>
          <p:nvPr/>
        </p:nvSpPr>
        <p:spPr>
          <a:xfrm>
            <a:off x="689113" y="1566922"/>
            <a:ext cx="1066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Allwissender, Der niemals unwissend ist, </a:t>
            </a:r>
            <a:endParaRPr lang="ar-LB" sz="3600" dirty="0"/>
          </a:p>
          <a:p>
            <a:pPr algn="ctr"/>
            <a:r>
              <a:rPr lang="de-DE" sz="3600" dirty="0"/>
              <a:t>o Unabhängiger, Der nicht auf Nahrung angewiesen ist, o Starker, Der niemals schwach ist.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A2C20-7939-4E4A-9287-66620E511650}"/>
              </a:ext>
            </a:extLst>
          </p:cNvPr>
          <p:cNvSpPr txBox="1"/>
          <p:nvPr/>
        </p:nvSpPr>
        <p:spPr>
          <a:xfrm>
            <a:off x="3025417" y="28474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1302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7FE42D-D501-420F-8404-6EA4B745EC81}"/>
              </a:ext>
            </a:extLst>
          </p:cNvPr>
          <p:cNvSpPr/>
          <p:nvPr/>
        </p:nvSpPr>
        <p:spPr>
          <a:xfrm>
            <a:off x="1677757" y="3735780"/>
            <a:ext cx="12658344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لَهُ الْمُلْكُ وَالْجَلالُ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هُوَ الْكَبيرُ الْمُتَعالُ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B7D7EE-98FD-48C7-BB42-DD51D61EC136}"/>
              </a:ext>
            </a:extLst>
          </p:cNvPr>
          <p:cNvSpPr/>
          <p:nvPr/>
        </p:nvSpPr>
        <p:spPr>
          <a:xfrm>
            <a:off x="0" y="1150368"/>
            <a:ext cx="12192000" cy="241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Der die Herrschaft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und die Pracht ist, o Jener,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Der groß und erhaben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E85-B6F3-4798-B19B-1322DA49F2A8}"/>
              </a:ext>
            </a:extLst>
          </p:cNvPr>
          <p:cNvSpPr txBox="1"/>
          <p:nvPr/>
        </p:nvSpPr>
        <p:spPr>
          <a:xfrm>
            <a:off x="3131395" y="282572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86902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6B0E72-C175-4CB5-956A-621AF3454377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73287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0D04D8-228C-430F-8D0E-9F1C3700F0A4}"/>
              </a:ext>
            </a:extLst>
          </p:cNvPr>
          <p:cNvSpPr/>
          <p:nvPr/>
        </p:nvSpPr>
        <p:spPr>
          <a:xfrm>
            <a:off x="3377820" y="3661437"/>
            <a:ext cx="8309213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اَحَدُ يا واحِدُ يا شاهِدُ يا ماجِدُ </a:t>
            </a:r>
            <a:endParaRPr lang="en-US" altLang="de-DE" sz="7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A72A9-E745-4F38-91E4-8601672EFD8F}"/>
              </a:ext>
            </a:extLst>
          </p:cNvPr>
          <p:cNvSpPr/>
          <p:nvPr/>
        </p:nvSpPr>
        <p:spPr>
          <a:xfrm>
            <a:off x="1634319" y="1238928"/>
            <a:ext cx="9506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dirty="0"/>
              <a:t>Allah unser, ich flehe Dich mit Deinem Namen an: o Einziger, o Einer o Bezeugender, o Gerühmter,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FE1F6-3ADD-477E-9A8E-6AF0C1E5FDA7}"/>
              </a:ext>
            </a:extLst>
          </p:cNvPr>
          <p:cNvSpPr txBox="1"/>
          <p:nvPr/>
        </p:nvSpPr>
        <p:spPr>
          <a:xfrm>
            <a:off x="3070684" y="27154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4382756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C553DE-AD44-4354-9643-B4EACF76821F}"/>
              </a:ext>
            </a:extLst>
          </p:cNvPr>
          <p:cNvSpPr/>
          <p:nvPr/>
        </p:nvSpPr>
        <p:spPr>
          <a:xfrm>
            <a:off x="4094329" y="3531406"/>
            <a:ext cx="7496333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حامِدُ يا راشِدُ يا باعِثُ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وارِثُ يا ضارُّ يا نافِعُ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C4A7C-D594-429F-8821-09F06CCE131C}"/>
              </a:ext>
            </a:extLst>
          </p:cNvPr>
          <p:cNvSpPr/>
          <p:nvPr/>
        </p:nvSpPr>
        <p:spPr>
          <a:xfrm>
            <a:off x="1806054" y="1254334"/>
            <a:ext cx="8861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Lobender, o Rechtleitender, </a:t>
            </a:r>
          </a:p>
          <a:p>
            <a:pPr algn="ctr"/>
            <a:r>
              <a:rPr lang="de-DE" sz="4000" dirty="0"/>
              <a:t>o Lebenserweckender, o Erbe, </a:t>
            </a:r>
          </a:p>
          <a:p>
            <a:pPr algn="ctr"/>
            <a:r>
              <a:rPr lang="de-DE" sz="4000" dirty="0"/>
              <a:t>o Schädigungsfähiger, o Wohltäter.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CF803-B1B5-4A3A-ABBB-954ED1704A75}"/>
              </a:ext>
            </a:extLst>
          </p:cNvPr>
          <p:cNvSpPr txBox="1"/>
          <p:nvPr/>
        </p:nvSpPr>
        <p:spPr>
          <a:xfrm>
            <a:off x="3025858" y="2913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49718901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530B55-620F-456A-9F27-8642181B7547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876468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E70D87-EB72-4163-8A20-C6993A11C683}"/>
              </a:ext>
            </a:extLst>
          </p:cNvPr>
          <p:cNvSpPr/>
          <p:nvPr/>
        </p:nvSpPr>
        <p:spPr>
          <a:xfrm>
            <a:off x="3886200" y="3731853"/>
            <a:ext cx="8395252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اَعْظَمَ مِنْ كُلِّ عَظيمٍ يا اَكْرَمَ مِنْ كُلِّ كَريمٍ يا اَرْحَمَ مِنْ كُلِّ رَحيمٍ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6F13B-042F-4E13-BD26-7AE4036F41AC}"/>
              </a:ext>
            </a:extLst>
          </p:cNvPr>
          <p:cNvSpPr/>
          <p:nvPr/>
        </p:nvSpPr>
        <p:spPr>
          <a:xfrm>
            <a:off x="1247632" y="1194929"/>
            <a:ext cx="96967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Gewaltigster aller Gewaltigen, </a:t>
            </a:r>
            <a:endParaRPr lang="ar-LB" sz="4400" dirty="0"/>
          </a:p>
          <a:p>
            <a:pPr algn="ctr"/>
            <a:r>
              <a:rPr lang="de-DE" sz="4400" dirty="0"/>
              <a:t>o Großzügigster aller Großzügigen, </a:t>
            </a:r>
            <a:endParaRPr lang="ar-LB" sz="4400" dirty="0"/>
          </a:p>
          <a:p>
            <a:pPr algn="ctr"/>
            <a:r>
              <a:rPr lang="de-DE" sz="4400" dirty="0"/>
              <a:t>o Gnädigster aller Begnadenden,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1E9B9-95EE-485C-B75F-8E32DECFAEAB}"/>
              </a:ext>
            </a:extLst>
          </p:cNvPr>
          <p:cNvSpPr txBox="1"/>
          <p:nvPr/>
        </p:nvSpPr>
        <p:spPr>
          <a:xfrm>
            <a:off x="3017880" y="26514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70378715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182559-0B03-4481-B833-58883DBBDA00}"/>
              </a:ext>
            </a:extLst>
          </p:cNvPr>
          <p:cNvSpPr/>
          <p:nvPr/>
        </p:nvSpPr>
        <p:spPr>
          <a:xfrm>
            <a:off x="3995530" y="3930030"/>
            <a:ext cx="8354753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اَعْلَمَ مِنْ كُلِّ عَليمٍ يا اَحْكَمَ مِنْ كُلِّ حَكيمٍ يا اَقْدَمَ مِنْ كُلِّ قَديمٍ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D9F82-ECB4-4B54-A216-CD550BE19272}"/>
              </a:ext>
            </a:extLst>
          </p:cNvPr>
          <p:cNvSpPr/>
          <p:nvPr/>
        </p:nvSpPr>
        <p:spPr>
          <a:xfrm>
            <a:off x="1413137" y="1214438"/>
            <a:ext cx="93657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Wissendster aller Wissenden, </a:t>
            </a:r>
          </a:p>
          <a:p>
            <a:pPr algn="ctr"/>
            <a:r>
              <a:rPr lang="de-DE" sz="4000" dirty="0"/>
              <a:t>o Höchstregierender aller Regierenden, </a:t>
            </a:r>
          </a:p>
          <a:p>
            <a:pPr algn="ctr"/>
            <a:r>
              <a:rPr lang="de-DE" sz="4000" dirty="0"/>
              <a:t>o Existierender vor jeder Existenz,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E9163-8AB2-4FA3-ADD5-FD1C554E75C8}"/>
              </a:ext>
            </a:extLst>
          </p:cNvPr>
          <p:cNvSpPr txBox="1"/>
          <p:nvPr/>
        </p:nvSpPr>
        <p:spPr>
          <a:xfrm>
            <a:off x="3029742" y="2913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9211917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4EBEBE-0F29-4A35-AE55-336D90C294D4}"/>
              </a:ext>
            </a:extLst>
          </p:cNvPr>
          <p:cNvSpPr/>
          <p:nvPr/>
        </p:nvSpPr>
        <p:spPr>
          <a:xfrm>
            <a:off x="3220279" y="3981956"/>
            <a:ext cx="9514020" cy="178510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اَكْبَرَ مِنْ كُلِّ كَبيرٍ يا اَلْطَفَ مِنْ كُلِّ لَطيفٍ</a:t>
            </a: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اَجَلَّ مِن كُلِّ جَليلٍ يا اَعَزَّ مِنْ كُلِّ عَزيزٍ </a:t>
            </a:r>
            <a:endParaRPr lang="en-US" altLang="de-DE" sz="5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7A1F9-E0EB-482C-AD22-42188D87027B}"/>
              </a:ext>
            </a:extLst>
          </p:cNvPr>
          <p:cNvSpPr/>
          <p:nvPr/>
        </p:nvSpPr>
        <p:spPr>
          <a:xfrm>
            <a:off x="1079855" y="1498554"/>
            <a:ext cx="100322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Größter aller Größen, o Gütigster</a:t>
            </a:r>
            <a:r>
              <a:rPr lang="ar-LB" sz="4000" dirty="0"/>
              <a:t> </a:t>
            </a:r>
            <a:r>
              <a:rPr lang="de-DE" sz="4000" dirty="0"/>
              <a:t>aller Gütigen, o Majestätischster aller</a:t>
            </a:r>
            <a:r>
              <a:rPr lang="ar-LB" sz="4000" dirty="0"/>
              <a:t> </a:t>
            </a:r>
            <a:r>
              <a:rPr lang="de-DE" sz="4000" dirty="0"/>
              <a:t>Majestätischen, o Kraftvollster aller Kraftvollen.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19356-D7CB-4908-9823-44D3BCE3666D}"/>
              </a:ext>
            </a:extLst>
          </p:cNvPr>
          <p:cNvSpPr txBox="1"/>
          <p:nvPr/>
        </p:nvSpPr>
        <p:spPr>
          <a:xfrm>
            <a:off x="3005302" y="25994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21835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02795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BCDACE-13AB-4F47-A8F5-3C2581BFA42B}"/>
              </a:ext>
            </a:extLst>
          </p:cNvPr>
          <p:cNvSpPr/>
          <p:nvPr/>
        </p:nvSpPr>
        <p:spPr>
          <a:xfrm>
            <a:off x="2313147" y="3950533"/>
            <a:ext cx="11112217" cy="178510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كَريمَ الصَّفْحِ يا عَظيمَ الْمَنِّ يا كَثيرَ الْخَيْرِ يا </a:t>
            </a: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قَديمَ الْفَضْلِ يا دائِمَ اللُّطْفِ يا لَطيفَ الصُّنْعِ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ADF60-9DFD-4B29-BF29-70126207ECB9}"/>
              </a:ext>
            </a:extLst>
          </p:cNvPr>
          <p:cNvSpPr/>
          <p:nvPr/>
        </p:nvSpPr>
        <p:spPr>
          <a:xfrm>
            <a:off x="1524000" y="1493897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o großzügig Verzeihender, o Dessen Gunst groß ist, </a:t>
            </a:r>
            <a:endParaRPr lang="ar-LB" sz="3200" dirty="0"/>
          </a:p>
          <a:p>
            <a:pPr algn="ctr"/>
            <a:r>
              <a:rPr lang="de-DE" sz="3200" dirty="0"/>
              <a:t>o Dessen Wohltaten viele sind, o Dessen Huld beständig ist, o Dessen Sanftmütigkeit ewig ist, </a:t>
            </a:r>
          </a:p>
          <a:p>
            <a:pPr algn="ctr"/>
            <a:r>
              <a:rPr lang="de-DE" sz="3200" dirty="0"/>
              <a:t>o Dessen Handeln gütig 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85B9D-EEE4-49D7-BBD9-40FCA972B258}"/>
              </a:ext>
            </a:extLst>
          </p:cNvPr>
          <p:cNvSpPr txBox="1"/>
          <p:nvPr/>
        </p:nvSpPr>
        <p:spPr>
          <a:xfrm>
            <a:off x="3030225" y="249995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7417644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7B6F3A-4459-4FA7-BB06-FDA48150DAF4}"/>
              </a:ext>
            </a:extLst>
          </p:cNvPr>
          <p:cNvSpPr/>
          <p:nvPr/>
        </p:nvSpPr>
        <p:spPr>
          <a:xfrm>
            <a:off x="3432410" y="3745123"/>
            <a:ext cx="8384275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مُنَفِّسَ الْكَرْبِ يا كاشِفَ الضُّرِّ يا مالِكَ الْمُلْكِ يا قاضِيَ الْحَقِّ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7C15BD-DD05-4016-BAA4-A6E673B9E679}"/>
              </a:ext>
            </a:extLst>
          </p:cNvPr>
          <p:cNvSpPr/>
          <p:nvPr/>
        </p:nvSpPr>
        <p:spPr>
          <a:xfrm>
            <a:off x="1132614" y="1250382"/>
            <a:ext cx="102130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200" dirty="0"/>
              <a:t>o Erlöser vom Unheil, o Beseitigender </a:t>
            </a:r>
            <a:endParaRPr lang="ar-LB" sz="4200" dirty="0"/>
          </a:p>
          <a:p>
            <a:pPr algn="ctr"/>
            <a:r>
              <a:rPr lang="de-DE" sz="4200" dirty="0"/>
              <a:t>des Schadens, o Eigentümer jedes Eigentums, o Richter des Rechts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2FC9E-12E2-4AFC-82E2-3130AF14D8D5}"/>
              </a:ext>
            </a:extLst>
          </p:cNvPr>
          <p:cNvSpPr txBox="1"/>
          <p:nvPr/>
        </p:nvSpPr>
        <p:spPr>
          <a:xfrm>
            <a:off x="2983316" y="21982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45334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15107-C435-4B2D-81CE-C0DDE72F9101}"/>
              </a:ext>
            </a:extLst>
          </p:cNvPr>
          <p:cNvSpPr/>
          <p:nvPr/>
        </p:nvSpPr>
        <p:spPr>
          <a:xfrm>
            <a:off x="1524000" y="3619892"/>
            <a:ext cx="12658344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مُنْشِىءَ الْسَّحابِ الثِّقالِ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هُوَ شَديدُ الْمحالِ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FD572-C8AD-408F-93F7-0A10EC9D45A8}"/>
              </a:ext>
            </a:extLst>
          </p:cNvPr>
          <p:cNvSpPr/>
          <p:nvPr/>
        </p:nvSpPr>
        <p:spPr>
          <a:xfrm>
            <a:off x="304800" y="1115744"/>
            <a:ext cx="12192000" cy="246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Der die schweren </a:t>
            </a:r>
            <a:endParaRPr lang="ar-LB" sz="4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Wolken erschafft, o Jener, </a:t>
            </a:r>
            <a:endParaRPr lang="ar-LB" sz="4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Der unermesslich stark ist,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06E9-C4B2-449B-B9E4-D9D57B12D05B}"/>
              </a:ext>
            </a:extLst>
          </p:cNvPr>
          <p:cNvSpPr txBox="1"/>
          <p:nvPr/>
        </p:nvSpPr>
        <p:spPr>
          <a:xfrm>
            <a:off x="3161212" y="236401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5181467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02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E28DC2-B77A-4266-8E2D-4AFA28862166}"/>
              </a:ext>
            </a:extLst>
          </p:cNvPr>
          <p:cNvSpPr/>
          <p:nvPr/>
        </p:nvSpPr>
        <p:spPr>
          <a:xfrm>
            <a:off x="3712703" y="3792824"/>
            <a:ext cx="8759965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في عَهْدِهِ وَفِيٌّ يا مَنْ هُوَ في وَفائِهِ قَوِيٌّ يا مَنْ هُوَ في قُوَّتِهِ عَلِيٌّ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53568F-3852-46B3-B44E-CF3427DCFA6D}"/>
              </a:ext>
            </a:extLst>
          </p:cNvPr>
          <p:cNvSpPr/>
          <p:nvPr/>
        </p:nvSpPr>
        <p:spPr>
          <a:xfrm>
            <a:off x="1639513" y="1818328"/>
            <a:ext cx="9428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Jener, Der Sein Versprechen erfüllt, o Jener, </a:t>
            </a:r>
            <a:br>
              <a:rPr lang="de-DE" sz="3600" dirty="0"/>
            </a:br>
            <a:r>
              <a:rPr lang="de-DE" sz="3600" dirty="0"/>
              <a:t>Der in der Erfüllung Seines Versprechens stark ist, o Jener, Der in Seiner Stärke erhaben ist,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9E041-B03B-4501-97CA-9C58BC3BFA1E}"/>
              </a:ext>
            </a:extLst>
          </p:cNvPr>
          <p:cNvSpPr txBox="1"/>
          <p:nvPr/>
        </p:nvSpPr>
        <p:spPr>
          <a:xfrm>
            <a:off x="3070566" y="26242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3703317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E6B50-0EEA-4A29-A118-C812A6DD3B14}"/>
              </a:ext>
            </a:extLst>
          </p:cNvPr>
          <p:cNvSpPr/>
          <p:nvPr/>
        </p:nvSpPr>
        <p:spPr>
          <a:xfrm>
            <a:off x="3622517" y="3842679"/>
            <a:ext cx="8452513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في عُلُوِّهِ قَريبٌ يا مَنْ هُوَ في قُرْبِهِ لَطيفٌ يا مَنْ هُوَ في لُطْفِهِ شَريفٌ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281326-4873-48C8-8F64-6B6635C3ED02}"/>
              </a:ext>
            </a:extLst>
          </p:cNvPr>
          <p:cNvSpPr/>
          <p:nvPr/>
        </p:nvSpPr>
        <p:spPr>
          <a:xfrm>
            <a:off x="1719025" y="1720840"/>
            <a:ext cx="875395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500" dirty="0"/>
              <a:t> o Jener, Der in Seiner Erhabenheit nah ist, </a:t>
            </a:r>
            <a:br>
              <a:rPr lang="de-DE" sz="3500" dirty="0"/>
            </a:br>
            <a:r>
              <a:rPr lang="de-DE" sz="3500" dirty="0"/>
              <a:t>o Jener, Der in Seiner Nähe gütig ist, o Jener, </a:t>
            </a:r>
            <a:br>
              <a:rPr lang="de-DE" sz="3500" dirty="0"/>
            </a:br>
            <a:r>
              <a:rPr lang="de-DE" sz="3500" dirty="0"/>
              <a:t>Der in Seiner </a:t>
            </a:r>
            <a:r>
              <a:rPr lang="de-DE" sz="3500" dirty="0" err="1"/>
              <a:t>Gütigkeit</a:t>
            </a:r>
            <a:r>
              <a:rPr lang="de-DE" sz="3500" dirty="0"/>
              <a:t> ehrenhaft ist,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2BF05-2F15-47A3-951D-E8F14AE0C51D}"/>
              </a:ext>
            </a:extLst>
          </p:cNvPr>
          <p:cNvSpPr txBox="1"/>
          <p:nvPr/>
        </p:nvSpPr>
        <p:spPr>
          <a:xfrm>
            <a:off x="3008246" y="27194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6859727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580705-96C1-4A0C-A58E-A61CA5327713}"/>
              </a:ext>
            </a:extLst>
          </p:cNvPr>
          <p:cNvSpPr/>
          <p:nvPr/>
        </p:nvSpPr>
        <p:spPr>
          <a:xfrm>
            <a:off x="2865571" y="3602038"/>
            <a:ext cx="9326429" cy="2631490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في شَرَفِهِ عَزيزٌ يا مَنْ هُوَ في عِزِّهِ عَظيمٌ</a:t>
            </a: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هُوَ في عَظَمَتِهِ مَجيدٌ </a:t>
            </a: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في مَجْدِهِ حَميدٌ </a:t>
            </a:r>
            <a:endParaRPr lang="en-US" altLang="de-DE" sz="5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4A369-BC05-4044-ABC7-A9D160E2BC98}"/>
              </a:ext>
            </a:extLst>
          </p:cNvPr>
          <p:cNvSpPr/>
          <p:nvPr/>
        </p:nvSpPr>
        <p:spPr>
          <a:xfrm>
            <a:off x="1809614" y="1316970"/>
            <a:ext cx="87391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/>
              <a:t>o Jener, Der in Seiner Ehrenhaftigkeit mächtig ist, o Jener, Der in Seiner Macht groß ist, o Jener, Der in Seiner Größe ruhmreich ist, o Jener, Der in Seinem Ruhm lobenswert ist.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DDCC6-55D7-4C3F-AF0C-10723B69AE98}"/>
              </a:ext>
            </a:extLst>
          </p:cNvPr>
          <p:cNvSpPr txBox="1"/>
          <p:nvPr/>
        </p:nvSpPr>
        <p:spPr>
          <a:xfrm>
            <a:off x="2988368" y="259855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227919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502112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3A3803-F7B9-4CA8-8E67-6DBF03DB3F18}"/>
              </a:ext>
            </a:extLst>
          </p:cNvPr>
          <p:cNvSpPr/>
          <p:nvPr/>
        </p:nvSpPr>
        <p:spPr>
          <a:xfrm>
            <a:off x="4021935" y="3602038"/>
            <a:ext cx="7886131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كافي يا شافي يا وافى يا مُعافي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BB432-D106-4ED4-9181-2235B153EB07}"/>
              </a:ext>
            </a:extLst>
          </p:cNvPr>
          <p:cNvSpPr/>
          <p:nvPr/>
        </p:nvSpPr>
        <p:spPr>
          <a:xfrm>
            <a:off x="1636570" y="1490008"/>
            <a:ext cx="92167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Allah unser, Ich flehe Dich mit Deinem Namen an: o Abwendender, o Heiler, o Genügender, o Schützer,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5CFF3-AA48-4C90-8900-6BDD87686A61}"/>
              </a:ext>
            </a:extLst>
          </p:cNvPr>
          <p:cNvSpPr txBox="1"/>
          <p:nvPr/>
        </p:nvSpPr>
        <p:spPr>
          <a:xfrm>
            <a:off x="2985419" y="24364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5470931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3D387E-A3AB-4B8A-B4D1-BCECA406022D}"/>
              </a:ext>
            </a:extLst>
          </p:cNvPr>
          <p:cNvSpPr/>
          <p:nvPr/>
        </p:nvSpPr>
        <p:spPr>
          <a:xfrm>
            <a:off x="3766782" y="3509963"/>
            <a:ext cx="756812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هادي يا داعي يا قاضي يا راضي يا عالي يا باقي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486B0-3DFC-459F-81E1-13100F8E0D68}"/>
              </a:ext>
            </a:extLst>
          </p:cNvPr>
          <p:cNvSpPr/>
          <p:nvPr/>
        </p:nvSpPr>
        <p:spPr>
          <a:xfrm>
            <a:off x="1670378" y="1330534"/>
            <a:ext cx="93396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Rechtleiter, o Einladender, </a:t>
            </a:r>
            <a:br>
              <a:rPr lang="de-DE" sz="4400" dirty="0"/>
            </a:br>
            <a:r>
              <a:rPr lang="de-DE" sz="4400" dirty="0"/>
              <a:t>o Richter, o Zufriedenstellender, </a:t>
            </a:r>
            <a:br>
              <a:rPr lang="de-DE" sz="4400" dirty="0"/>
            </a:br>
            <a:r>
              <a:rPr lang="de-DE" sz="4400" dirty="0"/>
              <a:t>o Hoher, o Überlebender.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121B3D-75C4-4755-99D2-7CCDD2F9524F}"/>
              </a:ext>
            </a:extLst>
          </p:cNvPr>
          <p:cNvSpPr txBox="1"/>
          <p:nvPr/>
        </p:nvSpPr>
        <p:spPr>
          <a:xfrm>
            <a:off x="3005298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7761820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02964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A77D3-15F1-4B9B-9795-8D025CA0503C}"/>
              </a:ext>
            </a:extLst>
          </p:cNvPr>
          <p:cNvSpPr/>
          <p:nvPr/>
        </p:nvSpPr>
        <p:spPr>
          <a:xfrm>
            <a:off x="3725837" y="3890995"/>
            <a:ext cx="8145439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كُلُّ شَيْءٍ خاضِعٌ لَهُ يا مَنْ كُلُّ شَيْءٍ خاشِعٌ لَهُ يا مَنْ كُلُّ شَيْءٍ كائِنٌ لَهُ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21882-5A47-47CF-A652-26293D82241F}"/>
              </a:ext>
            </a:extLst>
          </p:cNvPr>
          <p:cNvSpPr/>
          <p:nvPr/>
        </p:nvSpPr>
        <p:spPr>
          <a:xfrm>
            <a:off x="1458036" y="1446876"/>
            <a:ext cx="92099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Jener, Dem sich alles unterwirft, </a:t>
            </a:r>
            <a:br>
              <a:rPr lang="de-DE" sz="4400" dirty="0"/>
            </a:br>
            <a:r>
              <a:rPr lang="de-DE" sz="4400" dirty="0"/>
              <a:t>o Jener, gegenüber Dem alles demütig ist, o Jener, für Den alles existiert,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DDA53-8197-4AD3-9060-D0B6A35AAB59}"/>
              </a:ext>
            </a:extLst>
          </p:cNvPr>
          <p:cNvSpPr txBox="1"/>
          <p:nvPr/>
        </p:nvSpPr>
        <p:spPr>
          <a:xfrm>
            <a:off x="2996832" y="272032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41944604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13D49B-F50B-42D4-B184-9F84E7D68AA6}"/>
              </a:ext>
            </a:extLst>
          </p:cNvPr>
          <p:cNvSpPr/>
          <p:nvPr/>
        </p:nvSpPr>
        <p:spPr>
          <a:xfrm>
            <a:off x="3856382" y="4131184"/>
            <a:ext cx="8096188" cy="178510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كُلُّ شَيْءٍ مَوْجُودٌ بِهِ يا مَنْ كُلُّ شَيْءٍ مُنيبٌ اِلَيْهِ يا مَنْ كُلُّ شَيْءٍ خائِفٌ مِنْهُ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59348-4DA7-4A38-BBBC-61EA50247D61}"/>
              </a:ext>
            </a:extLst>
          </p:cNvPr>
          <p:cNvSpPr/>
          <p:nvPr/>
        </p:nvSpPr>
        <p:spPr>
          <a:xfrm>
            <a:off x="1703514" y="1374676"/>
            <a:ext cx="9143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Jener, durch Den alles existiert, </a:t>
            </a:r>
            <a:endParaRPr lang="ar-LB" sz="4400" dirty="0"/>
          </a:p>
          <a:p>
            <a:pPr algn="ctr"/>
            <a:r>
              <a:rPr lang="de-DE" sz="4400" dirty="0"/>
              <a:t>o Jener, zu Dem alle Reue zeigen, </a:t>
            </a:r>
            <a:endParaRPr lang="ar-LB" sz="4400" dirty="0"/>
          </a:p>
          <a:p>
            <a:pPr algn="ctr"/>
            <a:r>
              <a:rPr lang="de-DE" sz="4400" dirty="0"/>
              <a:t>o Jener, vor Dem sich alles fürchtet,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9125F-A7E9-4BA8-905A-6AC3D1E11BBB}"/>
              </a:ext>
            </a:extLst>
          </p:cNvPr>
          <p:cNvSpPr txBox="1"/>
          <p:nvPr/>
        </p:nvSpPr>
        <p:spPr>
          <a:xfrm>
            <a:off x="3027655" y="253794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22750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0CD2EC-69C2-4171-92C3-1E7C02240B63}"/>
              </a:ext>
            </a:extLst>
          </p:cNvPr>
          <p:cNvSpPr/>
          <p:nvPr/>
        </p:nvSpPr>
        <p:spPr>
          <a:xfrm>
            <a:off x="1524000" y="3639825"/>
            <a:ext cx="12192000" cy="261610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سَريعُ الْحِسابِ </a:t>
            </a:r>
          </a:p>
          <a:p>
            <a:pPr algn="ctr"/>
            <a:r>
              <a:rPr lang="ar-LB" sz="8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شَديدُ الْعِقابِ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5C8FA7-C8E7-43CA-993B-AFC82E98D86A}"/>
              </a:ext>
            </a:extLst>
          </p:cNvPr>
          <p:cNvSpPr/>
          <p:nvPr/>
        </p:nvSpPr>
        <p:spPr>
          <a:xfrm>
            <a:off x="0" y="1488661"/>
            <a:ext cx="12192000" cy="1940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Der schnell richtet, </a:t>
            </a:r>
            <a:endParaRPr lang="ar-LB" sz="5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5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</a:t>
            </a:r>
            <a:r>
              <a:rPr lang="de-DE" sz="5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Der streng bestraft,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E609D-1264-4BC8-A8C2-72A615BDE1DB}"/>
              </a:ext>
            </a:extLst>
          </p:cNvPr>
          <p:cNvSpPr txBox="1"/>
          <p:nvPr/>
        </p:nvSpPr>
        <p:spPr>
          <a:xfrm>
            <a:off x="3141334" y="291366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55894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E80BF0-5760-4A09-A1C3-7C7B21D809AA}"/>
              </a:ext>
            </a:extLst>
          </p:cNvPr>
          <p:cNvSpPr/>
          <p:nvPr/>
        </p:nvSpPr>
        <p:spPr>
          <a:xfrm>
            <a:off x="4080681" y="3579673"/>
            <a:ext cx="7203744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كُلُّ شَيْءٍ قائِمٌ بِهِ 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كُلُّ شَيْءٍ صائِرٌ اِلَيْهِ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B7C6F-92B3-4286-87AE-75FF001D53D7}"/>
              </a:ext>
            </a:extLst>
          </p:cNvPr>
          <p:cNvSpPr/>
          <p:nvPr/>
        </p:nvSpPr>
        <p:spPr>
          <a:xfrm>
            <a:off x="1402307" y="1797784"/>
            <a:ext cx="93873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000" dirty="0"/>
              <a:t>o Jener, durch Den alles aufrecht ist, o Jener, zu Dem alles gelangt,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855CA-AFDA-49C9-AB86-F1EA6684FACE}"/>
              </a:ext>
            </a:extLst>
          </p:cNvPr>
          <p:cNvSpPr txBox="1"/>
          <p:nvPr/>
        </p:nvSpPr>
        <p:spPr>
          <a:xfrm>
            <a:off x="3016711" y="2913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8440746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18A415-A9D8-4D17-A8D3-18B6A9304FEE}"/>
              </a:ext>
            </a:extLst>
          </p:cNvPr>
          <p:cNvSpPr/>
          <p:nvPr/>
        </p:nvSpPr>
        <p:spPr>
          <a:xfrm>
            <a:off x="2906974" y="3661437"/>
            <a:ext cx="9728578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كُلُّ شَيْءٍ يُسَبِّحُ بِحَمْدِهِ </a:t>
            </a: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كُلُّ شَيْءٍ هالِكٌ إلاّ وَجْهَهُ </a:t>
            </a:r>
            <a:endParaRPr lang="en-US" altLang="de-DE" sz="7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4948A-2697-4E43-9D62-A24462B7DF15}"/>
              </a:ext>
            </a:extLst>
          </p:cNvPr>
          <p:cNvSpPr/>
          <p:nvPr/>
        </p:nvSpPr>
        <p:spPr>
          <a:xfrm>
            <a:off x="1429603" y="1490008"/>
            <a:ext cx="93327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Jener, Den alles in Seiner Dankbarkeit lobpreist, o Jener, außer Dessen Antlitz alles untergeht.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8B36E-89B9-44F2-86E5-69AC28DB29BD}"/>
              </a:ext>
            </a:extLst>
          </p:cNvPr>
          <p:cNvSpPr txBox="1"/>
          <p:nvPr/>
        </p:nvSpPr>
        <p:spPr>
          <a:xfrm>
            <a:off x="3016710" y="2616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08212562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81380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8FCDBC-44EB-40C5-B3DB-E6EAC4E85F97}"/>
              </a:ext>
            </a:extLst>
          </p:cNvPr>
          <p:cNvSpPr/>
          <p:nvPr/>
        </p:nvSpPr>
        <p:spPr>
          <a:xfrm>
            <a:off x="3459707" y="4018648"/>
            <a:ext cx="8732293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مَفَرَّ إلاّ اِلَيْهِ يا مَنْ لا مَفْزَعَ إلاّ اِلَيْهِ يا مَنْ لا مَقْصَدَ إلاّ اِلَيْهِ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9B9AF-B260-4060-9031-3DEE43214AAE}"/>
              </a:ext>
            </a:extLst>
          </p:cNvPr>
          <p:cNvSpPr/>
          <p:nvPr/>
        </p:nvSpPr>
        <p:spPr>
          <a:xfrm>
            <a:off x="1729853" y="1647305"/>
            <a:ext cx="87322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Jener, außer Dem es keinen Ausweg gibt, </a:t>
            </a:r>
          </a:p>
          <a:p>
            <a:pPr algn="ctr"/>
            <a:r>
              <a:rPr lang="de-DE" sz="3600" dirty="0"/>
              <a:t>o Jener, außer Dem es keinen Zufluchtsort gibt, o Jener, außer Dem es kein Ziel gibt,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6A7AE-BBB2-487A-91CE-38A7CDCB5E91}"/>
              </a:ext>
            </a:extLst>
          </p:cNvPr>
          <p:cNvSpPr txBox="1"/>
          <p:nvPr/>
        </p:nvSpPr>
        <p:spPr>
          <a:xfrm>
            <a:off x="3022978" y="24202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814152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4A1A3B-3317-41DA-89BF-05E69163C4C3}"/>
              </a:ext>
            </a:extLst>
          </p:cNvPr>
          <p:cNvSpPr/>
          <p:nvPr/>
        </p:nvSpPr>
        <p:spPr>
          <a:xfrm>
            <a:off x="3677479" y="3980686"/>
            <a:ext cx="8260406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مَنْجا مِنْهُ إلاّ اِلَيْهِ يا مَنْ لا يُرْغَبُ إلاّ اِلَيْهِ يا مَنْ لا حَوْلَ وَلا قُوَّةَ إلاّ بِهِ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434AA-794F-4713-B44A-FDE7242A4798}"/>
              </a:ext>
            </a:extLst>
          </p:cNvPr>
          <p:cNvSpPr/>
          <p:nvPr/>
        </p:nvSpPr>
        <p:spPr>
          <a:xfrm>
            <a:off x="1524000" y="117484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 o Jener, außer Dem es keine Rettung gibt, </a:t>
            </a:r>
          </a:p>
          <a:p>
            <a:pPr algn="ctr"/>
            <a:r>
              <a:rPr lang="de-DE" sz="3600" dirty="0"/>
              <a:t>o Jener, außer Dem nichts erwünscht wird, </a:t>
            </a:r>
          </a:p>
          <a:p>
            <a:pPr algn="ctr"/>
            <a:r>
              <a:rPr lang="de-DE" sz="3600" dirty="0"/>
              <a:t>o Jener, außer durch Den es keine Kraft, noch Macht gibt,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26688-449A-4A24-B45F-B3B5828B85DF}"/>
              </a:ext>
            </a:extLst>
          </p:cNvPr>
          <p:cNvSpPr txBox="1"/>
          <p:nvPr/>
        </p:nvSpPr>
        <p:spPr>
          <a:xfrm>
            <a:off x="3063208" y="28440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4040343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422389-E7A3-4BD6-BB60-8000E972FF18}"/>
              </a:ext>
            </a:extLst>
          </p:cNvPr>
          <p:cNvSpPr/>
          <p:nvPr/>
        </p:nvSpPr>
        <p:spPr>
          <a:xfrm>
            <a:off x="4025348" y="4191256"/>
            <a:ext cx="7967424" cy="1631216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يُسْتَعانُ إلاّ بِهِ يا مَنْ لا يُتَوَكَّلُ إلاّ عَلَيْهِ يا مَنْ لا يُرْجى إلاّ هُوَ يا مَنْ لا يُعْبَدُ إلاّ هو</a:t>
            </a:r>
            <a:endParaRPr lang="en-US" altLang="de-DE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852CFE-0B44-4C35-B75F-AA477AB9F027}"/>
              </a:ext>
            </a:extLst>
          </p:cNvPr>
          <p:cNvSpPr/>
          <p:nvPr/>
        </p:nvSpPr>
        <p:spPr>
          <a:xfrm>
            <a:off x="1928191" y="1285111"/>
            <a:ext cx="84904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o Jener, außer Dem niemand um Hilfe gebeten wird, o Jener, außer Dem kein Verlass ist, o Jener, außer Dem niemand gebeten wird, o Jener, außer Dem niemand angebetet wird.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274AF-DCEA-4659-AA73-597EA7380A68}"/>
              </a:ext>
            </a:extLst>
          </p:cNvPr>
          <p:cNvSpPr txBox="1"/>
          <p:nvPr/>
        </p:nvSpPr>
        <p:spPr>
          <a:xfrm>
            <a:off x="3033644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51842645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760241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10BC19-AFF6-482E-BCA3-26B942D4E255}"/>
              </a:ext>
            </a:extLst>
          </p:cNvPr>
          <p:cNvSpPr/>
          <p:nvPr/>
        </p:nvSpPr>
        <p:spPr>
          <a:xfrm>
            <a:off x="3841845" y="3602038"/>
            <a:ext cx="8350155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الْمَرْهُوبينَ يا خَيْرَ الْمَرْغُوبينَ يا خَيْرَ الْمَطْلُوبينَ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265BC-F412-4A18-BDEA-C31DE5A55098}"/>
              </a:ext>
            </a:extLst>
          </p:cNvPr>
          <p:cNvSpPr/>
          <p:nvPr/>
        </p:nvSpPr>
        <p:spPr>
          <a:xfrm>
            <a:off x="1422186" y="1254334"/>
            <a:ext cx="97354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</a:t>
            </a:r>
            <a:r>
              <a:rPr lang="ar-LB" sz="4400" dirty="0"/>
              <a:t> </a:t>
            </a:r>
            <a:r>
              <a:rPr lang="de-DE" sz="4400" dirty="0"/>
              <a:t>Segenreichster der Gefürchteten, </a:t>
            </a:r>
            <a:endParaRPr lang="ar-LB" sz="4400" dirty="0"/>
          </a:p>
          <a:p>
            <a:pPr algn="ctr"/>
            <a:r>
              <a:rPr lang="de-DE" sz="4400" dirty="0"/>
              <a:t>o</a:t>
            </a:r>
            <a:r>
              <a:rPr lang="ar-LB" sz="4400" dirty="0"/>
              <a:t> </a:t>
            </a:r>
            <a:r>
              <a:rPr lang="de-DE" sz="4400" dirty="0"/>
              <a:t>Segenreichster der Erwünschten, </a:t>
            </a:r>
            <a:endParaRPr lang="ar-LB" sz="4400" dirty="0"/>
          </a:p>
          <a:p>
            <a:pPr algn="ctr"/>
            <a:r>
              <a:rPr lang="de-DE" sz="4400" dirty="0"/>
              <a:t>o Segenreichster der Begehrten,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56A98-07C5-4F18-972E-9170ED629CFA}"/>
              </a:ext>
            </a:extLst>
          </p:cNvPr>
          <p:cNvSpPr txBox="1"/>
          <p:nvPr/>
        </p:nvSpPr>
        <p:spPr>
          <a:xfrm>
            <a:off x="3036698" y="25911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9811093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8ABA6C-18B3-4A6A-82B4-B888D09BE96F}"/>
              </a:ext>
            </a:extLst>
          </p:cNvPr>
          <p:cNvSpPr/>
          <p:nvPr/>
        </p:nvSpPr>
        <p:spPr>
          <a:xfrm>
            <a:off x="3962745" y="3672265"/>
            <a:ext cx="8582167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الْمَسْؤولينَ يا خَيْرَ الْمَقْصُودينَ يا خَيْرَ الْمَذْكُورينَ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3712B-4566-4F37-8770-13CDB7A09171}"/>
              </a:ext>
            </a:extLst>
          </p:cNvPr>
          <p:cNvSpPr/>
          <p:nvPr/>
        </p:nvSpPr>
        <p:spPr>
          <a:xfrm>
            <a:off x="1494430" y="1490008"/>
            <a:ext cx="9203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Segenreichster der Verantwortlichen, </a:t>
            </a:r>
            <a:endParaRPr lang="ar-LB" sz="4000" dirty="0"/>
          </a:p>
          <a:p>
            <a:pPr algn="ctr"/>
            <a:r>
              <a:rPr lang="de-DE" sz="4000" dirty="0"/>
              <a:t>o Segenreichster der Erstrebten,</a:t>
            </a:r>
            <a:endParaRPr lang="ar-LB" sz="4000" dirty="0"/>
          </a:p>
          <a:p>
            <a:pPr algn="ctr"/>
            <a:r>
              <a:rPr lang="de-DE" sz="4000" dirty="0"/>
              <a:t> o Segenreichster der Erwähnten,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A3DA7-0DFD-442D-AD7D-C2BC9502D434}"/>
              </a:ext>
            </a:extLst>
          </p:cNvPr>
          <p:cNvSpPr txBox="1"/>
          <p:nvPr/>
        </p:nvSpPr>
        <p:spPr>
          <a:xfrm>
            <a:off x="3026428" y="25070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8484232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E792D9-9377-4ACE-9896-A9F5D21EA054}"/>
              </a:ext>
            </a:extLst>
          </p:cNvPr>
          <p:cNvSpPr/>
          <p:nvPr/>
        </p:nvSpPr>
        <p:spPr>
          <a:xfrm>
            <a:off x="3271307" y="3997929"/>
            <a:ext cx="9651155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الْمَشْكُورينَ يا خَيْرَ الْمحْبُوبينَ</a:t>
            </a: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الْمَدْعُوّينَ يا خَيْرَ الْمُسْتَأْنِسينَ 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F04614-5F61-49FC-9B59-6D5E4A9C04E1}"/>
              </a:ext>
            </a:extLst>
          </p:cNvPr>
          <p:cNvSpPr/>
          <p:nvPr/>
        </p:nvSpPr>
        <p:spPr>
          <a:xfrm>
            <a:off x="1068564" y="1720840"/>
            <a:ext cx="100548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500" dirty="0"/>
              <a:t>o Segenreichster der Gedankten, </a:t>
            </a:r>
          </a:p>
          <a:p>
            <a:pPr algn="ctr"/>
            <a:r>
              <a:rPr lang="de-DE" sz="3500" dirty="0"/>
              <a:t>o Segenreichster der Geliebten, o Segenreichster der </a:t>
            </a:r>
            <a:r>
              <a:rPr lang="de-DE" sz="3500" dirty="0" err="1"/>
              <a:t>Angebetenen</a:t>
            </a:r>
            <a:r>
              <a:rPr lang="de-DE" sz="3500" dirty="0"/>
              <a:t>, o Segenreichster der Anvertrauten.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C347B-9AB8-4902-A178-236D2B8C1E88}"/>
              </a:ext>
            </a:extLst>
          </p:cNvPr>
          <p:cNvSpPr txBox="1"/>
          <p:nvPr/>
        </p:nvSpPr>
        <p:spPr>
          <a:xfrm>
            <a:off x="3094753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53212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005DAF-F692-43D2-9CA8-D861CA712DBC}"/>
              </a:ext>
            </a:extLst>
          </p:cNvPr>
          <p:cNvSpPr/>
          <p:nvPr/>
        </p:nvSpPr>
        <p:spPr>
          <a:xfrm>
            <a:off x="1524000" y="3602038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عِنْدَهُ حُسْنُ الثَّوابِ 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عِنْدَهُ اُمُّ الْكِتابِ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7E9EA-6C90-4BE4-BB75-2BDD071CE53B}"/>
              </a:ext>
            </a:extLst>
          </p:cNvPr>
          <p:cNvSpPr/>
          <p:nvPr/>
        </p:nvSpPr>
        <p:spPr>
          <a:xfrm>
            <a:off x="0" y="1280120"/>
            <a:ext cx="12192000" cy="2321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1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bei Dem sich die schönste </a:t>
            </a:r>
            <a:endParaRPr lang="ar-LB" sz="4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1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Belohnung befindet, o Jener, bei Dem sich </a:t>
            </a:r>
            <a:endParaRPr lang="ar-LB" sz="41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1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die Mutter des Buches befindet.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68BE3-0622-45D2-BCB7-E3558297E110}"/>
              </a:ext>
            </a:extLst>
          </p:cNvPr>
          <p:cNvSpPr txBox="1"/>
          <p:nvPr/>
        </p:nvSpPr>
        <p:spPr>
          <a:xfrm>
            <a:off x="3151273" y="245328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204270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107112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14DF8B-EB23-4B91-9916-A728C797BA2E}"/>
              </a:ext>
            </a:extLst>
          </p:cNvPr>
          <p:cNvSpPr/>
          <p:nvPr/>
        </p:nvSpPr>
        <p:spPr>
          <a:xfrm>
            <a:off x="3251727" y="3771003"/>
            <a:ext cx="9571630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غافِرُ يا ساتِرُ يا قادِرُ يا قاهِرُ  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020284-CD61-4990-99D4-29E23D0C8691}"/>
              </a:ext>
            </a:extLst>
          </p:cNvPr>
          <p:cNvSpPr/>
          <p:nvPr/>
        </p:nvSpPr>
        <p:spPr>
          <a:xfrm>
            <a:off x="1688985" y="1377413"/>
            <a:ext cx="88140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Allah unser, ich flehe Dich mit Deinem Namen an: o Vergebender, o Verhüller, </a:t>
            </a:r>
          </a:p>
          <a:p>
            <a:pPr algn="ctr"/>
            <a:r>
              <a:rPr lang="de-DE" sz="4000" dirty="0"/>
              <a:t>o Mächtiger, o Bezwinger,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DABAC-3F61-4C2B-947A-386C461F65CC}"/>
              </a:ext>
            </a:extLst>
          </p:cNvPr>
          <p:cNvSpPr txBox="1"/>
          <p:nvPr/>
        </p:nvSpPr>
        <p:spPr>
          <a:xfrm>
            <a:off x="3045737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19907141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896AA3-B9F5-4F6A-81E0-C6ED0A1B5C11}"/>
              </a:ext>
            </a:extLst>
          </p:cNvPr>
          <p:cNvSpPr/>
          <p:nvPr/>
        </p:nvSpPr>
        <p:spPr>
          <a:xfrm>
            <a:off x="1094782" y="3509963"/>
            <a:ext cx="12882113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فاطِرُ يا كاسِرُ يا جابِرُ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ذاكِرُ يا ناظِرُ يا ناصِرُ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BCDC4-5AA5-4842-A7E3-647AFA879E6D}"/>
              </a:ext>
            </a:extLst>
          </p:cNvPr>
          <p:cNvSpPr/>
          <p:nvPr/>
        </p:nvSpPr>
        <p:spPr>
          <a:xfrm>
            <a:off x="1494430" y="1255114"/>
            <a:ext cx="92031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Schöpfer, o Besiegender, </a:t>
            </a:r>
            <a:endParaRPr lang="ar-LB" sz="4400" dirty="0"/>
          </a:p>
          <a:p>
            <a:pPr algn="ctr"/>
            <a:r>
              <a:rPr lang="de-DE" sz="4400" dirty="0"/>
              <a:t>o Zwingender, o Erwähnender, </a:t>
            </a:r>
            <a:endParaRPr lang="ar-LB" sz="4400" dirty="0"/>
          </a:p>
          <a:p>
            <a:pPr algn="ctr"/>
            <a:r>
              <a:rPr lang="de-DE" sz="4400" dirty="0"/>
              <a:t>o Prüfender, o Unterstützer.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FE2C9-3349-4D04-88EC-E69986C916AA}"/>
              </a:ext>
            </a:extLst>
          </p:cNvPr>
          <p:cNvSpPr txBox="1"/>
          <p:nvPr/>
        </p:nvSpPr>
        <p:spPr>
          <a:xfrm>
            <a:off x="3005980" y="233005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6059610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094207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4CFF64-432A-497E-A62B-D771D540C94C}"/>
              </a:ext>
            </a:extLst>
          </p:cNvPr>
          <p:cNvSpPr/>
          <p:nvPr/>
        </p:nvSpPr>
        <p:spPr>
          <a:xfrm>
            <a:off x="3664423" y="3576293"/>
            <a:ext cx="85275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خَلَقَ فَسَوّى يا مَنْ قَدَّرَ فَهَدى يا مَنْ يَكْشِفُ الْبَلْوى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95A41-C2A8-44ED-AAE1-4424FF42C6A8}"/>
              </a:ext>
            </a:extLst>
          </p:cNvPr>
          <p:cNvSpPr/>
          <p:nvPr/>
        </p:nvSpPr>
        <p:spPr>
          <a:xfrm>
            <a:off x="1908211" y="1267969"/>
            <a:ext cx="85275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Jener, Der erschaffen und geordnet hat, </a:t>
            </a:r>
            <a:br>
              <a:rPr lang="de-DE" sz="3600" dirty="0"/>
            </a:br>
            <a:r>
              <a:rPr lang="de-DE" sz="3600" dirty="0"/>
              <a:t>o Jener, Der bestimmt und den rechten Weg gewiesen hat, o Jener, Der das Unheil beseitigt,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ABE76-7C7E-4F45-9352-C872B0353D0F}"/>
              </a:ext>
            </a:extLst>
          </p:cNvPr>
          <p:cNvSpPr txBox="1"/>
          <p:nvPr/>
        </p:nvSpPr>
        <p:spPr>
          <a:xfrm>
            <a:off x="3050152" y="25461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27550051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7374FC-B5C8-431D-AA8B-77D9D6C72185}"/>
              </a:ext>
            </a:extLst>
          </p:cNvPr>
          <p:cNvSpPr/>
          <p:nvPr/>
        </p:nvSpPr>
        <p:spPr>
          <a:xfrm>
            <a:off x="3437901" y="3771004"/>
            <a:ext cx="9051675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يَسْمَعُ النَّجْوى يا مَنْ يُنْقِذُ الْغَرْقى يا مَنْ يُنْجِي الْهَلْكى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658F54-9AE8-49D6-A847-40026F6AEF89}"/>
              </a:ext>
            </a:extLst>
          </p:cNvPr>
          <p:cNvSpPr/>
          <p:nvPr/>
        </p:nvSpPr>
        <p:spPr>
          <a:xfrm>
            <a:off x="2022778" y="1483706"/>
            <a:ext cx="831252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500" dirty="0"/>
              <a:t>o Jener, Der die heimlichen Unterredungen hört, o Jener, Der die Ertrinkenden rettet, </a:t>
            </a:r>
          </a:p>
          <a:p>
            <a:pPr algn="ctr"/>
            <a:r>
              <a:rPr lang="de-DE" sz="3500" dirty="0"/>
              <a:t>o Jener, Der die zu Grunde Gehenden birgt,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035EF-8362-4FC0-839F-0062AFD055D5}"/>
              </a:ext>
            </a:extLst>
          </p:cNvPr>
          <p:cNvSpPr txBox="1"/>
          <p:nvPr/>
        </p:nvSpPr>
        <p:spPr>
          <a:xfrm>
            <a:off x="3050275" y="264604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60655882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834815-ED11-40FB-9F0B-CCBD91945F04}"/>
              </a:ext>
            </a:extLst>
          </p:cNvPr>
          <p:cNvSpPr/>
          <p:nvPr/>
        </p:nvSpPr>
        <p:spPr>
          <a:xfrm>
            <a:off x="4360460" y="3602038"/>
            <a:ext cx="5947976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يَشْفِي الْمَرْضى يا مَنْ اَضْحَكَ وَاَبْكى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039F6-60D7-42FE-A0BE-B30D16431729}"/>
              </a:ext>
            </a:extLst>
          </p:cNvPr>
          <p:cNvSpPr/>
          <p:nvPr/>
        </p:nvSpPr>
        <p:spPr>
          <a:xfrm>
            <a:off x="783126" y="1744561"/>
            <a:ext cx="106257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Jener, Der die Kranken heilt, </a:t>
            </a:r>
            <a:endParaRPr lang="ar-LB" sz="4400" dirty="0"/>
          </a:p>
          <a:p>
            <a:pPr algn="ctr"/>
            <a:r>
              <a:rPr lang="de-DE" sz="4400" dirty="0"/>
              <a:t>o Jener, Der lachen und weinen lässt,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8407A-31C2-4380-AE1D-BE6E8446C4C0}"/>
              </a:ext>
            </a:extLst>
          </p:cNvPr>
          <p:cNvSpPr txBox="1"/>
          <p:nvPr/>
        </p:nvSpPr>
        <p:spPr>
          <a:xfrm>
            <a:off x="3025176" y="26087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90641938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DD8D1C-4153-4204-9F0B-F920BFA0DFD0}"/>
              </a:ext>
            </a:extLst>
          </p:cNvPr>
          <p:cNvSpPr/>
          <p:nvPr/>
        </p:nvSpPr>
        <p:spPr>
          <a:xfrm>
            <a:off x="4085750" y="3569873"/>
            <a:ext cx="7702058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اَماتَ وَاَحْيى يا مَنْ خَلَقَ الزَّوْجَيْنِ الذَّكَرَ وَالاْنْثى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4C797-DABC-4847-B74C-04F8CF846A8D}"/>
              </a:ext>
            </a:extLst>
          </p:cNvPr>
          <p:cNvSpPr/>
          <p:nvPr/>
        </p:nvSpPr>
        <p:spPr>
          <a:xfrm>
            <a:off x="1447059" y="125433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 o Jener, Der leben und sterben lässt, </a:t>
            </a:r>
          </a:p>
          <a:p>
            <a:pPr algn="ctr"/>
            <a:r>
              <a:rPr lang="de-DE" sz="4000" dirty="0"/>
              <a:t>o Jener, Der die Paare erschaffen hat, </a:t>
            </a:r>
          </a:p>
          <a:p>
            <a:pPr algn="ctr"/>
            <a:r>
              <a:rPr lang="de-DE" sz="4000" dirty="0"/>
              <a:t>das Männliche und das Weibliche.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01E0-9B40-4375-9072-D14A9FF9A878}"/>
              </a:ext>
            </a:extLst>
          </p:cNvPr>
          <p:cNvSpPr txBox="1"/>
          <p:nvPr/>
        </p:nvSpPr>
        <p:spPr>
          <a:xfrm>
            <a:off x="2995359" y="23145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55160388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025173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B09A48-2808-4EA8-8C36-A2B3B7A36692}"/>
              </a:ext>
            </a:extLst>
          </p:cNvPr>
          <p:cNvSpPr/>
          <p:nvPr/>
        </p:nvSpPr>
        <p:spPr>
          <a:xfrm>
            <a:off x="3814252" y="3890229"/>
            <a:ext cx="8083187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فيِ الْبَرِّ وَالْبَحْرِ سَبيلُهُ يا مَنْ فِي الاْفاقِ اياتُهُ يا مَنْ فِي الاْياتِ بُرْهانُهُ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A703F4-2E66-4D66-BEB4-D942F04F6B4D}"/>
              </a:ext>
            </a:extLst>
          </p:cNvPr>
          <p:cNvSpPr/>
          <p:nvPr/>
        </p:nvSpPr>
        <p:spPr>
          <a:xfrm>
            <a:off x="1746592" y="1284781"/>
            <a:ext cx="8698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500" dirty="0"/>
              <a:t>o Jener, Dem zu Land und zu Wasser Wege offen stehen, o Jener, Dessen Zeichen an den Horizonten sind, o Jener, Dessen Beweis in den Zeichen liegt,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400D8-2798-4567-BB7B-7E4BB50D85F8}"/>
              </a:ext>
            </a:extLst>
          </p:cNvPr>
          <p:cNvSpPr txBox="1"/>
          <p:nvPr/>
        </p:nvSpPr>
        <p:spPr>
          <a:xfrm>
            <a:off x="3012717" y="233474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2880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A1EA88-4810-40C5-AA87-622968525B0C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324324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510022-8DA7-4A57-B725-6C318D34F5ED}"/>
              </a:ext>
            </a:extLst>
          </p:cNvPr>
          <p:cNvSpPr/>
          <p:nvPr/>
        </p:nvSpPr>
        <p:spPr>
          <a:xfrm>
            <a:off x="2947917" y="3900212"/>
            <a:ext cx="9441975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فِي الْمَماتِ قُدْرَتُهُ يا مَنْ فِي الْقُبُورِ عِبْرَتُهُ يا مَنْ فِي الْقِيامَةِ مُلْكُهُ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EA526-9456-4845-8F8A-BB93AF2601EB}"/>
              </a:ext>
            </a:extLst>
          </p:cNvPr>
          <p:cNvSpPr/>
          <p:nvPr/>
        </p:nvSpPr>
        <p:spPr>
          <a:xfrm>
            <a:off x="1040642" y="1182231"/>
            <a:ext cx="101107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400" dirty="0"/>
              <a:t>o Jener, Dessen Macht sich im Tode zeigt, </a:t>
            </a:r>
            <a:endParaRPr lang="ar-LB" sz="3400" dirty="0"/>
          </a:p>
          <a:p>
            <a:pPr algn="ctr"/>
            <a:r>
              <a:rPr lang="de-DE" sz="3400" dirty="0"/>
              <a:t>o Jener, Dessen Lehre sich in den Gräbern zeigt,</a:t>
            </a:r>
            <a:endParaRPr lang="ar-LB" sz="3400" dirty="0"/>
          </a:p>
          <a:p>
            <a:pPr algn="ctr"/>
            <a:r>
              <a:rPr lang="de-DE" sz="3400" dirty="0"/>
              <a:t> o Jener, Dessen Herrschaft sich </a:t>
            </a:r>
          </a:p>
          <a:p>
            <a:pPr algn="ctr"/>
            <a:r>
              <a:rPr lang="de-DE" sz="3400" dirty="0"/>
              <a:t>in der Auferstehung zeigt,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2A712-8F38-43FB-ABA3-98B6C5595859}"/>
              </a:ext>
            </a:extLst>
          </p:cNvPr>
          <p:cNvSpPr txBox="1"/>
          <p:nvPr/>
        </p:nvSpPr>
        <p:spPr>
          <a:xfrm>
            <a:off x="3064933" y="230912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05459643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8FC708-A01D-4AC4-BEBD-A910A0451D07}"/>
              </a:ext>
            </a:extLst>
          </p:cNvPr>
          <p:cNvSpPr/>
          <p:nvPr/>
        </p:nvSpPr>
        <p:spPr>
          <a:xfrm>
            <a:off x="3152430" y="4227111"/>
            <a:ext cx="9366651" cy="1631216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فِي الْحِسابِ هَيْبَتُهُ يا مَنْ فِي الْميزانِ قَضاؤُهُ</a:t>
            </a: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فِي الْجَنَّةِ ثَوابُهُ يا مَنْ فِي النّارِ عِقابُهُ </a:t>
            </a:r>
            <a:endParaRPr lang="en-US" altLang="de-DE" sz="5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34097-98D9-4F27-986B-A4590F10113C}"/>
              </a:ext>
            </a:extLst>
          </p:cNvPr>
          <p:cNvSpPr/>
          <p:nvPr/>
        </p:nvSpPr>
        <p:spPr>
          <a:xfrm>
            <a:off x="1209471" y="1525744"/>
            <a:ext cx="96363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o Jener, Dessen </a:t>
            </a:r>
            <a:r>
              <a:rPr lang="de-DE" sz="2800" dirty="0" err="1"/>
              <a:t>Ehrfurchtgebietung</a:t>
            </a:r>
            <a:r>
              <a:rPr lang="de-DE" sz="2800" dirty="0"/>
              <a:t> sich in der </a:t>
            </a:r>
          </a:p>
          <a:p>
            <a:pPr algn="ctr"/>
            <a:r>
              <a:rPr lang="de-DE" sz="2800" dirty="0"/>
              <a:t>Rechenschaft zeigt, o Jener, Dessen Urteil sich auf </a:t>
            </a:r>
          </a:p>
          <a:p>
            <a:pPr algn="ctr"/>
            <a:r>
              <a:rPr lang="de-DE" sz="2800" dirty="0"/>
              <a:t>der Waage zeigt, o Jener, Dessen Belohnung sich im Paradies zeigt, o Jener, Dessen Bestrafung sich in der Feuer zeigt.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3E45E-2487-4666-B082-2554419ECFD0}"/>
              </a:ext>
            </a:extLst>
          </p:cNvPr>
          <p:cNvSpPr txBox="1"/>
          <p:nvPr/>
        </p:nvSpPr>
        <p:spPr>
          <a:xfrm>
            <a:off x="2995359" y="19929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68794633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15690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88E3A5-4940-42F0-8A19-726B495CBD32}"/>
              </a:ext>
            </a:extLst>
          </p:cNvPr>
          <p:cNvSpPr/>
          <p:nvPr/>
        </p:nvSpPr>
        <p:spPr>
          <a:xfrm>
            <a:off x="3104865" y="3868423"/>
            <a:ext cx="9783171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اِلَيْهِ يَهْرَبُ الْخائِفُونَ يا مَنْ اِلَيْهِ يَفْزَعُ الْمُذْنِبُونَ يا مَنْ اِلَيْهِ يَقْصِدُ الْمُنيبُونَ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E4C3F-E038-4132-A0A3-C6C5BF193850}"/>
              </a:ext>
            </a:extLst>
          </p:cNvPr>
          <p:cNvSpPr/>
          <p:nvPr/>
        </p:nvSpPr>
        <p:spPr>
          <a:xfrm>
            <a:off x="1678674" y="1575772"/>
            <a:ext cx="88346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500" dirty="0"/>
              <a:t>o Jener, zu Dem die Verängstigten fliehen,</a:t>
            </a:r>
          </a:p>
          <a:p>
            <a:pPr algn="ctr"/>
            <a:r>
              <a:rPr lang="de-DE" sz="3500" dirty="0"/>
              <a:t> o Jener, bei dem die Sünder Zuflucht suchen, </a:t>
            </a:r>
          </a:p>
          <a:p>
            <a:pPr algn="ctr"/>
            <a:r>
              <a:rPr lang="de-DE" sz="3500" dirty="0"/>
              <a:t>o Jener, an Den sich die Bereuenden wenden,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E21FE-73B2-4137-B99E-80954C17833A}"/>
              </a:ext>
            </a:extLst>
          </p:cNvPr>
          <p:cNvSpPr txBox="1"/>
          <p:nvPr/>
        </p:nvSpPr>
        <p:spPr>
          <a:xfrm>
            <a:off x="3008770" y="2913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84960519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EEC584-DDD2-4DEE-B192-DAA05709614B}"/>
              </a:ext>
            </a:extLst>
          </p:cNvPr>
          <p:cNvSpPr/>
          <p:nvPr/>
        </p:nvSpPr>
        <p:spPr>
          <a:xfrm>
            <a:off x="3082118" y="3924735"/>
            <a:ext cx="9144001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اِلَيْهِ يَرْغَبُ الزّاهِدُونَ يا مَنْ اِلَيْهِ يَلْجَأُ الْمُتَحَيِّرُونَ يا مَنْ بِهِ يَسْتَأْنِسُ الْمُريدُونَ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CFE06-416D-4F69-BBBC-EAC69A7DE861}"/>
              </a:ext>
            </a:extLst>
          </p:cNvPr>
          <p:cNvSpPr/>
          <p:nvPr/>
        </p:nvSpPr>
        <p:spPr>
          <a:xfrm>
            <a:off x="1132700" y="1720840"/>
            <a:ext cx="99265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Jener, den die Welt-Entsagenden begehren, </a:t>
            </a:r>
          </a:p>
          <a:p>
            <a:pPr algn="ctr"/>
            <a:r>
              <a:rPr lang="de-DE" sz="3600" dirty="0"/>
              <a:t>o Jener, zu Dem die Verwirrten fliehen, o Jener, Den diejenigen, die nach Ihm verlangen, vertrauen,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A93DE-9AFB-43BF-95B1-E763E3742091}"/>
              </a:ext>
            </a:extLst>
          </p:cNvPr>
          <p:cNvSpPr txBox="1"/>
          <p:nvPr/>
        </p:nvSpPr>
        <p:spPr>
          <a:xfrm>
            <a:off x="2982109" y="26326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3549692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7BC3EF-002E-4576-B210-615B9C9B436B}"/>
              </a:ext>
            </a:extLst>
          </p:cNvPr>
          <p:cNvSpPr/>
          <p:nvPr/>
        </p:nvSpPr>
        <p:spPr>
          <a:xfrm>
            <a:off x="3773606" y="3628363"/>
            <a:ext cx="8268269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بِه يَفْتَخِرُ الْمحِبُّونَ </a:t>
            </a:r>
          </a:p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في عَفْوِهِ يَطْمَعُ الْخاطِئُونَ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17D64-99D3-4BDE-9709-DAC9F89CEFDB}"/>
              </a:ext>
            </a:extLst>
          </p:cNvPr>
          <p:cNvSpPr/>
          <p:nvPr/>
        </p:nvSpPr>
        <p:spPr>
          <a:xfrm>
            <a:off x="1784445" y="1370307"/>
            <a:ext cx="86231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Jener, auf Den die Liebenden stolz sind, o Jener, Dessen Verzeihung die Fehlerhaften wünschen,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ACED7-8E6C-444D-94DA-7A9A3C56ABB6}"/>
              </a:ext>
            </a:extLst>
          </p:cNvPr>
          <p:cNvSpPr txBox="1"/>
          <p:nvPr/>
        </p:nvSpPr>
        <p:spPr>
          <a:xfrm>
            <a:off x="2998923" y="22953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48018390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9238B-8923-43BD-993C-DF9219B79290}"/>
              </a:ext>
            </a:extLst>
          </p:cNvPr>
          <p:cNvSpPr/>
          <p:nvPr/>
        </p:nvSpPr>
        <p:spPr>
          <a:xfrm>
            <a:off x="4114799" y="3580595"/>
            <a:ext cx="7660943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اِلَيْهِ يَسْكُنُ الْمُوقِنُونَ يا مَنْ عَلَيْهِ يَتَوَكَّلُ الْمُتَوَكِّلُونَ</a:t>
            </a:r>
            <a:endParaRPr lang="en-US" alt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B348F-838D-4286-8C20-45568818CB28}"/>
              </a:ext>
            </a:extLst>
          </p:cNvPr>
          <p:cNvSpPr/>
          <p:nvPr/>
        </p:nvSpPr>
        <p:spPr>
          <a:xfrm>
            <a:off x="1779549" y="1309928"/>
            <a:ext cx="8632902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200" dirty="0"/>
              <a:t> o Jener, bei Dem die mit Gewissheit Ruhe finden, o Jener, auf Den die Vertrauenden vertrauen.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47B-66E9-40D6-AA69-65653120D0D5}"/>
              </a:ext>
            </a:extLst>
          </p:cNvPr>
          <p:cNvSpPr txBox="1"/>
          <p:nvPr/>
        </p:nvSpPr>
        <p:spPr>
          <a:xfrm>
            <a:off x="3038220" y="27728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5761534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25303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AF4AB9-0156-4C95-B7BE-E45DE10F1262}"/>
              </a:ext>
            </a:extLst>
          </p:cNvPr>
          <p:cNvSpPr/>
          <p:nvPr/>
        </p:nvSpPr>
        <p:spPr>
          <a:xfrm>
            <a:off x="4333461" y="4118872"/>
            <a:ext cx="7717882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 يا حَبيبُ يا طَبيبُ يا قَريبُ يا رَقيبُ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FE353-4D51-49CC-B4ED-24E72CAB93D3}"/>
              </a:ext>
            </a:extLst>
          </p:cNvPr>
          <p:cNvSpPr/>
          <p:nvPr/>
        </p:nvSpPr>
        <p:spPr>
          <a:xfrm>
            <a:off x="1295765" y="1499275"/>
            <a:ext cx="96004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200" dirty="0"/>
              <a:t>Allah unser, ich flehe Dich mit Deinem Namen an: o Geliebter, o Heiler o Naher, </a:t>
            </a:r>
          </a:p>
          <a:p>
            <a:pPr algn="ctr"/>
            <a:r>
              <a:rPr lang="de-DE" sz="4200" dirty="0"/>
              <a:t>o Beobachter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111D9-3715-4DD3-A90A-8B6E425A32F1}"/>
              </a:ext>
            </a:extLst>
          </p:cNvPr>
          <p:cNvSpPr txBox="1"/>
          <p:nvPr/>
        </p:nvSpPr>
        <p:spPr>
          <a:xfrm>
            <a:off x="3046529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80864415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602254-7175-4BAD-8DF9-AB744F5A042D}"/>
              </a:ext>
            </a:extLst>
          </p:cNvPr>
          <p:cNvSpPr/>
          <p:nvPr/>
        </p:nvSpPr>
        <p:spPr>
          <a:xfrm>
            <a:off x="3728411" y="3684174"/>
            <a:ext cx="792025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حَسيبُ يا مُهيبُ يا مُثيبُ يا مُجيبُ </a:t>
            </a:r>
            <a:r>
              <a:rPr lang="ar-LB" sz="800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خَبيرُ </a:t>
            </a:r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نَصِيرُ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6C4FF-92FC-4F4F-B22F-F263F9E2782A}"/>
              </a:ext>
            </a:extLst>
          </p:cNvPr>
          <p:cNvSpPr/>
          <p:nvPr/>
        </p:nvSpPr>
        <p:spPr>
          <a:xfrm>
            <a:off x="1119116" y="1512578"/>
            <a:ext cx="99537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Abrechnender, o Ehrfurchtsgebietender, </a:t>
            </a:r>
          </a:p>
          <a:p>
            <a:pPr algn="ctr"/>
            <a:r>
              <a:rPr lang="de-DE" sz="3600" dirty="0"/>
              <a:t>o Belohnender, o Erfüllender o Erfahrener, </a:t>
            </a:r>
          </a:p>
          <a:p>
            <a:pPr algn="ctr"/>
            <a:r>
              <a:rPr lang="de-DE" sz="3600" dirty="0"/>
              <a:t>o Allsehender.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8780A-47FD-486B-97E5-4ECB2CEEC867}"/>
              </a:ext>
            </a:extLst>
          </p:cNvPr>
          <p:cNvSpPr txBox="1"/>
          <p:nvPr/>
        </p:nvSpPr>
        <p:spPr>
          <a:xfrm>
            <a:off x="2996833" y="26772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153984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BA6AA3-764A-44E5-BF1B-4769BDDFC417}"/>
              </a:ext>
            </a:extLst>
          </p:cNvPr>
          <p:cNvSpPr/>
          <p:nvPr/>
        </p:nvSpPr>
        <p:spPr>
          <a:xfrm>
            <a:off x="1524000" y="3647930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حَنّانُ يا مَنّانُ يا دَيّانُ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58321-2F11-42E5-BCDD-9182DC38CA2A}"/>
              </a:ext>
            </a:extLst>
          </p:cNvPr>
          <p:cNvSpPr/>
          <p:nvPr/>
        </p:nvSpPr>
        <p:spPr>
          <a:xfrm>
            <a:off x="456852" y="1047149"/>
            <a:ext cx="12192000" cy="241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Allah unser, ich flehe Dich mit </a:t>
            </a:r>
            <a:endParaRPr lang="ar-LB" sz="4400" dirty="0">
              <a:solidFill>
                <a:srgbClr val="0033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Deinem Namen an: 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Gnädiger,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Großzügiger, o gerecht Richtender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0017B-30E1-467C-93D9-5C9F7C6A0BA7}"/>
              </a:ext>
            </a:extLst>
          </p:cNvPr>
          <p:cNvSpPr txBox="1"/>
          <p:nvPr/>
        </p:nvSpPr>
        <p:spPr>
          <a:xfrm>
            <a:off x="3151273" y="258468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332165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187406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3BAB02-4B21-4D56-A253-23BC74C335F3}"/>
              </a:ext>
            </a:extLst>
          </p:cNvPr>
          <p:cNvSpPr/>
          <p:nvPr/>
        </p:nvSpPr>
        <p:spPr>
          <a:xfrm>
            <a:off x="3227696" y="3755926"/>
            <a:ext cx="8964304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اَقَرَبَ مِنْ كُلِّ قَريبٍ يا اَحَبَّ مِنْ كُلِّ حَبيبٍ يا اَبْصَرَ مِنْ كُلِّ بَصيرٍ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F3A9A-5371-487C-BCED-948E44D7AD4C}"/>
              </a:ext>
            </a:extLst>
          </p:cNvPr>
          <p:cNvSpPr/>
          <p:nvPr/>
        </p:nvSpPr>
        <p:spPr>
          <a:xfrm>
            <a:off x="1154274" y="1229326"/>
            <a:ext cx="988345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Nächster aller Nahen, </a:t>
            </a:r>
          </a:p>
          <a:p>
            <a:pPr algn="ctr"/>
            <a:r>
              <a:rPr lang="de-DE" sz="4400" dirty="0"/>
              <a:t>o Geliebtester aller </a:t>
            </a:r>
          </a:p>
          <a:p>
            <a:pPr algn="ctr"/>
            <a:r>
              <a:rPr lang="de-DE" sz="4400" dirty="0"/>
              <a:t>   Geliebten, o Sehendster aller Sehenden,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426F8-7D5D-4BD0-9F09-0DAA137E3991}"/>
              </a:ext>
            </a:extLst>
          </p:cNvPr>
          <p:cNvSpPr txBox="1"/>
          <p:nvPr/>
        </p:nvSpPr>
        <p:spPr>
          <a:xfrm>
            <a:off x="3028125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64954994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0C0CE7-543F-44E8-93FF-A62A8C5AC2F2}"/>
              </a:ext>
            </a:extLst>
          </p:cNvPr>
          <p:cNvSpPr/>
          <p:nvPr/>
        </p:nvSpPr>
        <p:spPr>
          <a:xfrm>
            <a:off x="3616656" y="3667919"/>
            <a:ext cx="8235763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اَخْبَرَ مِنْ كُلِّ خَبيرٍ يا اَشْرَفَ مِنْ كُلِّ شَريفٍ يا اَرْفَعَ مِنْ كُلِّ رَفيعٍ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EC2B7-C144-4268-A6E8-5FFBFB868998}"/>
              </a:ext>
            </a:extLst>
          </p:cNvPr>
          <p:cNvSpPr/>
          <p:nvPr/>
        </p:nvSpPr>
        <p:spPr>
          <a:xfrm>
            <a:off x="1177119" y="1300319"/>
            <a:ext cx="98377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Erfahrenster aller Erfahrenen, </a:t>
            </a:r>
          </a:p>
          <a:p>
            <a:pPr algn="ctr"/>
            <a:r>
              <a:rPr lang="de-DE" sz="4400" dirty="0"/>
              <a:t>o Ehrenhaftester aller Ehrenhaften,</a:t>
            </a:r>
          </a:p>
          <a:p>
            <a:pPr algn="ctr"/>
            <a:r>
              <a:rPr lang="de-DE" sz="4400" dirty="0"/>
              <a:t> o Hochrangigster aller Hochrangigen,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47F62-8B37-4608-9ED3-90B22B003D38}"/>
              </a:ext>
            </a:extLst>
          </p:cNvPr>
          <p:cNvSpPr txBox="1"/>
          <p:nvPr/>
        </p:nvSpPr>
        <p:spPr>
          <a:xfrm>
            <a:off x="3002385" y="22538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24369616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8E0407-3030-413A-920A-7ECD742C9B8E}"/>
              </a:ext>
            </a:extLst>
          </p:cNvPr>
          <p:cNvSpPr/>
          <p:nvPr/>
        </p:nvSpPr>
        <p:spPr>
          <a:xfrm>
            <a:off x="1308253" y="4104421"/>
            <a:ext cx="13451457" cy="1631216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اَقْوى مِنْ كُلِّ قَوِيٍّ يا اَغْنى مِنْ كُلِّ غَنِيٍّ</a:t>
            </a: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اَجْوَدَ مِنْ كُلِّ جَوادٍ يا اَرْاَفَ مِنْ كُلِّ رَؤوُفٍ </a:t>
            </a:r>
            <a:endParaRPr lang="en-US" altLang="de-DE" sz="5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187EC-E4F6-48B5-9986-F6A2574BBE30}"/>
              </a:ext>
            </a:extLst>
          </p:cNvPr>
          <p:cNvSpPr/>
          <p:nvPr/>
        </p:nvSpPr>
        <p:spPr>
          <a:xfrm>
            <a:off x="730155" y="1536531"/>
            <a:ext cx="107316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Kraftvollster aller Kraftvollen, </a:t>
            </a:r>
          </a:p>
          <a:p>
            <a:pPr algn="ctr"/>
            <a:r>
              <a:rPr lang="de-DE" sz="3600" dirty="0"/>
              <a:t>o Reichster aller Reichen, o Freigebigster </a:t>
            </a:r>
          </a:p>
          <a:p>
            <a:pPr algn="ctr"/>
            <a:r>
              <a:rPr lang="de-DE" sz="3600" dirty="0"/>
              <a:t>aller Freigebigen, o Erbarmendster aller Erbarmenden.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1381D-1CA7-496A-97C9-D379C475197C}"/>
              </a:ext>
            </a:extLst>
          </p:cNvPr>
          <p:cNvSpPr txBox="1"/>
          <p:nvPr/>
        </p:nvSpPr>
        <p:spPr>
          <a:xfrm>
            <a:off x="2998493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24828118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51870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609952-45F2-41E5-992D-CE91C215545A}"/>
              </a:ext>
            </a:extLst>
          </p:cNvPr>
          <p:cNvSpPr/>
          <p:nvPr/>
        </p:nvSpPr>
        <p:spPr>
          <a:xfrm>
            <a:off x="3994245" y="3602038"/>
            <a:ext cx="7435755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غالِباً غَيْرَ مَغْلُوبٍ يا صانِعاً غَيْرَ مَصْنُوعٍ يا خالِقاً غَيْرَ مَخْلُوقٍ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E088A-3D9F-4DBC-9669-1F4B71DEF7F4}"/>
              </a:ext>
            </a:extLst>
          </p:cNvPr>
          <p:cNvSpPr/>
          <p:nvPr/>
        </p:nvSpPr>
        <p:spPr>
          <a:xfrm>
            <a:off x="1873155" y="1424424"/>
            <a:ext cx="84456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Sieger ohne Niederlage, o Erschaffer ohne erschaffen zu sein, o Schöpfer ohne geschöpft worden zu sein,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F525E-C234-4355-8AF2-6DC4DFA695AC}"/>
              </a:ext>
            </a:extLst>
          </p:cNvPr>
          <p:cNvSpPr txBox="1"/>
          <p:nvPr/>
        </p:nvSpPr>
        <p:spPr>
          <a:xfrm>
            <a:off x="3009718" y="2913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53000030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A1189E-1497-4E65-81C8-AF34CBB0051C}"/>
              </a:ext>
            </a:extLst>
          </p:cNvPr>
          <p:cNvSpPr/>
          <p:nvPr/>
        </p:nvSpPr>
        <p:spPr>
          <a:xfrm>
            <a:off x="3772716" y="3692942"/>
            <a:ext cx="8507104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مالِكاً غَيْرَ مَمْلُوكٍ يا قاهِراً غَيْرَ مَقْهُورٍ يا رافِعاً غَيْرَ مَرْفُوعٍ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A994E-EF86-4793-8EF8-86E5CE8BAC9B}"/>
              </a:ext>
            </a:extLst>
          </p:cNvPr>
          <p:cNvSpPr/>
          <p:nvPr/>
        </p:nvSpPr>
        <p:spPr>
          <a:xfrm>
            <a:off x="890517" y="1390800"/>
            <a:ext cx="10410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Besitzer, ohne Eigentum zu sein, </a:t>
            </a:r>
          </a:p>
          <a:p>
            <a:pPr algn="ctr"/>
            <a:r>
              <a:rPr lang="de-DE" sz="4000" dirty="0"/>
              <a:t>o Bezwinger, ohne bezwungen zu werden, </a:t>
            </a:r>
          </a:p>
          <a:p>
            <a:pPr algn="ctr"/>
            <a:r>
              <a:rPr lang="de-DE" sz="4000" dirty="0"/>
              <a:t>o Erhöhender, ohne erhöht zu werden,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CAC48-2DD9-4CD2-A8E1-27635BEE0C0D}"/>
              </a:ext>
            </a:extLst>
          </p:cNvPr>
          <p:cNvSpPr txBox="1"/>
          <p:nvPr/>
        </p:nvSpPr>
        <p:spPr>
          <a:xfrm>
            <a:off x="2969962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19086501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CBF15-3F7D-4E68-82B9-DC0DEFF1508B}"/>
              </a:ext>
            </a:extLst>
          </p:cNvPr>
          <p:cNvSpPr/>
          <p:nvPr/>
        </p:nvSpPr>
        <p:spPr>
          <a:xfrm>
            <a:off x="3828197" y="3516955"/>
            <a:ext cx="7503994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حافِظاً غَيْرَ مَحْفُوظٍ 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ناصِراً غَيْرَ مَنْصُورٍ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EA7F2-8ACC-4542-8E68-3CC83A837E29}"/>
              </a:ext>
            </a:extLst>
          </p:cNvPr>
          <p:cNvSpPr/>
          <p:nvPr/>
        </p:nvSpPr>
        <p:spPr>
          <a:xfrm>
            <a:off x="0" y="194253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Bewahrer, ohne bewahrt zu werden, </a:t>
            </a:r>
          </a:p>
          <a:p>
            <a:pPr algn="ctr"/>
            <a:r>
              <a:rPr lang="de-DE" sz="4000" dirty="0"/>
              <a:t>o Unterstützer, ohne unterstützt zu werden,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17967-A444-458C-ADF0-C5175D767AD9}"/>
              </a:ext>
            </a:extLst>
          </p:cNvPr>
          <p:cNvSpPr txBox="1"/>
          <p:nvPr/>
        </p:nvSpPr>
        <p:spPr>
          <a:xfrm>
            <a:off x="2979901" y="24801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3612329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159553-CA0E-4CFC-B0CB-E0E5F8FA8093}"/>
              </a:ext>
            </a:extLst>
          </p:cNvPr>
          <p:cNvSpPr/>
          <p:nvPr/>
        </p:nvSpPr>
        <p:spPr>
          <a:xfrm>
            <a:off x="1217243" y="3661437"/>
            <a:ext cx="12192000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شاهِداً غَيْرَ غائِبٍ</a:t>
            </a:r>
            <a:endParaRPr lang="de-DE" sz="7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قَريباً غَيْرَ بَعيدٍ </a:t>
            </a:r>
            <a:endParaRPr lang="en-US" altLang="de-DE" sz="7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38A12-1D78-4952-B99D-6A0C1C749B34}"/>
              </a:ext>
            </a:extLst>
          </p:cNvPr>
          <p:cNvSpPr/>
          <p:nvPr/>
        </p:nvSpPr>
        <p:spPr>
          <a:xfrm>
            <a:off x="159510" y="192675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dirty="0"/>
              <a:t>o Zeuge, ohne abwesend zu sein, </a:t>
            </a:r>
          </a:p>
          <a:p>
            <a:pPr algn="ctr"/>
            <a:r>
              <a:rPr lang="de-DE" sz="4800" dirty="0"/>
              <a:t>o Naher, ohne fern zu sein.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6FC71-8768-4A7D-A170-16E3E4D63F10}"/>
              </a:ext>
            </a:extLst>
          </p:cNvPr>
          <p:cNvSpPr txBox="1"/>
          <p:nvPr/>
        </p:nvSpPr>
        <p:spPr>
          <a:xfrm>
            <a:off x="2969962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141937466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992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A1F887-E2EF-4380-BEAF-2F412C1E19A3}"/>
              </a:ext>
            </a:extLst>
          </p:cNvPr>
          <p:cNvSpPr/>
          <p:nvPr/>
        </p:nvSpPr>
        <p:spPr>
          <a:xfrm>
            <a:off x="3358360" y="3952567"/>
            <a:ext cx="8684554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بُرْهانُ يا سُلْطانُ يا رِضْوانُ يا غُفْرانُ</a:t>
            </a: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سُبْحانُ يا مُسْتَعانُ يا ذَا الْمَنِّ وَالْبَيانِ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458520-D2CE-4992-8B78-0B0C486E8751}"/>
              </a:ext>
            </a:extLst>
          </p:cNvPr>
          <p:cNvSpPr/>
          <p:nvPr/>
        </p:nvSpPr>
        <p:spPr>
          <a:xfrm>
            <a:off x="548834" y="1498045"/>
            <a:ext cx="11094331" cy="2032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3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</a:t>
            </a:r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Beweis, o Herrscher, o Zufriedensteller, </a:t>
            </a:r>
            <a:endParaRPr lang="ar-LB" sz="3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Vergebender, o Gepriesener, o um Hilfe Gebetener, </a:t>
            </a:r>
            <a:endParaRPr lang="ar-LB" sz="36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Eigner der Gunst und der Beredsamkeit.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10757-AE2E-4C3B-8917-637CC5AD3F17}"/>
              </a:ext>
            </a:extLst>
          </p:cNvPr>
          <p:cNvSpPr txBox="1"/>
          <p:nvPr/>
        </p:nvSpPr>
        <p:spPr>
          <a:xfrm>
            <a:off x="3161212" y="245328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8646525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A23263-57F3-4122-AFF6-58BB8D6BDE31}"/>
              </a:ext>
            </a:extLst>
          </p:cNvPr>
          <p:cNvSpPr/>
          <p:nvPr/>
        </p:nvSpPr>
        <p:spPr>
          <a:xfrm>
            <a:off x="962168" y="3661437"/>
            <a:ext cx="12192000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نُورَ النُّورِ يا مُنَوِّرَ النُّورِ</a:t>
            </a:r>
            <a:endParaRPr lang="de-DE" sz="7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خالِقَ النُّورِ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8DC5CB-D2CA-49FB-8A38-D623A4C20624}"/>
              </a:ext>
            </a:extLst>
          </p:cNvPr>
          <p:cNvSpPr/>
          <p:nvPr/>
        </p:nvSpPr>
        <p:spPr>
          <a:xfrm>
            <a:off x="1714722" y="1920414"/>
            <a:ext cx="87625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Licht des Lichtes, o Erleuchtender des Lichtes, o Schöpfer des Lichtes,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584D7-2AF8-4727-AD86-17D94616F09A}"/>
              </a:ext>
            </a:extLst>
          </p:cNvPr>
          <p:cNvSpPr txBox="1"/>
          <p:nvPr/>
        </p:nvSpPr>
        <p:spPr>
          <a:xfrm>
            <a:off x="3015921" y="2616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181207902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19B55-FDAC-4BD4-B4BD-F7BDC590A0D7}"/>
              </a:ext>
            </a:extLst>
          </p:cNvPr>
          <p:cNvSpPr/>
          <p:nvPr/>
        </p:nvSpPr>
        <p:spPr>
          <a:xfrm>
            <a:off x="1071350" y="3661437"/>
            <a:ext cx="12192000" cy="2400657"/>
          </a:xfrm>
          <a:prstGeom prst="rect">
            <a:avLst/>
          </a:prstGeom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مُدَبِّرَ النُّورِ يا مُقَدِّرَ النُّورِ</a:t>
            </a:r>
            <a:endParaRPr lang="de-DE" sz="7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نُورَ كُلِّ نُورٍ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C46CA-6AFC-4092-B2F4-4A966B8707E4}"/>
              </a:ext>
            </a:extLst>
          </p:cNvPr>
          <p:cNvSpPr/>
          <p:nvPr/>
        </p:nvSpPr>
        <p:spPr>
          <a:xfrm>
            <a:off x="1033817" y="1982450"/>
            <a:ext cx="101243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Gestalter des Lichtes, o </a:t>
            </a:r>
            <a:r>
              <a:rPr lang="de-DE" sz="4400" dirty="0" err="1"/>
              <a:t>Abschätzer</a:t>
            </a:r>
            <a:r>
              <a:rPr lang="de-DE" sz="4400" dirty="0"/>
              <a:t> des Lichtes, o Licht jedes Lichtes,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63550-22E8-431F-B2A1-B97EAB32EDC3}"/>
              </a:ext>
            </a:extLst>
          </p:cNvPr>
          <p:cNvSpPr txBox="1"/>
          <p:nvPr/>
        </p:nvSpPr>
        <p:spPr>
          <a:xfrm>
            <a:off x="3026046" y="22379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40361385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4AD009-6B99-48F7-87A1-7FBA4BBE9BD2}"/>
              </a:ext>
            </a:extLst>
          </p:cNvPr>
          <p:cNvSpPr/>
          <p:nvPr/>
        </p:nvSpPr>
        <p:spPr>
          <a:xfrm>
            <a:off x="1078173" y="3602038"/>
            <a:ext cx="12192000" cy="243143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نُوراً قَبْلَ كُلِّ نُورٍ </a:t>
            </a:r>
            <a:endParaRPr lang="de-DE" sz="7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نُوراً بَعْدَ كُلِّ نُورٍ </a:t>
            </a:r>
            <a:endParaRPr lang="en-US" altLang="de-DE" sz="7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911EA-0C65-4BC4-9BED-776103D0CF03}"/>
              </a:ext>
            </a:extLst>
          </p:cNvPr>
          <p:cNvSpPr/>
          <p:nvPr/>
        </p:nvSpPr>
        <p:spPr>
          <a:xfrm>
            <a:off x="1524000" y="1305342"/>
            <a:ext cx="92236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Licht, das vor jedem Licht da war, </a:t>
            </a:r>
          </a:p>
          <a:p>
            <a:pPr algn="ctr"/>
            <a:r>
              <a:rPr lang="de-DE" sz="4400" dirty="0"/>
              <a:t>o Licht, das nach jedem Licht da sein wird,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AFDBA-81A9-4117-83CA-DBD8EC373854}"/>
              </a:ext>
            </a:extLst>
          </p:cNvPr>
          <p:cNvSpPr txBox="1"/>
          <p:nvPr/>
        </p:nvSpPr>
        <p:spPr>
          <a:xfrm>
            <a:off x="3005983" y="22312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7812399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069BE6-989C-48D0-9E97-A56297DCFEAE}"/>
              </a:ext>
            </a:extLst>
          </p:cNvPr>
          <p:cNvSpPr/>
          <p:nvPr/>
        </p:nvSpPr>
        <p:spPr>
          <a:xfrm>
            <a:off x="3323229" y="3602038"/>
            <a:ext cx="8479809" cy="2492990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نُوراً فَوْقَ كُلِّ نُورٍ</a:t>
            </a:r>
            <a:endParaRPr lang="de-DE" sz="7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نُوراً لَيْسَ كَمِثْلِهِ نُورٌ </a:t>
            </a:r>
            <a:endParaRPr lang="en-US" altLang="de-DE" sz="78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C5BF7-AB4E-4BB1-8B12-0AD0F1BA25B8}"/>
              </a:ext>
            </a:extLst>
          </p:cNvPr>
          <p:cNvSpPr/>
          <p:nvPr/>
        </p:nvSpPr>
        <p:spPr>
          <a:xfrm>
            <a:off x="1061261" y="1592888"/>
            <a:ext cx="10363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Licht, das über allen Lichtern steht, </a:t>
            </a:r>
          </a:p>
          <a:p>
            <a:pPr algn="ctr"/>
            <a:r>
              <a:rPr lang="de-DE" sz="4400" dirty="0"/>
              <a:t>o Licht, dem kein Licht ebenbürtig ist.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2F76B-2680-4915-A9EE-134137162076}"/>
              </a:ext>
            </a:extLst>
          </p:cNvPr>
          <p:cNvSpPr txBox="1"/>
          <p:nvPr/>
        </p:nvSpPr>
        <p:spPr>
          <a:xfrm>
            <a:off x="3016093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84641338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745880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34EB3A-5610-4F1E-BABA-D1A16E88CB54}"/>
              </a:ext>
            </a:extLst>
          </p:cNvPr>
          <p:cNvSpPr/>
          <p:nvPr/>
        </p:nvSpPr>
        <p:spPr>
          <a:xfrm>
            <a:off x="4300083" y="3602038"/>
            <a:ext cx="7783774" cy="2492990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عَطاؤُهُ شَريفٌ يا مَنْ فِعْلُهُ لَطيفٌ يا مَنْ لُطْفُهُ مُقيمٌ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D53C2-4C98-4D83-B908-48878D43C22D}"/>
              </a:ext>
            </a:extLst>
          </p:cNvPr>
          <p:cNvSpPr/>
          <p:nvPr/>
        </p:nvSpPr>
        <p:spPr>
          <a:xfrm>
            <a:off x="1696872" y="1284385"/>
            <a:ext cx="89711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Jener, Dessen Gaben ehrenhaft sind,</a:t>
            </a:r>
          </a:p>
          <a:p>
            <a:pPr algn="ctr"/>
            <a:r>
              <a:rPr lang="de-DE" sz="4000" dirty="0"/>
              <a:t> o Jener, Dessen Handeln nachsichtig ist, </a:t>
            </a:r>
          </a:p>
          <a:p>
            <a:pPr algn="ctr"/>
            <a:r>
              <a:rPr lang="de-DE" sz="4000" dirty="0"/>
              <a:t>o Jener, Dessen Nachsicht beständig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DA8B2-1029-4EB6-8230-807874B36809}"/>
              </a:ext>
            </a:extLst>
          </p:cNvPr>
          <p:cNvSpPr txBox="1"/>
          <p:nvPr/>
        </p:nvSpPr>
        <p:spPr>
          <a:xfrm>
            <a:off x="3019657" y="19929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69387747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CBBD79-5B4A-4902-B43F-09F4DE43B642}"/>
              </a:ext>
            </a:extLst>
          </p:cNvPr>
          <p:cNvSpPr/>
          <p:nvPr/>
        </p:nvSpPr>
        <p:spPr>
          <a:xfrm>
            <a:off x="3111690" y="3759150"/>
            <a:ext cx="8670876" cy="2492990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اِحْسانُهُ قَديمٌ يا مَنْ قَوْلُهُ حَقٌّ يا مَنْ وَعْدُهُ صِدْقٌ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B1A04-721B-4A0E-8A9C-3F350A5CFA01}"/>
              </a:ext>
            </a:extLst>
          </p:cNvPr>
          <p:cNvSpPr/>
          <p:nvPr/>
        </p:nvSpPr>
        <p:spPr>
          <a:xfrm>
            <a:off x="1640797" y="108121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Jener, Dessen Wohltätigkeit von jeher bestehend ist, o Jener, Dessen Wort die Wahrheit ist, o Jener, Dessen Versprechen aufrichtig ist,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9F1CD-41EE-4132-98B7-B2F65485A332}"/>
              </a:ext>
            </a:extLst>
          </p:cNvPr>
          <p:cNvSpPr txBox="1"/>
          <p:nvPr/>
        </p:nvSpPr>
        <p:spPr>
          <a:xfrm>
            <a:off x="2979901" y="27813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55269666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8D12A6-7E9D-43DE-BBBC-A29DEA9969A4}"/>
              </a:ext>
            </a:extLst>
          </p:cNvPr>
          <p:cNvSpPr/>
          <p:nvPr/>
        </p:nvSpPr>
        <p:spPr>
          <a:xfrm>
            <a:off x="1351721" y="3661437"/>
            <a:ext cx="12192000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عَفْوُهُ فَضْلٌ</a:t>
            </a:r>
            <a:endParaRPr lang="de-DE" sz="7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عَذابُهُ عَدْلٌ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7EC17-681F-4A93-BAD2-6ABED5803CA8}"/>
              </a:ext>
            </a:extLst>
          </p:cNvPr>
          <p:cNvSpPr/>
          <p:nvPr/>
        </p:nvSpPr>
        <p:spPr>
          <a:xfrm>
            <a:off x="1093303" y="1415875"/>
            <a:ext cx="103168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Jener, Dessen Vergebung Huld ist, </a:t>
            </a:r>
          </a:p>
          <a:p>
            <a:pPr algn="ctr"/>
            <a:r>
              <a:rPr lang="de-DE" sz="4400" dirty="0"/>
              <a:t>o Jener, Dessen Bestrafung gerecht ist,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E53AE-A16D-4AC1-96CA-66A67C87181D}"/>
              </a:ext>
            </a:extLst>
          </p:cNvPr>
          <p:cNvSpPr txBox="1"/>
          <p:nvPr/>
        </p:nvSpPr>
        <p:spPr>
          <a:xfrm>
            <a:off x="3019658" y="21562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41181534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A88C8-A36A-4579-8FE8-6241100F5951}"/>
              </a:ext>
            </a:extLst>
          </p:cNvPr>
          <p:cNvSpPr/>
          <p:nvPr/>
        </p:nvSpPr>
        <p:spPr>
          <a:xfrm>
            <a:off x="1040295" y="3602038"/>
            <a:ext cx="12192000" cy="2492990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ذِكْرُهُ حُلْوٌ</a:t>
            </a:r>
            <a:endParaRPr lang="de-DE" sz="7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فَضْلُهُ عَميمٌ </a:t>
            </a:r>
            <a:endParaRPr lang="en-US" altLang="de-DE" sz="78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1A82E-5062-4F6D-874D-ECC2BE00E369}"/>
              </a:ext>
            </a:extLst>
          </p:cNvPr>
          <p:cNvSpPr/>
          <p:nvPr/>
        </p:nvSpPr>
        <p:spPr>
          <a:xfrm>
            <a:off x="0" y="13861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Jener, Dessen Erwähnung süß ist, </a:t>
            </a:r>
          </a:p>
          <a:p>
            <a:pPr algn="ctr"/>
            <a:r>
              <a:rPr lang="de-DE" sz="4400" dirty="0"/>
              <a:t>o Jener, Dessen Huld umfassend ist.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CD244-EAAA-4DC4-8644-E21B399DB57A}"/>
              </a:ext>
            </a:extLst>
          </p:cNvPr>
          <p:cNvSpPr txBox="1"/>
          <p:nvPr/>
        </p:nvSpPr>
        <p:spPr>
          <a:xfrm>
            <a:off x="2989840" y="27860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330330139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861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74223D-5547-4C18-98F1-67E43B152F66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719633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8EFEE5-D6E3-4B97-9F80-41B3C866EB5A}"/>
              </a:ext>
            </a:extLst>
          </p:cNvPr>
          <p:cNvSpPr/>
          <p:nvPr/>
        </p:nvSpPr>
        <p:spPr>
          <a:xfrm>
            <a:off x="1524000" y="3905272"/>
            <a:ext cx="12640574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 يا مُسَهِّلُ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مُفَصِّلُ يا مُبَدِّلُ 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8066C4-E1E4-48B7-80A1-5485B5CA29F9}"/>
              </a:ext>
            </a:extLst>
          </p:cNvPr>
          <p:cNvSpPr/>
          <p:nvPr/>
        </p:nvSpPr>
        <p:spPr>
          <a:xfrm>
            <a:off x="1524000" y="1399346"/>
            <a:ext cx="93957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Allah unser, ich flehe Dich mit Deinem Namen an: o </a:t>
            </a:r>
            <a:r>
              <a:rPr lang="de-DE" sz="4000" dirty="0" err="1"/>
              <a:t>Erleichterer</a:t>
            </a:r>
            <a:r>
              <a:rPr lang="de-DE" sz="4000" dirty="0"/>
              <a:t>, </a:t>
            </a:r>
          </a:p>
          <a:p>
            <a:pPr algn="ctr"/>
            <a:r>
              <a:rPr lang="de-DE" sz="4000" dirty="0"/>
              <a:t>o </a:t>
            </a:r>
            <a:r>
              <a:rPr lang="de-DE" sz="4000" dirty="0" err="1"/>
              <a:t>Verdeutlicher</a:t>
            </a:r>
            <a:r>
              <a:rPr lang="de-DE" sz="4000" dirty="0"/>
              <a:t>, o Verwandler,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553DC-F3BD-4AB0-B65E-B24898CFC85F}"/>
              </a:ext>
            </a:extLst>
          </p:cNvPr>
          <p:cNvSpPr txBox="1"/>
          <p:nvPr/>
        </p:nvSpPr>
        <p:spPr>
          <a:xfrm>
            <a:off x="3053077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81580762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170489-608E-4F5C-A0B3-43D413F465B1}"/>
              </a:ext>
            </a:extLst>
          </p:cNvPr>
          <p:cNvSpPr/>
          <p:nvPr/>
        </p:nvSpPr>
        <p:spPr>
          <a:xfrm>
            <a:off x="3279913" y="3790770"/>
            <a:ext cx="8802625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مُذَلِّلُ يا مُنَزِّلُ يا مُنَوِّلُ يا مُفْضِلُ يا مُجْزِلُ يا مُمْهِلُ يا مُجْمِلُ 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4FC76-FF63-45E5-80CC-197536458CD6}"/>
              </a:ext>
            </a:extLst>
          </p:cNvPr>
          <p:cNvSpPr/>
          <p:nvPr/>
        </p:nvSpPr>
        <p:spPr>
          <a:xfrm>
            <a:off x="1417796" y="1441033"/>
            <a:ext cx="9919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000" dirty="0"/>
              <a:t>o Demütigender, o Herabsender, </a:t>
            </a:r>
          </a:p>
          <a:p>
            <a:pPr algn="ctr"/>
            <a:r>
              <a:rPr lang="de-DE" sz="4000" dirty="0"/>
              <a:t>o </a:t>
            </a:r>
            <a:r>
              <a:rPr lang="de-DE" sz="4000" dirty="0" err="1"/>
              <a:t>Verschaffer</a:t>
            </a:r>
            <a:r>
              <a:rPr lang="de-DE" sz="4000" dirty="0"/>
              <a:t>, o Huldvoller, o Freigiebiger, </a:t>
            </a:r>
          </a:p>
          <a:p>
            <a:pPr algn="ctr"/>
            <a:r>
              <a:rPr lang="de-DE" sz="4000" dirty="0"/>
              <a:t>o Verschonender, o Verleiher von Schönheit.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78279-E85E-4EF8-9398-62EF166B472D}"/>
              </a:ext>
            </a:extLst>
          </p:cNvPr>
          <p:cNvSpPr txBox="1"/>
          <p:nvPr/>
        </p:nvSpPr>
        <p:spPr>
          <a:xfrm>
            <a:off x="2972777" y="19929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89713411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782927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2CBA02-D0A5-4E1B-8850-09A23AA85276}"/>
              </a:ext>
            </a:extLst>
          </p:cNvPr>
          <p:cNvSpPr/>
          <p:nvPr/>
        </p:nvSpPr>
        <p:spPr>
          <a:xfrm>
            <a:off x="3562878" y="3829393"/>
            <a:ext cx="9018105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يَرى وَلا يُرى يا مَنْ يَخْلُقُ وَلا يُخْلَقُ يا مَنْ يَهْدي وَلا يُهْدى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F0D2C-C979-4093-91EB-B538DB7013B6}"/>
              </a:ext>
            </a:extLst>
          </p:cNvPr>
          <p:cNvSpPr/>
          <p:nvPr/>
        </p:nvSpPr>
        <p:spPr>
          <a:xfrm>
            <a:off x="2027581" y="1201611"/>
            <a:ext cx="843500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o Jener, Der sieht, Er aber nicht sichtbar ist, o Jener, der erschafft, Er aber nicht erschaffen ist</a:t>
            </a:r>
            <a:r>
              <a:rPr lang="ar-LB" sz="3200" dirty="0"/>
              <a:t>,</a:t>
            </a:r>
            <a:endParaRPr lang="de-DE" sz="3200" dirty="0"/>
          </a:p>
          <a:p>
            <a:pPr algn="ctr"/>
            <a:r>
              <a:rPr lang="de-DE" sz="3200" dirty="0"/>
              <a:t>o Jener, Der den rechten Weg weist, Dem aber nicht der Weg gewiesen wird,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ECC89-3DBD-40A6-8FC9-94816DE847E5}"/>
              </a:ext>
            </a:extLst>
          </p:cNvPr>
          <p:cNvSpPr txBox="1"/>
          <p:nvPr/>
        </p:nvSpPr>
        <p:spPr>
          <a:xfrm>
            <a:off x="3038772" y="28967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66029271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6FC080-4138-443A-909B-9007FFE1C4E6}"/>
              </a:ext>
            </a:extLst>
          </p:cNvPr>
          <p:cNvSpPr/>
          <p:nvPr/>
        </p:nvSpPr>
        <p:spPr>
          <a:xfrm>
            <a:off x="3200401" y="3913047"/>
            <a:ext cx="9216887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يُحْيي وَلا يُحْيا يا مَنْ يَسْأَلُ وَلا يُسْأَلُ يا مَنْ يُطْعِمُ وَلا يُطْعَمُ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E07510-B204-49E3-A755-F5499B8407F2}"/>
              </a:ext>
            </a:extLst>
          </p:cNvPr>
          <p:cNvSpPr/>
          <p:nvPr/>
        </p:nvSpPr>
        <p:spPr>
          <a:xfrm>
            <a:off x="2514600" y="1120676"/>
            <a:ext cx="7417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o jener, Der zum Leben erweckt, Er aber nicht zum Leben erweckt wird, o Jener, Der fragt, Er aber nicht befragt wird, o Jener, Der speist, Er aber nicht gespeist wird,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08DFE-0E8F-48C2-A12D-BBC1C9575F22}"/>
              </a:ext>
            </a:extLst>
          </p:cNvPr>
          <p:cNvSpPr txBox="1"/>
          <p:nvPr/>
        </p:nvSpPr>
        <p:spPr>
          <a:xfrm>
            <a:off x="3013134" y="28967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58708053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051E30-6AAE-4ED1-9162-AC44AFCC22BE}"/>
              </a:ext>
            </a:extLst>
          </p:cNvPr>
          <p:cNvSpPr/>
          <p:nvPr/>
        </p:nvSpPr>
        <p:spPr>
          <a:xfrm>
            <a:off x="3856381" y="3556000"/>
            <a:ext cx="8097079" cy="2492990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يُجيرُ وَلا يُجارُ عَلَيْهِ </a:t>
            </a:r>
          </a:p>
          <a:p>
            <a:pPr algn="ctr"/>
            <a:r>
              <a:rPr lang="ar-LB" sz="7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يَقْضي وَلا يُقْضى عَلَيْهِ </a:t>
            </a:r>
            <a:endParaRPr lang="en-US" altLang="de-DE" sz="78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FC222-0075-44B2-B485-02971B053EF6}"/>
              </a:ext>
            </a:extLst>
          </p:cNvPr>
          <p:cNvSpPr/>
          <p:nvPr/>
        </p:nvSpPr>
        <p:spPr>
          <a:xfrm>
            <a:off x="1923089" y="1168400"/>
            <a:ext cx="834582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500" dirty="0"/>
              <a:t>o Jener, Der Schutz gebietet, vor Dem es aber keinen Schutz gibt, o Jener, Der richtet, über Den aber nicht gerichtet wird,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429FF-A183-458B-ABD1-21FDF3534942}"/>
              </a:ext>
            </a:extLst>
          </p:cNvPr>
          <p:cNvSpPr txBox="1"/>
          <p:nvPr/>
        </p:nvSpPr>
        <p:spPr>
          <a:xfrm>
            <a:off x="2983693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85071220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70CACE-6D80-47E6-885D-48E2FA044153}"/>
              </a:ext>
            </a:extLst>
          </p:cNvPr>
          <p:cNvSpPr/>
          <p:nvPr/>
        </p:nvSpPr>
        <p:spPr>
          <a:xfrm>
            <a:off x="3532566" y="3761064"/>
            <a:ext cx="8659434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يَحْكُمُ وَلا يُحْكَمُ عَلَيْهِ يا مَنْ لَمْ يَلِدْ وَلَمْ يُولَدْ وَلَمْ يَكُنْ لَهُ كُفُواً اَحَدٌ 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B779D-8985-41F6-9D99-91CE181FC68E}"/>
              </a:ext>
            </a:extLst>
          </p:cNvPr>
          <p:cNvSpPr/>
          <p:nvPr/>
        </p:nvSpPr>
        <p:spPr>
          <a:xfrm>
            <a:off x="2349809" y="1137241"/>
            <a:ext cx="74923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 o Jener, Der urteilt, über Ihn aber nicht geurteilt wird, o Jener, Der nicht zeugt und nicht gezeugt worden ist, und Ihm ebenbürtig ist keiner.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57B26-269B-4C49-A17A-7833ADF68C39}"/>
              </a:ext>
            </a:extLst>
          </p:cNvPr>
          <p:cNvSpPr txBox="1"/>
          <p:nvPr/>
        </p:nvSpPr>
        <p:spPr>
          <a:xfrm>
            <a:off x="3061252" y="24184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4388393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391302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21565" y="404195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نِعْمَ الْحَسيبُ يا نِعْمَ الطَّبيبُ يا نِعْمَ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الرَّقيبُ يا نِعْمَ الْقَريبُ يا نِعْمَ الْمـٌجيبُ 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11774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vortrefflichster Abrechnender,</a:t>
            </a:r>
          </a:p>
          <a:p>
            <a:r>
              <a:rPr lang="de-DE" sz="3200" dirty="0">
                <a:latin typeface="+mn-lt"/>
              </a:rPr>
              <a:t>o vortrefflichster Heiler,</a:t>
            </a:r>
          </a:p>
          <a:p>
            <a:r>
              <a:rPr lang="de-DE" sz="3200" dirty="0">
                <a:latin typeface="+mn-lt"/>
              </a:rPr>
              <a:t>o vortrefflichster Beobachter,</a:t>
            </a:r>
          </a:p>
          <a:p>
            <a:r>
              <a:rPr lang="de-DE" sz="3200" dirty="0">
                <a:latin typeface="+mn-lt"/>
              </a:rPr>
              <a:t>o vortrefflichster Naher,</a:t>
            </a:r>
          </a:p>
          <a:p>
            <a:r>
              <a:rPr lang="de-DE" sz="3200" dirty="0">
                <a:latin typeface="+mn-lt"/>
              </a:rPr>
              <a:t>o vortrefflichster Erfüllender,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DAB9B-1DAA-4E7B-9B25-8C2FF77739AD}"/>
              </a:ext>
            </a:extLst>
          </p:cNvPr>
          <p:cNvSpPr txBox="1"/>
          <p:nvPr/>
        </p:nvSpPr>
        <p:spPr>
          <a:xfrm>
            <a:off x="3003195" y="1992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37701140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81200" y="401780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نِعْمَ الْحَبيبُ يا نِعْمَ الْكَفيلُ يا نِعْمَ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الَوْكيلُ يا نِعْمَ الْمَوْلى يا نِعْمَ النَّصيرُ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27102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vortrefflichster Geliebter,</a:t>
            </a:r>
          </a:p>
          <a:p>
            <a:r>
              <a:rPr lang="de-DE" sz="3200" dirty="0">
                <a:latin typeface="+mn-lt"/>
              </a:rPr>
              <a:t>o vortrefflichster Garant,</a:t>
            </a:r>
          </a:p>
          <a:p>
            <a:r>
              <a:rPr lang="de-DE" sz="3200" dirty="0">
                <a:latin typeface="+mn-lt"/>
              </a:rPr>
              <a:t>o vortrefflichster Treuhänder,</a:t>
            </a:r>
          </a:p>
          <a:p>
            <a:r>
              <a:rPr lang="de-DE" sz="3200" dirty="0">
                <a:latin typeface="+mn-lt"/>
              </a:rPr>
              <a:t>o vortrefflichster Gebieter,</a:t>
            </a:r>
          </a:p>
          <a:p>
            <a:r>
              <a:rPr lang="de-DE" sz="3200" dirty="0">
                <a:latin typeface="+mn-lt"/>
              </a:rPr>
              <a:t>o vortrefflicher Beisteher.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7BF88-9B90-4605-B0D8-A6EA05D8D554}"/>
              </a:ext>
            </a:extLst>
          </p:cNvPr>
          <p:cNvSpPr txBox="1"/>
          <p:nvPr/>
        </p:nvSpPr>
        <p:spPr>
          <a:xfrm>
            <a:off x="2983317" y="22344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07642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09AADF-6EA4-4578-BA5F-223877DB629B}"/>
              </a:ext>
            </a:extLst>
          </p:cNvPr>
          <p:cNvSpPr/>
          <p:nvPr/>
        </p:nvSpPr>
        <p:spPr>
          <a:xfrm>
            <a:off x="1524000" y="3604823"/>
            <a:ext cx="12507845" cy="233910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</a:pPr>
            <a:r>
              <a:rPr lang="ar-SA" altLang="de-DE" sz="8000" dirty="0">
                <a:solidFill>
                  <a:srgbClr val="000033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عَظيمُ </a:t>
            </a:r>
            <a:r>
              <a:rPr lang="ar-LB" altLang="de-DE" sz="8000" dirty="0">
                <a:solidFill>
                  <a:srgbClr val="000033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ي</a:t>
            </a:r>
            <a:r>
              <a:rPr lang="ar-SA" altLang="de-DE" sz="8000" dirty="0">
                <a:solidFill>
                  <a:srgbClr val="000033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 قَديمُ</a:t>
            </a:r>
            <a:endParaRPr lang="ar-LB" altLang="de-DE" sz="8000" dirty="0">
              <a:solidFill>
                <a:srgbClr val="000033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 rtl="1">
              <a:lnSpc>
                <a:spcPct val="90000"/>
              </a:lnSpc>
            </a:pPr>
            <a:r>
              <a:rPr lang="ar-SA" altLang="de-DE" sz="8000" dirty="0">
                <a:solidFill>
                  <a:srgbClr val="000033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عَليمُ يا حَليمُ</a:t>
            </a:r>
            <a:r>
              <a:rPr lang="ar-LB" altLang="de-DE" sz="8000" dirty="0">
                <a:solidFill>
                  <a:srgbClr val="000033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de-DE" sz="8000" dirty="0">
                <a:solidFill>
                  <a:srgbClr val="000033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حَكيمُ </a:t>
            </a:r>
            <a:endParaRPr lang="en-US" altLang="de-DE" sz="8000" dirty="0">
              <a:solidFill>
                <a:srgbClr val="000033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F48C8-4FBD-47CB-988C-B757DC2E05EB}"/>
              </a:ext>
            </a:extLst>
          </p:cNvPr>
          <p:cNvSpPr/>
          <p:nvPr/>
        </p:nvSpPr>
        <p:spPr>
          <a:xfrm>
            <a:off x="0" y="1342275"/>
            <a:ext cx="12192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</a:pPr>
            <a:r>
              <a:rPr lang="de-DE" sz="4800" dirty="0"/>
              <a:t>o Aufrechterhalter, o Herrlicher, </a:t>
            </a:r>
            <a:endParaRPr lang="ar-LB" sz="4800" dirty="0"/>
          </a:p>
          <a:p>
            <a:pPr algn="ctr" rtl="1">
              <a:lnSpc>
                <a:spcPct val="90000"/>
              </a:lnSpc>
            </a:pPr>
            <a:r>
              <a:rPr lang="de-DE" sz="4800" dirty="0"/>
              <a:t>o Anfangsloser, o Wissender, </a:t>
            </a:r>
            <a:endParaRPr lang="ar-LB" sz="4800" dirty="0"/>
          </a:p>
          <a:p>
            <a:pPr algn="ctr" rtl="1">
              <a:lnSpc>
                <a:spcPct val="90000"/>
              </a:lnSpc>
            </a:pPr>
            <a:r>
              <a:rPr lang="de-DE" sz="4800" dirty="0"/>
              <a:t>o Sanftmütiger, o Weiser.</a:t>
            </a:r>
            <a:endParaRPr lang="en-US" altLang="de-DE" sz="4800" dirty="0">
              <a:solidFill>
                <a:srgbClr val="000033"/>
              </a:solidFill>
              <a:cs typeface="Traditional Arabic" panose="02020603050405020304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E3825-5EFD-4116-8F7F-CF618A1AF393}"/>
              </a:ext>
            </a:extLst>
          </p:cNvPr>
          <p:cNvSpPr txBox="1"/>
          <p:nvPr/>
        </p:nvSpPr>
        <p:spPr>
          <a:xfrm>
            <a:off x="3219376" y="30081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7524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6BB245-241E-46F8-A41E-1BC18BFB8599}"/>
              </a:ext>
            </a:extLst>
          </p:cNvPr>
          <p:cNvSpPr/>
          <p:nvPr/>
        </p:nvSpPr>
        <p:spPr>
          <a:xfrm>
            <a:off x="1524000" y="3420454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يا مَنْ تَواضَعَ كُلُّ شَيْءٍ لِعَظَمَتِهِ </a:t>
            </a:r>
          </a:p>
          <a:p>
            <a:pPr algn="ctr"/>
            <a:r>
              <a:rPr lang="ar-LB" sz="8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يا مَنِ اسْتَسْلَمَ كُلُّ شَيْءٍ لِقُدْرَتِهِ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3CE0F-629F-4D60-9679-42E269D5A1E1}"/>
              </a:ext>
            </a:extLst>
          </p:cNvPr>
          <p:cNvSpPr/>
          <p:nvPr/>
        </p:nvSpPr>
        <p:spPr>
          <a:xfrm>
            <a:off x="0" y="1027835"/>
            <a:ext cx="12192000" cy="246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dessen Größe </a:t>
            </a:r>
            <a:endParaRPr lang="ar-LB" sz="4400" dirty="0">
              <a:solidFill>
                <a:srgbClr val="0033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sich alles unterwirft, 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dessen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Allmacht sich alles unterordnet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D0D39-CB02-4CC4-8EC9-B737D15F97E1}"/>
              </a:ext>
            </a:extLst>
          </p:cNvPr>
          <p:cNvSpPr txBox="1"/>
          <p:nvPr/>
        </p:nvSpPr>
        <p:spPr>
          <a:xfrm>
            <a:off x="3141334" y="245328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3274871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536522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973377" y="4288304"/>
            <a:ext cx="97801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سُرُورَ الْعارِفينَ يا مُنَى الْمحِبّينَ يا اَنيسَ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الْمُريدينَ يا حَبيبَ التَّوّابينَ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54318" y="1633774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Freude der Erkennenden, </a:t>
            </a:r>
          </a:p>
          <a:p>
            <a:r>
              <a:rPr lang="de-DE" sz="4000" dirty="0">
                <a:latin typeface="+mn-lt"/>
              </a:rPr>
              <a:t>o Endwunsch der Liebenden,</a:t>
            </a:r>
          </a:p>
          <a:p>
            <a:r>
              <a:rPr lang="de-DE" sz="4000" dirty="0">
                <a:latin typeface="+mn-lt"/>
              </a:rPr>
              <a:t>o Vertrauter der Anstrebenden,</a:t>
            </a:r>
          </a:p>
          <a:p>
            <a:r>
              <a:rPr lang="de-DE" sz="4000" dirty="0">
                <a:latin typeface="+mn-lt"/>
              </a:rPr>
              <a:t>o Geliebter der Reumütigen,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053FC-E791-43F4-8419-B5A2E653CEE8}"/>
              </a:ext>
            </a:extLst>
          </p:cNvPr>
          <p:cNvSpPr txBox="1"/>
          <p:nvPr/>
        </p:nvSpPr>
        <p:spPr>
          <a:xfrm>
            <a:off x="2973377" y="22344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78257727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050774" y="4085758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رازِقَ الْمُقِلّينَ يا رَجاءَ الْمُذْنِبينَ يا قُرَّةَ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عَيْنِ الْعابِدينَ يا مُنَفِّسُ عَنِ الْمَكْرُوبينَ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Ernährer der Besitzlosen,</a:t>
            </a:r>
          </a:p>
          <a:p>
            <a:r>
              <a:rPr lang="de-DE" sz="4000" dirty="0">
                <a:latin typeface="+mn-lt"/>
              </a:rPr>
              <a:t>o Hoffnung der Sünder,</a:t>
            </a:r>
          </a:p>
          <a:p>
            <a:r>
              <a:rPr lang="de-DE" sz="4000" dirty="0">
                <a:latin typeface="+mn-lt"/>
              </a:rPr>
              <a:t>o Augentrost der Anbetenden,</a:t>
            </a:r>
          </a:p>
          <a:p>
            <a:r>
              <a:rPr lang="de-DE" sz="4000" dirty="0">
                <a:latin typeface="+mn-lt"/>
              </a:rPr>
              <a:t>o Erleichternder der Besorgten,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6B519-F100-498D-A154-9862E200E6C4}"/>
              </a:ext>
            </a:extLst>
          </p:cNvPr>
          <p:cNvSpPr txBox="1"/>
          <p:nvPr/>
        </p:nvSpPr>
        <p:spPr>
          <a:xfrm>
            <a:off x="3013134" y="1992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86857664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مُفَرِّجُ عَنِ الْمَغْمُومينَ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اِلـهَ الاْوَّلينَ وَالآخِرينَ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Erlöser der Bekümmerten,</a:t>
            </a:r>
          </a:p>
          <a:p>
            <a:r>
              <a:rPr lang="de-DE" sz="4400" dirty="0">
                <a:latin typeface="+mn-lt"/>
              </a:rPr>
              <a:t>o Gott der Ersten</a:t>
            </a:r>
          </a:p>
          <a:p>
            <a:r>
              <a:rPr lang="de-DE" sz="4400" dirty="0">
                <a:latin typeface="+mn-lt"/>
              </a:rPr>
              <a:t>und der Letzten.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C580A-1784-4A43-B5DF-393A18FFD998}"/>
              </a:ext>
            </a:extLst>
          </p:cNvPr>
          <p:cNvSpPr txBox="1"/>
          <p:nvPr/>
        </p:nvSpPr>
        <p:spPr>
          <a:xfrm>
            <a:off x="3023074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0266561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31632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12235" y="39498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 يا رَبَّنا يا اِلهَنا</a:t>
            </a: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سَيِّدَنا يا مَوْلانا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Allah unser, ich flehe Dich mit</a:t>
            </a:r>
          </a:p>
          <a:p>
            <a:r>
              <a:rPr lang="de-DE" sz="4000" dirty="0">
                <a:latin typeface="+mn-lt"/>
              </a:rPr>
              <a:t>Deinem Namen an: o unser Herr,</a:t>
            </a:r>
          </a:p>
          <a:p>
            <a:r>
              <a:rPr lang="de-DE" sz="4000" dirty="0">
                <a:latin typeface="+mn-lt"/>
              </a:rPr>
              <a:t>o unser Gott, o unser Meister,</a:t>
            </a:r>
          </a:p>
          <a:p>
            <a:r>
              <a:rPr lang="de-DE" sz="4000" dirty="0">
                <a:latin typeface="+mn-lt"/>
              </a:rPr>
              <a:t>o unser Gebieter,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AE1C1-01BD-4460-A60D-74D13598832A}"/>
              </a:ext>
            </a:extLst>
          </p:cNvPr>
          <p:cNvSpPr txBox="1"/>
          <p:nvPr/>
        </p:nvSpPr>
        <p:spPr>
          <a:xfrm>
            <a:off x="3072769" y="22344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348084523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92357" y="3944757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ناصِرَنا يا حافِظَنا يا دَليلَنا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مُعينَنا يا حَبيبَنا يا طَبيبَنا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314319" y="1557157"/>
            <a:ext cx="9563362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unser Unterstützer, o unser Behüter,</a:t>
            </a:r>
          </a:p>
          <a:p>
            <a:r>
              <a:rPr lang="de-DE" sz="4000" dirty="0">
                <a:latin typeface="+mn-lt"/>
              </a:rPr>
              <a:t>o unser Wegweiser, o unser Helfer, </a:t>
            </a:r>
          </a:p>
          <a:p>
            <a:r>
              <a:rPr lang="de-DE" sz="4000" dirty="0">
                <a:latin typeface="+mn-lt"/>
              </a:rPr>
              <a:t>o unser Liebling, o unser Heiler.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9F4C1-2375-4FB0-83BD-C5DF6EC388C4}"/>
              </a:ext>
            </a:extLst>
          </p:cNvPr>
          <p:cNvSpPr txBox="1"/>
          <p:nvPr/>
        </p:nvSpPr>
        <p:spPr>
          <a:xfrm>
            <a:off x="3013134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15028916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509467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090531" y="4135454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رَبَّ النَّبيّينَ وَالاْبْرارِ يا رَبَّ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الصِّدّيقينَ وَالاْخْيارِ يا رَبَّ الْجَنَّةِ وَالنّارِ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252330" y="1557157"/>
            <a:ext cx="9950988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Herr der Propheten und der Rechtschaffenen, o Herr der Wahrheitsliebenden und der Auserwählten,</a:t>
            </a:r>
          </a:p>
          <a:p>
            <a:r>
              <a:rPr lang="de-DE" sz="4000" dirty="0">
                <a:latin typeface="+mn-lt"/>
              </a:rPr>
              <a:t> o Herr des Paradieses und der Hölle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49488-284F-4EAA-9F6F-20A8E86A0551}"/>
              </a:ext>
            </a:extLst>
          </p:cNvPr>
          <p:cNvSpPr txBox="1"/>
          <p:nvPr/>
        </p:nvSpPr>
        <p:spPr>
          <a:xfrm>
            <a:off x="3034592" y="24577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28861691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52600" y="384058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الصِّغارِ وَالْكِبارِ يا رَبَّ الْحُبُوبِ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وَالِّثمارِ يا رَبَّ الاْنْهارِ وَالاْشْجار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04623" y="1145569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Herr der Kleinen und der Großen ,</a:t>
            </a:r>
          </a:p>
          <a:p>
            <a:r>
              <a:rPr lang="de-DE" sz="4000" dirty="0">
                <a:latin typeface="+mn-lt"/>
              </a:rPr>
              <a:t>o Herr der Samenkörner und der Früchte,</a:t>
            </a:r>
          </a:p>
          <a:p>
            <a:r>
              <a:rPr lang="de-DE" sz="4000" dirty="0">
                <a:latin typeface="+mn-lt"/>
              </a:rPr>
              <a:t>o Herr der Flüsse und der Bäume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0387C-5079-41A2-B063-B43C71F5FFC4}"/>
              </a:ext>
            </a:extLst>
          </p:cNvPr>
          <p:cNvSpPr txBox="1"/>
          <p:nvPr/>
        </p:nvSpPr>
        <p:spPr>
          <a:xfrm>
            <a:off x="3013134" y="26853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197188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D7BE8B-B67D-4AD0-88DC-92032D12F43A}"/>
              </a:ext>
            </a:extLst>
          </p:cNvPr>
          <p:cNvSpPr/>
          <p:nvPr/>
        </p:nvSpPr>
        <p:spPr>
          <a:xfrm>
            <a:off x="1524000" y="3509963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يا مَنْ ذَلَّ كُلُّ شَيْءٍ لِعِزَّتِهِ</a:t>
            </a:r>
          </a:p>
          <a:p>
            <a:pPr algn="ctr"/>
            <a:r>
              <a:rPr lang="ar-LB" sz="8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يا مَنْ خَضَعَ كُلُّ شَيْءٍ لِهَيْبَتِهِ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F3C87-5A2F-4B53-9798-2335CB510785}"/>
              </a:ext>
            </a:extLst>
          </p:cNvPr>
          <p:cNvSpPr/>
          <p:nvPr/>
        </p:nvSpPr>
        <p:spPr>
          <a:xfrm>
            <a:off x="0" y="1091609"/>
            <a:ext cx="12192000" cy="2418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Jener, vor Dessen Ehre sich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alles erniedrigt, o Jener,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Dessen Würde alles Folge leistet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EA2BB-D785-4DFC-83D0-A051D8EA47B6}"/>
              </a:ext>
            </a:extLst>
          </p:cNvPr>
          <p:cNvSpPr txBox="1"/>
          <p:nvPr/>
        </p:nvSpPr>
        <p:spPr>
          <a:xfrm>
            <a:off x="3161212" y="268347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453103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الصَّحاري وَالْقِفارِ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الْبَراري وَالْبِحار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Herr der Wüsten und der</a:t>
            </a:r>
          </a:p>
          <a:p>
            <a:r>
              <a:rPr lang="de-DE" sz="4800" dirty="0">
                <a:latin typeface="+mn-lt"/>
              </a:rPr>
              <a:t>Steppen, o Herr des Festlandes</a:t>
            </a:r>
          </a:p>
          <a:p>
            <a:r>
              <a:rPr lang="de-DE" sz="4800" dirty="0">
                <a:latin typeface="+mn-lt"/>
              </a:rPr>
              <a:t>und der Meere,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AC53C-1A87-479E-A12A-EC59B8CC3AAC}"/>
              </a:ext>
            </a:extLst>
          </p:cNvPr>
          <p:cNvSpPr txBox="1"/>
          <p:nvPr/>
        </p:nvSpPr>
        <p:spPr>
          <a:xfrm>
            <a:off x="302307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42726428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اللَّيْلِ وَالنَّهارِ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الاْعْلانِ وَالاْسْرارِ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Herr der Nacht und des Tages,</a:t>
            </a:r>
          </a:p>
          <a:p>
            <a:r>
              <a:rPr lang="de-DE" sz="4400" dirty="0">
                <a:latin typeface="+mn-lt"/>
              </a:rPr>
              <a:t>o Herr des Offengelegten</a:t>
            </a:r>
          </a:p>
          <a:p>
            <a:r>
              <a:rPr lang="de-DE" sz="4400" dirty="0">
                <a:latin typeface="+mn-lt"/>
              </a:rPr>
              <a:t>und des Geheimen.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B07A6-93B6-4611-AF25-C99C2FE266E3}"/>
              </a:ext>
            </a:extLst>
          </p:cNvPr>
          <p:cNvSpPr txBox="1"/>
          <p:nvPr/>
        </p:nvSpPr>
        <p:spPr>
          <a:xfrm>
            <a:off x="3023073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174920169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622175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31030" y="4196754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47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نَفَذَ في كُلِّ شَيْءٍ اَمْرُهُ يا مَنْ لَحِقَ بِكُلِّ شَيْءٍ</a:t>
            </a:r>
            <a:endParaRPr lang="de-DE" sz="47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47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عِلْمُهُ يا مَنْ بَلَغَتْ اِلى كُلِّ شَيْءٍ قُدْرَتُهُ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175657" y="1388245"/>
            <a:ext cx="9702509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Dessen Befehl alles unterliegt,</a:t>
            </a:r>
          </a:p>
          <a:p>
            <a:r>
              <a:rPr lang="de-DE" sz="4000" dirty="0">
                <a:latin typeface="+mn-lt"/>
              </a:rPr>
              <a:t>o Jener, Dessen Wissen alles umfasst, o Jener, Dessen Macht an alles heranreicht,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E543C-2FFC-4D61-829D-CFAF6328AF4E}"/>
              </a:ext>
            </a:extLst>
          </p:cNvPr>
          <p:cNvSpPr txBox="1"/>
          <p:nvPr/>
        </p:nvSpPr>
        <p:spPr>
          <a:xfrm>
            <a:off x="3033013" y="24223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07619421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01102" y="4429919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4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تُحْصِي الْعِبادُ نِعَمَهُ يا مَنْ لا تَبْلُغُ الْخَلائِقُ</a:t>
            </a:r>
            <a:endParaRPr lang="de-DE" sz="4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4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شُكْرَهُ يا مَنْ لا تُدْرِكُ الاْفْهامُ جَلالَهُ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354915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Dessen Gunst die Diener nicht</a:t>
            </a:r>
          </a:p>
          <a:p>
            <a:r>
              <a:rPr lang="de-DE" sz="3200" dirty="0">
                <a:latin typeface="+mn-lt"/>
              </a:rPr>
              <a:t>ermessen können, o Jener, Dessen Dank die</a:t>
            </a:r>
          </a:p>
          <a:p>
            <a:r>
              <a:rPr lang="de-DE" sz="3200" dirty="0">
                <a:latin typeface="+mn-lt"/>
              </a:rPr>
              <a:t>Geschöpfe nicht erlangen können,</a:t>
            </a:r>
          </a:p>
          <a:p>
            <a:r>
              <a:rPr lang="de-DE" sz="3200" dirty="0">
                <a:latin typeface="+mn-lt"/>
              </a:rPr>
              <a:t>o Jener, Dessen Pracht das Begriffsvermögen nicht erfassen kann,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AFA4E-BBED-4CA5-BD1C-616D9EEA3965}"/>
              </a:ext>
            </a:extLst>
          </p:cNvPr>
          <p:cNvSpPr txBox="1"/>
          <p:nvPr/>
        </p:nvSpPr>
        <p:spPr>
          <a:xfrm>
            <a:off x="2993256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94693065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663148" y="39498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تَنالُ الاْوْهامُ كُنْهَهُ يا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مَنِ الْعَظَمَةُ وَالْكِبْرِياءُ رِداؤُهُ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zu Dessen Wesen die</a:t>
            </a:r>
          </a:p>
          <a:p>
            <a:r>
              <a:rPr lang="de-DE" sz="4000" dirty="0">
                <a:latin typeface="+mn-lt"/>
              </a:rPr>
              <a:t>Vorstellungskräfte nicht gelangen</a:t>
            </a:r>
          </a:p>
          <a:p>
            <a:r>
              <a:rPr lang="de-DE" sz="4000" dirty="0">
                <a:latin typeface="+mn-lt"/>
              </a:rPr>
              <a:t>können, o Jener, Dessen Größe und</a:t>
            </a:r>
          </a:p>
          <a:p>
            <a:r>
              <a:rPr lang="de-DE" sz="4000" dirty="0">
                <a:latin typeface="+mn-lt"/>
              </a:rPr>
              <a:t>Herrlichkeit Sein Gewand sind,</a:t>
            </a:r>
          </a:p>
        </p:txBody>
      </p:sp>
    </p:spTree>
    <p:extLst>
      <p:ext uri="{BB962C8B-B14F-4D97-AF65-F5344CB8AC3E}">
        <p14:creationId xmlns:p14="http://schemas.microsoft.com/office/powerpoint/2010/main" val="24488230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تَرُدُّ الْعِبادُ قَضاءَهُ يا مَنْ لا مُلْكَ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إلاّ مُلْكُهُ يا مَنْ لا عَطاءَ إلاّ عَطاؤُهُ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634383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Dessen Richtspruch die Diener</a:t>
            </a:r>
          </a:p>
          <a:p>
            <a:r>
              <a:rPr lang="de-DE" sz="3600" dirty="0">
                <a:latin typeface="+mn-lt"/>
              </a:rPr>
              <a:t>nicht abwenden können, o Jener, außer Dessen</a:t>
            </a:r>
          </a:p>
          <a:p>
            <a:r>
              <a:rPr lang="de-DE" sz="3600" dirty="0">
                <a:latin typeface="+mn-lt"/>
              </a:rPr>
              <a:t>Herrschaft es keine Herrschaft gibt, o Jener,</a:t>
            </a:r>
          </a:p>
          <a:p>
            <a:r>
              <a:rPr lang="de-DE" sz="3600" dirty="0">
                <a:latin typeface="+mn-lt"/>
              </a:rPr>
              <a:t>außer Dessen Gaben es keine Gaben gibt.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656FB-6713-4FC5-A148-AE991261A60C}"/>
              </a:ext>
            </a:extLst>
          </p:cNvPr>
          <p:cNvSpPr txBox="1"/>
          <p:nvPr/>
        </p:nvSpPr>
        <p:spPr>
          <a:xfrm>
            <a:off x="3033197" y="24532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58138732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032411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81808" y="393076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لَهُ الْمَثَلُ الاْعْلى يا مَنْ لَهُ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الصِّفاتُ الْعُلْيا يا مَنْ لَهُ الاْخِرَةُ وَالاْولى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90448" y="1560443"/>
            <a:ext cx="9905579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Dem die höchsten Ideale</a:t>
            </a:r>
          </a:p>
          <a:p>
            <a:r>
              <a:rPr lang="de-DE" sz="4000" dirty="0">
                <a:latin typeface="+mn-lt"/>
              </a:rPr>
              <a:t>gehören, o Jener, Dem die höchsten Eigenschaften gehören, o Jener, Dem das Jenseits und das Diesseits gehören,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1EB7B-3C33-4457-916D-87A3867AA8E8}"/>
              </a:ext>
            </a:extLst>
          </p:cNvPr>
          <p:cNvSpPr txBox="1"/>
          <p:nvPr/>
        </p:nvSpPr>
        <p:spPr>
          <a:xfrm>
            <a:off x="2983316" y="22344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425180501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72478" y="398194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لَهُ الْجَنَّةُ الْمَأوى يا مَنْ لَهُ الآياتُ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الْكُبْرى يا مَنْ لَهُ الاْسْماءُ الْحُسْنى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388219" y="1616232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Dem die Behausungen des</a:t>
            </a:r>
          </a:p>
          <a:p>
            <a:r>
              <a:rPr lang="de-DE" sz="3600" dirty="0">
                <a:latin typeface="+mn-lt"/>
              </a:rPr>
              <a:t>Paradieses gehören, o Jener,</a:t>
            </a:r>
          </a:p>
          <a:p>
            <a:r>
              <a:rPr lang="de-DE" sz="3600" dirty="0">
                <a:latin typeface="+mn-lt"/>
              </a:rPr>
              <a:t>Dem die größten Zeichen gehören, o Jener,</a:t>
            </a:r>
          </a:p>
          <a:p>
            <a:r>
              <a:rPr lang="de-DE" sz="3600" dirty="0">
                <a:latin typeface="+mn-lt"/>
              </a:rPr>
              <a:t>Dem die schönsten Namen gehören,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7B651-6AC3-4072-8336-5103A2C92981}"/>
              </a:ext>
            </a:extLst>
          </p:cNvPr>
          <p:cNvSpPr txBox="1"/>
          <p:nvPr/>
        </p:nvSpPr>
        <p:spPr>
          <a:xfrm>
            <a:off x="2983316" y="24483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35008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8DEEB-03A5-4D67-8B99-0B56FDDA0C3E}"/>
              </a:ext>
            </a:extLst>
          </p:cNvPr>
          <p:cNvSpPr/>
          <p:nvPr/>
        </p:nvSpPr>
        <p:spPr>
          <a:xfrm>
            <a:off x="1524000" y="3340965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يا مَنِ انْقادَ كُلُّ شَيْءٍ مِنْ خَشْيَتِهِ </a:t>
            </a:r>
          </a:p>
          <a:p>
            <a:pPr algn="ctr"/>
            <a:r>
              <a:rPr lang="ar-LB" sz="8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يا مَنْ تَشَقَّقَتِ الْجِبالُ مِنْ مَخافَتِهِ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E44F6-F8F1-4998-82C8-652F5F9F942E}"/>
              </a:ext>
            </a:extLst>
          </p:cNvPr>
          <p:cNvSpPr/>
          <p:nvPr/>
        </p:nvSpPr>
        <p:spPr>
          <a:xfrm>
            <a:off x="-105998" y="1102114"/>
            <a:ext cx="12192000" cy="2418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o Jener, Dessen Herrschaft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sich alles fügt, o Jener, </a:t>
            </a:r>
            <a:r>
              <a:rPr lang="de-DE" sz="4400" dirty="0"/>
              <a:t> 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aus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Furcht vor dem sich alles beugt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4F03A-A60F-4336-815E-A1AD49694962}"/>
              </a:ext>
            </a:extLst>
          </p:cNvPr>
          <p:cNvSpPr txBox="1"/>
          <p:nvPr/>
        </p:nvSpPr>
        <p:spPr>
          <a:xfrm>
            <a:off x="3188430" y="271117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9313488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82945" y="4429919"/>
            <a:ext cx="12192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47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لَهُ الْحُكْمُ وَالْقَضاءُ يا مَنْ لَهُ الْهَواءُ وَالْفَضاءُ</a:t>
            </a:r>
          </a:p>
          <a:p>
            <a:pPr algn="ctr"/>
            <a:r>
              <a:rPr lang="ar-LB" sz="47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لَهُ الْعَرْشُ وَالثَّرى يا مَنْ لَهُ السَّماواتُ الْعُلى </a:t>
            </a:r>
            <a:endParaRPr lang="en-US" altLang="de-DE" sz="47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589820" y="1390591"/>
            <a:ext cx="10690627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000" dirty="0">
                <a:latin typeface="+mn-lt"/>
              </a:rPr>
              <a:t>o Jener, Dem das Urteil und der Richtspruch</a:t>
            </a:r>
          </a:p>
          <a:p>
            <a:r>
              <a:rPr lang="de-DE" sz="3000" dirty="0">
                <a:latin typeface="+mn-lt"/>
              </a:rPr>
              <a:t>gehören, o Jener, Dem die Atmosphäre und</a:t>
            </a:r>
          </a:p>
          <a:p>
            <a:r>
              <a:rPr lang="de-DE" sz="3000" dirty="0">
                <a:latin typeface="+mn-lt"/>
              </a:rPr>
              <a:t>der Weltraum gehören, o Jener, Dem der Thron</a:t>
            </a:r>
          </a:p>
          <a:p>
            <a:r>
              <a:rPr lang="de-DE" sz="3000" dirty="0">
                <a:latin typeface="+mn-lt"/>
              </a:rPr>
              <a:t>und die Erde gehören, o Jener, Dem die höchsten Himmel gehören.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DE457-9132-4D7D-8B4F-1F8AA0F11245}"/>
              </a:ext>
            </a:extLst>
          </p:cNvPr>
          <p:cNvSpPr txBox="1"/>
          <p:nvPr/>
        </p:nvSpPr>
        <p:spPr>
          <a:xfrm>
            <a:off x="3003195" y="24532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49513022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796654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070652" y="401618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عَفُوُّ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غَفُورُ يا صَبُورُ يا شَكُورُ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844825" y="1423876"/>
            <a:ext cx="10880035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Allah unser, ich flehe Dich mit Deinem</a:t>
            </a:r>
          </a:p>
          <a:p>
            <a:r>
              <a:rPr lang="de-DE" sz="4000" dirty="0">
                <a:latin typeface="+mn-lt"/>
              </a:rPr>
              <a:t>Namen an: o Vergebender, o Verzeihender,</a:t>
            </a:r>
          </a:p>
          <a:p>
            <a:r>
              <a:rPr lang="de-DE" sz="4000" dirty="0">
                <a:latin typeface="+mn-lt"/>
              </a:rPr>
              <a:t> o Geduldiger, o Dankbarer,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CDEDC-4792-4BAA-B021-6A2A2017DDEC}"/>
              </a:ext>
            </a:extLst>
          </p:cNvPr>
          <p:cNvSpPr txBox="1"/>
          <p:nvPr/>
        </p:nvSpPr>
        <p:spPr>
          <a:xfrm>
            <a:off x="3003195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19122052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رَؤوفُ يا عَطُوفُ يا مَسْؤولُ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وَدُودُ يا سُبُّوحُ يا قُدُّوسُ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Gnädiger, o Nachsichtiger, </a:t>
            </a:r>
          </a:p>
          <a:p>
            <a:r>
              <a:rPr lang="de-DE" sz="4400" dirty="0">
                <a:latin typeface="+mn-lt"/>
              </a:rPr>
              <a:t>o Verantwortlicher, o Liebevoller, </a:t>
            </a:r>
          </a:p>
          <a:p>
            <a:r>
              <a:rPr lang="de-DE" sz="4400" dirty="0">
                <a:latin typeface="+mn-lt"/>
              </a:rPr>
              <a:t>o Lobgepriesenster, o Heiligster.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3E398-2924-4847-8C0F-57E4BF5F301E}"/>
              </a:ext>
            </a:extLst>
          </p:cNvPr>
          <p:cNvSpPr txBox="1"/>
          <p:nvPr/>
        </p:nvSpPr>
        <p:spPr>
          <a:xfrm>
            <a:off x="3027440" y="22078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75303279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98964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120348" y="4085758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فِي السَّماءِ عَظَمَتُهُ يا مَنْ فِي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الاْرْضِ آياتُهُ يا مَنْ في كُلِّ شَيْءٍ دَلائِلُهُ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48093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Dessen Gewaltigkeit im Himmel offenbar</a:t>
            </a:r>
          </a:p>
          <a:p>
            <a:r>
              <a:rPr lang="de-DE" sz="3200" dirty="0">
                <a:latin typeface="+mn-lt"/>
              </a:rPr>
              <a:t>wird, o Jener, Dessen Zeichen auf der</a:t>
            </a:r>
          </a:p>
          <a:p>
            <a:r>
              <a:rPr lang="de-DE" sz="3200" dirty="0">
                <a:latin typeface="+mn-lt"/>
              </a:rPr>
              <a:t>Erde sind, o Jener, Dessen Beweise</a:t>
            </a:r>
          </a:p>
          <a:p>
            <a:r>
              <a:rPr lang="de-DE" sz="3200" dirty="0">
                <a:latin typeface="+mn-lt"/>
              </a:rPr>
              <a:t>in allem offenbar sind,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1E7DC-906A-4B2A-A6E7-F7B9C87C7F8C}"/>
              </a:ext>
            </a:extLst>
          </p:cNvPr>
          <p:cNvSpPr txBox="1"/>
          <p:nvPr/>
        </p:nvSpPr>
        <p:spPr>
          <a:xfrm>
            <a:off x="2993256" y="22344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50170231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81200" y="3817401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فِي الْبِحارِ عَجائِبُهُ يا مَنْ فِي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الْجِبالِ خَزائِنُهُ يا مَنْ يَبْدَأُ الْخَلْقَ ثُمَّ يُعيدُهُ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66227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Dessen Wunder in den Meeren sind,</a:t>
            </a:r>
          </a:p>
          <a:p>
            <a:r>
              <a:rPr lang="de-DE" sz="3600" dirty="0">
                <a:latin typeface="+mn-lt"/>
              </a:rPr>
              <a:t>o Jener, Dessen Schatztruhen in den</a:t>
            </a:r>
          </a:p>
          <a:p>
            <a:r>
              <a:rPr lang="de-DE" sz="3600" dirty="0">
                <a:latin typeface="+mn-lt"/>
              </a:rPr>
              <a:t>Bergen sind, o Jener, Der die Schöpfung erschafft</a:t>
            </a:r>
          </a:p>
          <a:p>
            <a:r>
              <a:rPr lang="de-DE" sz="3600" dirty="0">
                <a:latin typeface="+mn-lt"/>
              </a:rPr>
              <a:t>und sie dann zurückkehren lässt,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6AEF9-2DE5-4590-BF8C-2D1084F8C052}"/>
              </a:ext>
            </a:extLst>
          </p:cNvPr>
          <p:cNvSpPr txBox="1"/>
          <p:nvPr/>
        </p:nvSpPr>
        <p:spPr>
          <a:xfrm>
            <a:off x="301313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385436401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اِلَيْهِ يَرْجِـعُ الاْمْرُ كُلُّهُ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اَظْهَرَ في كُلِّ شَيْءٍ لُطْفَهُ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Jener, auf Den die ganze</a:t>
            </a:r>
          </a:p>
          <a:p>
            <a:r>
              <a:rPr lang="de-DE" sz="4400" dirty="0">
                <a:latin typeface="+mn-lt"/>
              </a:rPr>
              <a:t>Befehlsgewalt zurückgeht, o Jener,</a:t>
            </a:r>
          </a:p>
          <a:p>
            <a:r>
              <a:rPr lang="de-DE" sz="4400" dirty="0">
                <a:latin typeface="+mn-lt"/>
              </a:rPr>
              <a:t> Dessen Nachsicht sich in allem zeigt,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E9EE6-AA1D-48AE-8868-DEEDDAC6B64D}"/>
              </a:ext>
            </a:extLst>
          </p:cNvPr>
          <p:cNvSpPr txBox="1"/>
          <p:nvPr/>
        </p:nvSpPr>
        <p:spPr>
          <a:xfrm>
            <a:off x="2993256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85779763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82418" y="39498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اَحْسَنَ كُلَّ شَيْءٍ خَلْقَهُ يا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مَنْ تَصَرَّفَ فِي الْخَلائِقِ قُدْرَتُهُ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alles in seiner</a:t>
            </a:r>
          </a:p>
          <a:p>
            <a:r>
              <a:rPr lang="de-DE" sz="4000" dirty="0">
                <a:latin typeface="+mn-lt"/>
              </a:rPr>
              <a:t>Schöpfung schön gemacht hat,</a:t>
            </a:r>
          </a:p>
          <a:p>
            <a:r>
              <a:rPr lang="de-DE" sz="4000" dirty="0">
                <a:latin typeface="+mn-lt"/>
              </a:rPr>
              <a:t>o Jener, Dessen Macht frei</a:t>
            </a:r>
          </a:p>
          <a:p>
            <a:r>
              <a:rPr lang="de-DE" sz="4000" dirty="0">
                <a:latin typeface="+mn-lt"/>
              </a:rPr>
              <a:t>über die Geschöpfe verfügt.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6E515-A8EA-4CCF-BBE5-D5FC64355ED4}"/>
              </a:ext>
            </a:extLst>
          </p:cNvPr>
          <p:cNvSpPr txBox="1"/>
          <p:nvPr/>
        </p:nvSpPr>
        <p:spPr>
          <a:xfrm>
            <a:off x="3013134" y="1992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3319562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546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AC3C0E-8A53-4C17-B09C-F4E3C0C146E5}"/>
              </a:ext>
            </a:extLst>
          </p:cNvPr>
          <p:cNvSpPr/>
          <p:nvPr/>
        </p:nvSpPr>
        <p:spPr>
          <a:xfrm>
            <a:off x="1524000" y="3429000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قامَتِ السَّماواتُ بِاَمْرِهِ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مَنِ اسْتَقَرَّتِ الاْرَضُونَ بِاِذْنِهِ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565948-81BB-434A-AC8D-F429FB57D91B}"/>
              </a:ext>
            </a:extLst>
          </p:cNvPr>
          <p:cNvSpPr/>
          <p:nvPr/>
        </p:nvSpPr>
        <p:spPr>
          <a:xfrm>
            <a:off x="0" y="1030100"/>
            <a:ext cx="12192000" cy="2466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o Jener, aus Furcht vor dem sich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die Berge spalten, o Jener</a:t>
            </a:r>
            <a:r>
              <a:rPr lang="ar-LB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Dessen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Befehl die Himmel aufrecht erhält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24F60-C98B-40EC-A745-C494AAEEF94E}"/>
              </a:ext>
            </a:extLst>
          </p:cNvPr>
          <p:cNvSpPr txBox="1"/>
          <p:nvPr/>
        </p:nvSpPr>
        <p:spPr>
          <a:xfrm>
            <a:off x="3189823" y="233475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771742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11626" y="398780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حَبيبَ مَنْ لا حَبيبَ لَهُ يا طَبيبَ مَنْ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 طَبيبَ لَهُ يا مُجيبَ مَنْ لا مُجيبَ لَهُ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Geliebter dessen, der keinen</a:t>
            </a:r>
          </a:p>
          <a:p>
            <a:r>
              <a:rPr lang="de-DE" sz="4000" dirty="0">
                <a:latin typeface="+mn-lt"/>
              </a:rPr>
              <a:t>Geliebten hat, o Heiler dessen, </a:t>
            </a:r>
          </a:p>
          <a:p>
            <a:r>
              <a:rPr lang="de-DE" sz="4000" dirty="0">
                <a:latin typeface="+mn-lt"/>
              </a:rPr>
              <a:t>der keinen Heiler hat, o Erfüllender </a:t>
            </a:r>
          </a:p>
          <a:p>
            <a:r>
              <a:rPr lang="de-DE" sz="4000" dirty="0">
                <a:latin typeface="+mn-lt"/>
              </a:rPr>
              <a:t>  dessen, der keinen Erfüllenden hat,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D87E7-B34B-4D66-B52D-726683139344}"/>
              </a:ext>
            </a:extLst>
          </p:cNvPr>
          <p:cNvSpPr txBox="1"/>
          <p:nvPr/>
        </p:nvSpPr>
        <p:spPr>
          <a:xfrm>
            <a:off x="303756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24668691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51991" y="384721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شَفيقَ مَنْ لا شَفيقَ لَهُ يا رَفيقَ مَنْ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 رَفيقَ لَهُ يا مُغيثَ مَن لا مُغيثَ لَهُ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Mitleidiger dessen, der</a:t>
            </a:r>
          </a:p>
          <a:p>
            <a:r>
              <a:rPr lang="de-DE" sz="4000" dirty="0">
                <a:latin typeface="+mn-lt"/>
              </a:rPr>
              <a:t>keinen Mitleidigen hat, o Begleiter</a:t>
            </a:r>
          </a:p>
          <a:p>
            <a:r>
              <a:rPr lang="de-DE" sz="4000" dirty="0">
                <a:latin typeface="+mn-lt"/>
              </a:rPr>
              <a:t>dessen, der keinen Begleiter hat, o Retter </a:t>
            </a:r>
          </a:p>
          <a:p>
            <a:r>
              <a:rPr lang="de-DE" sz="4000" dirty="0">
                <a:latin typeface="+mn-lt"/>
              </a:rPr>
              <a:t>dessen, der keinen Retter hat,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146F3-D1CA-4013-83E5-A191D305A9FC}"/>
              </a:ext>
            </a:extLst>
          </p:cNvPr>
          <p:cNvSpPr txBox="1"/>
          <p:nvPr/>
        </p:nvSpPr>
        <p:spPr>
          <a:xfrm>
            <a:off x="3042952" y="22344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408115455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01687" y="39664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دَليلَ مَنْ لا دَليلَ لَهُ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اَنيسَ مَنْ لا اَنيسَ لَهُ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921723" y="1662270"/>
            <a:ext cx="1034855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Wegweiser dessen, der keinen Wegweiser hat, o Tröster dessen, </a:t>
            </a:r>
          </a:p>
          <a:p>
            <a:r>
              <a:rPr lang="de-DE" sz="4800" dirty="0">
                <a:latin typeface="+mn-lt"/>
              </a:rPr>
              <a:t>der keinen Tröster hat,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201E7-9327-4D78-8EF5-1FC064CCEC04}"/>
              </a:ext>
            </a:extLst>
          </p:cNvPr>
          <p:cNvSpPr txBox="1"/>
          <p:nvPr/>
        </p:nvSpPr>
        <p:spPr>
          <a:xfrm>
            <a:off x="3028832" y="2574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324386817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42052" y="39498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راحِمَ مَنْ لا راحِمَ لَهُ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صاحِبَ مَنْ لا صاحِبَ لَهُ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Erbarmer dessen, der</a:t>
            </a:r>
          </a:p>
          <a:p>
            <a:r>
              <a:rPr lang="de-DE" sz="4400" dirty="0">
                <a:latin typeface="+mn-lt"/>
              </a:rPr>
              <a:t>keinen Erbarmer hat, o Gefährte dessen, </a:t>
            </a:r>
          </a:p>
          <a:p>
            <a:r>
              <a:rPr lang="de-DE" sz="4400" dirty="0">
                <a:latin typeface="+mn-lt"/>
              </a:rPr>
              <a:t>der keinen Gefährten hat.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EE9E5-F79A-4762-90B3-342F446FB335}"/>
              </a:ext>
            </a:extLst>
          </p:cNvPr>
          <p:cNvSpPr txBox="1"/>
          <p:nvPr/>
        </p:nvSpPr>
        <p:spPr>
          <a:xfrm>
            <a:off x="3038958" y="26572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11662634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704540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51991" y="384391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كافِيَ مَنِ اسْتَكْفاهُ يا هادِيَ مَنِ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اسْتَهْداهُ يا كالِىءَ مَنِ اسْتَكْلاهُ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74805" y="1547218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Genügender dessen, der Ihn um Genüge</a:t>
            </a:r>
          </a:p>
          <a:p>
            <a:r>
              <a:rPr lang="de-DE" sz="3600" dirty="0">
                <a:latin typeface="+mn-lt"/>
              </a:rPr>
              <a:t>bittet, o Wegweiser dessen, der Ihn</a:t>
            </a:r>
          </a:p>
          <a:p>
            <a:r>
              <a:rPr lang="de-DE" sz="3600" dirty="0">
                <a:latin typeface="+mn-lt"/>
              </a:rPr>
              <a:t>um Wegweisung bittet, o Beschützer</a:t>
            </a:r>
          </a:p>
          <a:p>
            <a:r>
              <a:rPr lang="de-DE" sz="3600" dirty="0">
                <a:latin typeface="+mn-lt"/>
              </a:rPr>
              <a:t>dessen, der Ihn um Schutz bittet,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01AE7-07F2-401A-8991-93B008D547AC}"/>
              </a:ext>
            </a:extLst>
          </p:cNvPr>
          <p:cNvSpPr txBox="1"/>
          <p:nvPr/>
        </p:nvSpPr>
        <p:spPr>
          <a:xfrm>
            <a:off x="3035985" y="25362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18636010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61930" y="3881065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راعِيَ مَنِ اسْتَرْعاهُ يا شافِيَ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مَنِ اسْتَشْفاهُ يا قاضِيَ مَنِ اسْتَقْضاهُ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Behüter dessen, der Ihn um</a:t>
            </a:r>
          </a:p>
          <a:p>
            <a:r>
              <a:rPr lang="de-DE" sz="4000" dirty="0">
                <a:latin typeface="+mn-lt"/>
              </a:rPr>
              <a:t>Behütung bittet, o Heiler dessen,</a:t>
            </a:r>
          </a:p>
          <a:p>
            <a:r>
              <a:rPr lang="de-DE" sz="4000" dirty="0">
                <a:latin typeface="+mn-lt"/>
              </a:rPr>
              <a:t>der Ihn um Heilung bittet, o Richter dessen,</a:t>
            </a:r>
          </a:p>
          <a:p>
            <a:r>
              <a:rPr lang="de-DE" sz="4000" dirty="0">
                <a:latin typeface="+mn-lt"/>
              </a:rPr>
              <a:t>der Ihn um Richtspruch bittet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488E6-E208-4563-80A6-DFB0087E9848}"/>
              </a:ext>
            </a:extLst>
          </p:cNvPr>
          <p:cNvSpPr txBox="1"/>
          <p:nvPr/>
        </p:nvSpPr>
        <p:spPr>
          <a:xfrm>
            <a:off x="3033198" y="260689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7867887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81200" y="394988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مُغْنِيَ مَنِ اسْتَغْناهُ يا مُوفِيَ مَنِ اسْتَوْفاهُ</a:t>
            </a: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مُقَوِّيَ مَنِ اسْتَقْواهُ يا وَلِيَّ مَنِ اسْتَوْلاهُ 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Bereichernder dessen, der Ihn um</a:t>
            </a:r>
          </a:p>
          <a:p>
            <a:r>
              <a:rPr lang="de-DE" sz="3200" dirty="0">
                <a:latin typeface="+mn-lt"/>
              </a:rPr>
              <a:t>Reichtum bittet, o reich Beschenkender dessen,</a:t>
            </a:r>
          </a:p>
          <a:p>
            <a:r>
              <a:rPr lang="de-DE" sz="3200" dirty="0">
                <a:latin typeface="+mn-lt"/>
              </a:rPr>
              <a:t>der Ihn um reiche Schenkung bittet, o Stärkender</a:t>
            </a:r>
          </a:p>
          <a:p>
            <a:r>
              <a:rPr lang="de-DE" sz="3200" dirty="0">
                <a:latin typeface="+mn-lt"/>
              </a:rPr>
              <a:t>dessen, der Ihn um Stärkung bittet, o Beistand dessen,</a:t>
            </a:r>
          </a:p>
          <a:p>
            <a:r>
              <a:rPr lang="de-DE" sz="3200" dirty="0">
                <a:latin typeface="+mn-lt"/>
              </a:rPr>
              <a:t>der Ihn um Beistand bittet.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47226-736A-433B-B42C-01164CB0BF90}"/>
              </a:ext>
            </a:extLst>
          </p:cNvPr>
          <p:cNvSpPr txBox="1"/>
          <p:nvPr/>
        </p:nvSpPr>
        <p:spPr>
          <a:xfrm>
            <a:off x="3042952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52375792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240478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خالِقُ يا رازِقُ يا ناطِقُ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Allah unser, ich flehe Dich</a:t>
            </a:r>
          </a:p>
          <a:p>
            <a:r>
              <a:rPr lang="de-DE" sz="4400" dirty="0">
                <a:latin typeface="+mn-lt"/>
              </a:rPr>
              <a:t>mit Deinem Namen an: o Schöpfer, </a:t>
            </a:r>
          </a:p>
          <a:p>
            <a:r>
              <a:rPr lang="de-DE" sz="4400" dirty="0">
                <a:latin typeface="+mn-lt"/>
              </a:rPr>
              <a:t>o Versorger, o Erlassender,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1387E-9A3E-4BD3-B25D-4E0C95654707}"/>
              </a:ext>
            </a:extLst>
          </p:cNvPr>
          <p:cNvSpPr txBox="1"/>
          <p:nvPr/>
        </p:nvSpPr>
        <p:spPr>
          <a:xfrm>
            <a:off x="3023073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23793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AF491D-2B7A-49C2-854D-41113D993334}"/>
              </a:ext>
            </a:extLst>
          </p:cNvPr>
          <p:cNvSpPr/>
          <p:nvPr/>
        </p:nvSpPr>
        <p:spPr>
          <a:xfrm>
            <a:off x="1771828" y="3602038"/>
            <a:ext cx="12192000" cy="2123658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يُسَبِّحُ الرَّعْدُ بِحَمْدِهِ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لا يَعْتَدي عَلى اَهْلِ مَمْلَكَتِهِ 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505943-2BEB-4459-B4E5-C7A91823EF23}"/>
              </a:ext>
            </a:extLst>
          </p:cNvPr>
          <p:cNvSpPr/>
          <p:nvPr/>
        </p:nvSpPr>
        <p:spPr>
          <a:xfrm>
            <a:off x="-170916" y="1444482"/>
            <a:ext cx="12192000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</a:t>
            </a: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o Jener, mit Dessen Erlaubnis die Erde von</a:t>
            </a:r>
            <a:endParaRPr lang="ar-LB" sz="3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Bestand ist, o Jener, der Du nicht ungerecht </a:t>
            </a:r>
            <a:endParaRPr lang="ar-LB" sz="3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</a:t>
            </a: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gegen die Bewohner des Königreichs handelst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2BCB4-D461-4125-AF5C-6EC1875C9DDB}"/>
              </a:ext>
            </a:extLst>
          </p:cNvPr>
          <p:cNvSpPr txBox="1"/>
          <p:nvPr/>
        </p:nvSpPr>
        <p:spPr>
          <a:xfrm>
            <a:off x="3141333" y="263523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192060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صادِقُ يا فالِقُ يا فارِقُ يا فاتِقُ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راتِقُ يا سابِقُ يا سامِقُ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Wahrhaftiger, o Aufspaltender,</a:t>
            </a:r>
          </a:p>
          <a:p>
            <a:r>
              <a:rPr lang="de-DE" sz="3600" dirty="0">
                <a:latin typeface="+mn-lt"/>
              </a:rPr>
              <a:t>o Unterscheider, o Trennender, o Aufreißender, </a:t>
            </a:r>
          </a:p>
          <a:p>
            <a:r>
              <a:rPr lang="de-DE" sz="3600" dirty="0">
                <a:latin typeface="+mn-lt"/>
              </a:rPr>
              <a:t>o Vorangehender, o Hochragender.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97FC4-CA0D-4C50-9CD9-24483032612A}"/>
              </a:ext>
            </a:extLst>
          </p:cNvPr>
          <p:cNvSpPr txBox="1"/>
          <p:nvPr/>
        </p:nvSpPr>
        <p:spPr>
          <a:xfrm>
            <a:off x="3013134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292803770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581924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22783" y="3949880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يُقَلِّبُ اللَّيْلَ وَالنَّهارَ يا مَنْ جَعَلَ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الظُّلُماتِ وَالأَنْوارَ يا مَنْ خَلَقَ الظِّلَّ وَالْحَرُورَ </a:t>
            </a:r>
            <a:endParaRPr lang="en-US" altLang="de-DE" sz="5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Der die Nacht und den Tag</a:t>
            </a:r>
          </a:p>
          <a:p>
            <a:r>
              <a:rPr lang="de-DE" sz="3200" dirty="0">
                <a:latin typeface="+mn-lt"/>
              </a:rPr>
              <a:t>einander abwechseln lässt, o Jener, Der die</a:t>
            </a:r>
          </a:p>
          <a:p>
            <a:r>
              <a:rPr lang="de-DE" sz="3200" dirty="0">
                <a:latin typeface="+mn-lt"/>
              </a:rPr>
              <a:t>Dunkelheit und das Licht erschuf,</a:t>
            </a:r>
          </a:p>
          <a:p>
            <a:r>
              <a:rPr lang="de-DE" sz="3200" dirty="0">
                <a:latin typeface="+mn-lt"/>
              </a:rPr>
              <a:t>o Jener, Der die Schatten</a:t>
            </a:r>
          </a:p>
          <a:p>
            <a:r>
              <a:rPr lang="de-DE" sz="3200" dirty="0">
                <a:latin typeface="+mn-lt"/>
              </a:rPr>
              <a:t>und die Hitze hervorbrachte,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6D4B8-2ADF-4BF1-8736-48F66102EDC7}"/>
              </a:ext>
            </a:extLst>
          </p:cNvPr>
          <p:cNvSpPr txBox="1"/>
          <p:nvPr/>
        </p:nvSpPr>
        <p:spPr>
          <a:xfrm>
            <a:off x="3033197" y="27427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58639381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040835" y="4010274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سَخَّرَ الشَّمْسَ وَالْقَمَرَ يا مَنْ قَدَّرَ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الْخَيْرَ وَالشَّرَّ يا مَنْ خَلَقَ الْمَوْتَ وَالْحَياةَ 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 o Jener, Der die Sonne und den Mond dienstbar</a:t>
            </a:r>
          </a:p>
          <a:p>
            <a:r>
              <a:rPr lang="de-DE" sz="3200" dirty="0">
                <a:latin typeface="+mn-lt"/>
              </a:rPr>
              <a:t>machte, o Jener, Der das Gute und</a:t>
            </a:r>
          </a:p>
          <a:p>
            <a:r>
              <a:rPr lang="de-DE" sz="3200" dirty="0">
                <a:latin typeface="+mn-lt"/>
              </a:rPr>
              <a:t>das Schlechte bemessen hat,</a:t>
            </a:r>
          </a:p>
          <a:p>
            <a:r>
              <a:rPr lang="de-DE" sz="3200" dirty="0">
                <a:latin typeface="+mn-lt"/>
              </a:rPr>
              <a:t>o Jener, Der den Tod und das Leben erschuf,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AC616-A2C1-4B37-A6B2-5D1084E302E2}"/>
              </a:ext>
            </a:extLst>
          </p:cNvPr>
          <p:cNvSpPr txBox="1"/>
          <p:nvPr/>
        </p:nvSpPr>
        <p:spPr>
          <a:xfrm>
            <a:off x="2993255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2525492277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لَهُ الْخَلْقُ وَالاْمْرُ يا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مَنْ لَمْ يَتَّخِذْ صاحِبَةً وَلا وَلَداً</a:t>
            </a:r>
            <a:endParaRPr lang="en-US" altLang="de-DE" sz="284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Dem die Schöpfung und</a:t>
            </a:r>
          </a:p>
          <a:p>
            <a:r>
              <a:rPr lang="de-DE" sz="4000" dirty="0">
                <a:latin typeface="+mn-lt"/>
              </a:rPr>
              <a:t>die Befehlsgewalt gehören,</a:t>
            </a:r>
          </a:p>
          <a:p>
            <a:r>
              <a:rPr lang="de-DE" sz="4000" dirty="0">
                <a:latin typeface="+mn-lt"/>
              </a:rPr>
              <a:t>o Jener, Der Sich weder Gefährtin</a:t>
            </a:r>
          </a:p>
          <a:p>
            <a:r>
              <a:rPr lang="de-DE" sz="4000" dirty="0">
                <a:latin typeface="+mn-lt"/>
              </a:rPr>
              <a:t>noch ein Kind nimmt,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87039-A582-41DF-AA2C-864211BFEEFF}"/>
              </a:ext>
            </a:extLst>
          </p:cNvPr>
          <p:cNvSpPr txBox="1"/>
          <p:nvPr/>
        </p:nvSpPr>
        <p:spPr>
          <a:xfrm>
            <a:off x="3023073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198390723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لَيْسَ لَهُ شَريكٌ في الْمُلْكِ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لَمْ يَكُنْ لَهُ وَلِيٌّ مِنَ الذُّلِّ </a:t>
            </a:r>
            <a:endParaRPr lang="en-US" altLang="de-DE" sz="284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keinen Partner bei</a:t>
            </a:r>
          </a:p>
          <a:p>
            <a:r>
              <a:rPr lang="de-DE" sz="4000" dirty="0">
                <a:latin typeface="+mn-lt"/>
              </a:rPr>
              <a:t>der Herrschaft hat, o Jener,</a:t>
            </a:r>
          </a:p>
          <a:p>
            <a:r>
              <a:rPr lang="de-DE" sz="4000" dirty="0">
                <a:latin typeface="+mn-lt"/>
              </a:rPr>
              <a:t>Der keinen Gebieter hat, </a:t>
            </a:r>
          </a:p>
          <a:p>
            <a:r>
              <a:rPr lang="de-DE" sz="4000" dirty="0">
                <a:latin typeface="+mn-lt"/>
              </a:rPr>
              <a:t>der Ihn vor Demütigung bewahrt.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75C61-C672-47D3-A45C-6F1D18211C87}"/>
              </a:ext>
            </a:extLst>
          </p:cNvPr>
          <p:cNvSpPr txBox="1"/>
          <p:nvPr/>
        </p:nvSpPr>
        <p:spPr>
          <a:xfrm>
            <a:off x="3017315" y="23787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209190539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743779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091116" y="4183222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يَعْلَمُ مُرادَ الْمُريدينَ يا مَنْ يَعْلَمُ ضَميرَ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الصّامِتينَ يا مَنْ يَسْمَعُ اَنينَ الْواهِنينَ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das Ziel der</a:t>
            </a:r>
          </a:p>
          <a:p>
            <a:r>
              <a:rPr lang="de-DE" sz="4000" dirty="0">
                <a:latin typeface="+mn-lt"/>
              </a:rPr>
              <a:t>Anstrebenden kennt, o Jener, Der das</a:t>
            </a:r>
          </a:p>
          <a:p>
            <a:r>
              <a:rPr lang="de-DE" sz="4000" dirty="0">
                <a:latin typeface="+mn-lt"/>
              </a:rPr>
              <a:t>Innere der Schweigenden kennt, o Jener, </a:t>
            </a:r>
          </a:p>
          <a:p>
            <a:r>
              <a:rPr lang="de-DE" sz="4000" dirty="0">
                <a:latin typeface="+mn-lt"/>
              </a:rPr>
              <a:t>Der das Leiden der Geschwächten hört,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2B445-D937-4DA4-902E-1983DB8A17D8}"/>
              </a:ext>
            </a:extLst>
          </p:cNvPr>
          <p:cNvSpPr txBox="1"/>
          <p:nvPr/>
        </p:nvSpPr>
        <p:spPr>
          <a:xfrm>
            <a:off x="3040351" y="22467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229024144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51382" y="4205027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يَرى بُكاءَ الْخائِفينَ يا مَنْ يَمْلِكُ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حَوائِجَ السّائِلينَ يا مَنْ يَقْبَلُ عُذْرَ التّائِبينَ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das Weinen der Verängstigten</a:t>
            </a:r>
          </a:p>
          <a:p>
            <a:r>
              <a:rPr lang="de-DE" sz="3600" dirty="0">
                <a:latin typeface="+mn-lt"/>
              </a:rPr>
              <a:t>sieht, o Jener, Der das Anliegen der</a:t>
            </a:r>
          </a:p>
          <a:p>
            <a:r>
              <a:rPr lang="de-DE" sz="3600" dirty="0">
                <a:latin typeface="+mn-lt"/>
              </a:rPr>
              <a:t>Bittenden besitzt, o Jener, Der die</a:t>
            </a:r>
          </a:p>
          <a:p>
            <a:r>
              <a:rPr lang="de-DE" sz="3600" dirty="0">
                <a:latin typeface="+mn-lt"/>
              </a:rPr>
              <a:t>Entschuldigung der Reumütigen annimmt,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D5060-00AF-415B-B410-7940DC9343A1}"/>
              </a:ext>
            </a:extLst>
          </p:cNvPr>
          <p:cNvSpPr txBox="1"/>
          <p:nvPr/>
        </p:nvSpPr>
        <p:spPr>
          <a:xfrm>
            <a:off x="3042951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341656210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يُصْلِحُ عَمَلَ الْمُفْسِدينَ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يُضيعُ اَجْرَ الْمـٌحْسِنينَ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die Taten der</a:t>
            </a:r>
          </a:p>
          <a:p>
            <a:r>
              <a:rPr lang="de-DE" sz="4000" dirty="0">
                <a:latin typeface="+mn-lt"/>
              </a:rPr>
              <a:t>Verderber nicht gelingen lässt,</a:t>
            </a:r>
          </a:p>
          <a:p>
            <a:r>
              <a:rPr lang="de-DE" sz="4000" dirty="0">
                <a:latin typeface="+mn-lt"/>
              </a:rPr>
              <a:t>o Jener, Der die Werke der Rechtschaffenen </a:t>
            </a:r>
          </a:p>
          <a:p>
            <a:r>
              <a:rPr lang="de-DE" sz="4000" dirty="0">
                <a:latin typeface="+mn-lt"/>
              </a:rPr>
              <a:t>nicht verkommen lässt,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99F5-FEA9-4E6A-A166-77DAFC855360}"/>
              </a:ext>
            </a:extLst>
          </p:cNvPr>
          <p:cNvSpPr txBox="1"/>
          <p:nvPr/>
        </p:nvSpPr>
        <p:spPr>
          <a:xfrm>
            <a:off x="2983317" y="1992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68771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A22F80-7AE3-48C0-B728-406DBFDFD0F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823504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683026" y="39498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يَبْعُدُ عَنْ قُلُوبِ الْعارِفينَ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اَجْوَدَ الاْجْودينَ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Jener, Der sich von den</a:t>
            </a:r>
          </a:p>
          <a:p>
            <a:r>
              <a:rPr lang="de-DE" sz="4000" dirty="0">
                <a:latin typeface="+mn-lt"/>
              </a:rPr>
              <a:t>Herzen der Erkennenden nicht</a:t>
            </a:r>
          </a:p>
          <a:p>
            <a:r>
              <a:rPr lang="de-DE" sz="4000" dirty="0">
                <a:latin typeface="+mn-lt"/>
              </a:rPr>
              <a:t>entfernt, o Großzügigster der Großzügigen.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DB440-7943-4A57-B37F-ACDFFC54998F}"/>
              </a:ext>
            </a:extLst>
          </p:cNvPr>
          <p:cNvSpPr txBox="1"/>
          <p:nvPr/>
        </p:nvSpPr>
        <p:spPr>
          <a:xfrm>
            <a:off x="303459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295279111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1597704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دائِمَ الْبَقاءِ يا سامِعَ الدُّعاءِ 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واسِعَ الْعَطاءِ يا غافِرَ الْخَطاءِ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447261" y="1616979"/>
            <a:ext cx="10979426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Dessen Ewigkeit immer währt,</a:t>
            </a:r>
          </a:p>
          <a:p>
            <a:r>
              <a:rPr lang="de-DE" sz="4000" dirty="0">
                <a:latin typeface="+mn-lt"/>
              </a:rPr>
              <a:t>o </a:t>
            </a:r>
            <a:r>
              <a:rPr lang="de-DE" sz="4000" dirty="0" err="1">
                <a:latin typeface="+mn-lt"/>
              </a:rPr>
              <a:t>Erhörer</a:t>
            </a:r>
            <a:r>
              <a:rPr lang="de-DE" sz="4000" dirty="0">
                <a:latin typeface="+mn-lt"/>
              </a:rPr>
              <a:t> des Bittgebets,</a:t>
            </a:r>
          </a:p>
          <a:p>
            <a:r>
              <a:rPr lang="de-DE" sz="4000" dirty="0">
                <a:latin typeface="+mn-lt"/>
              </a:rPr>
              <a:t>o Dessen Gaben reichlich sind, </a:t>
            </a:r>
          </a:p>
          <a:p>
            <a:r>
              <a:rPr lang="de-DE" sz="4000" dirty="0">
                <a:latin typeface="+mn-lt"/>
              </a:rPr>
              <a:t>o Verzeihender der Fehler,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A5171-C6B5-49FD-B329-323A878C6040}"/>
              </a:ext>
            </a:extLst>
          </p:cNvPr>
          <p:cNvSpPr txBox="1"/>
          <p:nvPr/>
        </p:nvSpPr>
        <p:spPr>
          <a:xfrm>
            <a:off x="3023073" y="23162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903480896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بَديعَ السَّماءِ يا حَسَنَ الْبَلاءِ </a:t>
            </a: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جَميلَ الثَّناءِ يا قَديمَ السَّناءِ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Schöpfer des Himmels,</a:t>
            </a:r>
          </a:p>
          <a:p>
            <a:r>
              <a:rPr lang="de-DE" sz="4000" dirty="0">
                <a:latin typeface="+mn-lt"/>
              </a:rPr>
              <a:t>o Dessen Prüfung gut ist,</a:t>
            </a:r>
          </a:p>
          <a:p>
            <a:r>
              <a:rPr lang="de-DE" sz="4000" dirty="0">
                <a:latin typeface="+mn-lt"/>
              </a:rPr>
              <a:t>o Dessen Lob schön ist, o Dessen</a:t>
            </a:r>
          </a:p>
          <a:p>
            <a:r>
              <a:rPr lang="de-DE" sz="4000" dirty="0">
                <a:latin typeface="+mn-lt"/>
              </a:rPr>
              <a:t>Glanz von je her besteht,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DF0D0-7514-406D-9C4C-F06EDF181332}"/>
              </a:ext>
            </a:extLst>
          </p:cNvPr>
          <p:cNvSpPr txBox="1"/>
          <p:nvPr/>
        </p:nvSpPr>
        <p:spPr>
          <a:xfrm>
            <a:off x="3003195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1501849767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كَثيرَ الْوَفاءِ</a:t>
            </a: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شَريفَ الْجَزاء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18741" y="1360918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Dessen Treue groß ist, </a:t>
            </a:r>
          </a:p>
          <a:p>
            <a:r>
              <a:rPr lang="de-DE" sz="4400" dirty="0">
                <a:latin typeface="+mn-lt"/>
              </a:rPr>
              <a:t>o Dessen Belohnung ehrenhaft 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1D5A9-54E3-46CA-A74C-A9EBF047F54A}"/>
              </a:ext>
            </a:extLst>
          </p:cNvPr>
          <p:cNvSpPr txBox="1"/>
          <p:nvPr/>
        </p:nvSpPr>
        <p:spPr>
          <a:xfrm>
            <a:off x="3031805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22716980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781892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سَتّارُ</a:t>
            </a: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غَفّارُ يا قَهّارُ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643427" y="1557157"/>
            <a:ext cx="10905145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Allah unser, Ich flehe Dich</a:t>
            </a:r>
          </a:p>
          <a:p>
            <a:r>
              <a:rPr lang="de-DE" sz="4000" dirty="0">
                <a:latin typeface="+mn-lt"/>
              </a:rPr>
              <a:t>mit Deinem Namen an:</a:t>
            </a:r>
          </a:p>
          <a:p>
            <a:r>
              <a:rPr lang="de-DE" sz="4000" dirty="0">
                <a:latin typeface="+mn-lt"/>
              </a:rPr>
              <a:t>o Verhüller, o Verzeihender, </a:t>
            </a:r>
          </a:p>
          <a:p>
            <a:r>
              <a:rPr lang="de-DE" sz="4000" dirty="0">
                <a:latin typeface="+mn-lt"/>
              </a:rPr>
              <a:t>o Bezwinger, o Allgewaltiger,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E258D-3E09-4A27-8C8D-65D0D191D0DA}"/>
              </a:ext>
            </a:extLst>
          </p:cNvPr>
          <p:cNvSpPr txBox="1"/>
          <p:nvPr/>
        </p:nvSpPr>
        <p:spPr>
          <a:xfrm>
            <a:off x="3013134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35376201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جَبّارُ يا صَبّارُ يا بارُّ يا مُخْتارُ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فَتّاحُ يا نَفّاحُ يا مُرْتاحُ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54318" y="1258213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Langmütiger, o Gütiger,</a:t>
            </a:r>
          </a:p>
          <a:p>
            <a:r>
              <a:rPr lang="de-DE" sz="4400" dirty="0">
                <a:latin typeface="+mn-lt"/>
              </a:rPr>
              <a:t>o Auserwählender, o Eröffnender,</a:t>
            </a:r>
          </a:p>
          <a:p>
            <a:r>
              <a:rPr lang="de-DE" sz="4400" dirty="0">
                <a:latin typeface="+mn-lt"/>
              </a:rPr>
              <a:t>o Beschenkender, o Zufriedener.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024B8-1A4C-451D-A616-E97CC8E93C1C}"/>
              </a:ext>
            </a:extLst>
          </p:cNvPr>
          <p:cNvSpPr txBox="1"/>
          <p:nvPr/>
        </p:nvSpPr>
        <p:spPr>
          <a:xfrm>
            <a:off x="2983317" y="19929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87105357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382851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خَلَقَني وَسَوّاني يا مَنْ رَزَقَني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وَرَبّاني يا مَنْ اَطْعَمَني وَسَقاني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300" dirty="0">
                <a:latin typeface="+mn-lt"/>
              </a:rPr>
              <a:t>o Jener, Der mich erschaffen und geformt hat,</a:t>
            </a:r>
          </a:p>
          <a:p>
            <a:r>
              <a:rPr lang="de-DE" sz="3300" dirty="0">
                <a:latin typeface="+mn-lt"/>
              </a:rPr>
              <a:t>o Jener, Der mich versorgt und aufgezogen hat</a:t>
            </a:r>
          </a:p>
          <a:p>
            <a:r>
              <a:rPr lang="de-DE" sz="3300" dirty="0">
                <a:latin typeface="+mn-lt"/>
              </a:rPr>
              <a:t> o Jener, Der mich mit Speisen und</a:t>
            </a:r>
          </a:p>
          <a:p>
            <a:r>
              <a:rPr lang="de-DE" sz="3300" dirty="0">
                <a:latin typeface="+mn-lt"/>
              </a:rPr>
              <a:t>Getränken versorgt hat,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203EE-A753-4C48-B623-EEA5C3B05492}"/>
              </a:ext>
            </a:extLst>
          </p:cNvPr>
          <p:cNvSpPr txBox="1"/>
          <p:nvPr/>
        </p:nvSpPr>
        <p:spPr>
          <a:xfrm>
            <a:off x="302307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152013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628BD8-6F7C-41AC-9043-F77B5ABA3EF4}"/>
              </a:ext>
            </a:extLst>
          </p:cNvPr>
          <p:cNvSpPr/>
          <p:nvPr/>
        </p:nvSpPr>
        <p:spPr>
          <a:xfrm>
            <a:off x="1524000" y="3729400"/>
            <a:ext cx="12192000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غافِرَ الْخَطايا يا كاشِفَ الْبَلايا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مُنْتَهَى الرَّجايا يا مُجْزِلَ الْعَطايا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6C55A2-FD57-4031-851D-BD3FB94BCEE2}"/>
              </a:ext>
            </a:extLst>
          </p:cNvPr>
          <p:cNvSpPr/>
          <p:nvPr/>
        </p:nvSpPr>
        <p:spPr>
          <a:xfrm>
            <a:off x="0" y="1346954"/>
            <a:ext cx="12192000" cy="19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solidFill>
                  <a:srgbClr val="0033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Verzeihender der Fehler, </a:t>
            </a: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Beseitigender </a:t>
            </a:r>
            <a:endParaRPr lang="ar-LB" sz="3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des Unheils, o letzte Instanz der Hoffnungen, </a:t>
            </a:r>
            <a:endParaRPr lang="ar-LB" sz="3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reichlich Schenkender der Gaben,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157A8-5AFB-4828-896E-4243D920E60D}"/>
              </a:ext>
            </a:extLst>
          </p:cNvPr>
          <p:cNvSpPr txBox="1"/>
          <p:nvPr/>
        </p:nvSpPr>
        <p:spPr>
          <a:xfrm>
            <a:off x="2704012" y="22006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AB9FDF0-5875-405F-9E7D-B334433B5036}"/>
              </a:ext>
            </a:extLst>
          </p:cNvPr>
          <p:cNvSpPr txBox="1"/>
          <p:nvPr/>
        </p:nvSpPr>
        <p:spPr>
          <a:xfrm>
            <a:off x="3161212" y="24532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20127890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قَرَّبَني وَ اَدْناني يا مَنْ عَصَمَني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وَكَفاني يا مَنْ حَفِظَني وَكَلاني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-94160" y="1384119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Der mich angenähert und</a:t>
            </a:r>
          </a:p>
          <a:p>
            <a:r>
              <a:rPr lang="de-DE" sz="3200" dirty="0">
                <a:latin typeface="+mn-lt"/>
              </a:rPr>
              <a:t>herangerückt hat, o Jener, Der mich beschützt</a:t>
            </a:r>
          </a:p>
          <a:p>
            <a:r>
              <a:rPr lang="de-DE" sz="3200" dirty="0">
                <a:latin typeface="+mn-lt"/>
              </a:rPr>
              <a:t>und Genüge getan hat, o Jener,</a:t>
            </a:r>
          </a:p>
          <a:p>
            <a:r>
              <a:rPr lang="de-DE" sz="3200" dirty="0">
                <a:latin typeface="+mn-lt"/>
              </a:rPr>
              <a:t>Der mich behütet und bewahrt hat,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70874-28DD-44B3-8BEA-3340585ACA53}"/>
              </a:ext>
            </a:extLst>
          </p:cNvPr>
          <p:cNvSpPr txBox="1"/>
          <p:nvPr/>
        </p:nvSpPr>
        <p:spPr>
          <a:xfrm>
            <a:off x="3033012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13196977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82418" y="389691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اَعَزَّني وَاَغْناني يا مَنْ وَفَّقَني وَهَداني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آنَسَني وَآوَاني يا مَنْ اَماتَني وَاَحْياني 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Der mich gestärkt und bereichert hat,</a:t>
            </a:r>
          </a:p>
          <a:p>
            <a:r>
              <a:rPr lang="de-DE" sz="3200" dirty="0">
                <a:latin typeface="+mn-lt"/>
              </a:rPr>
              <a:t>o Jener, Der mir Erfolg geschenkt und rechtgeleitet</a:t>
            </a:r>
          </a:p>
          <a:p>
            <a:r>
              <a:rPr lang="de-DE" sz="3200" dirty="0">
                <a:latin typeface="+mn-lt"/>
              </a:rPr>
              <a:t>hat, o Jener, Der mich getröstet und mir</a:t>
            </a:r>
          </a:p>
          <a:p>
            <a:r>
              <a:rPr lang="de-DE" sz="3200" dirty="0">
                <a:latin typeface="+mn-lt"/>
              </a:rPr>
              <a:t>Unterkunft gewährt hat, o Jener, Der mich sterben </a:t>
            </a:r>
          </a:p>
          <a:p>
            <a:r>
              <a:rPr lang="de-DE" sz="3200" dirty="0">
                <a:latin typeface="+mn-lt"/>
              </a:rPr>
              <a:t>Und wieder leben lässt.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78F6F-8FE3-4160-A71B-956C422A9656}"/>
              </a:ext>
            </a:extLst>
          </p:cNvPr>
          <p:cNvSpPr txBox="1"/>
          <p:nvPr/>
        </p:nvSpPr>
        <p:spPr>
          <a:xfrm>
            <a:off x="2993255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175484331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36421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26190" y="394988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يُحِقُّ الْحَقَّ بِكَلِماتِهِ يا مَنْ يَقْبَلُ التَّوْبَةَ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عَنْ عِبادِهِ يا مَنْ يَحُولُ بَيْنَ الْمَرْءِ وَقَلْبِهِ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500" dirty="0">
                <a:latin typeface="+mn-lt"/>
              </a:rPr>
              <a:t>o Jener, Der mit Seinen Worten die Wahrheit</a:t>
            </a:r>
          </a:p>
          <a:p>
            <a:r>
              <a:rPr lang="de-DE" sz="3500" dirty="0">
                <a:latin typeface="+mn-lt"/>
              </a:rPr>
              <a:t>bestätigt, o Jener, Der die Reue Seiner Diener</a:t>
            </a:r>
          </a:p>
          <a:p>
            <a:r>
              <a:rPr lang="de-DE" sz="3500" dirty="0">
                <a:latin typeface="+mn-lt"/>
              </a:rPr>
              <a:t>annimmt, o Jener, Der zwischen dem Menschen</a:t>
            </a:r>
          </a:p>
          <a:p>
            <a:r>
              <a:rPr lang="de-DE" sz="3500" dirty="0">
                <a:latin typeface="+mn-lt"/>
              </a:rPr>
              <a:t>und seinem Herzen steht,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8B9E2-1BF0-4EA6-B3D1-ED351DD3728F}"/>
              </a:ext>
            </a:extLst>
          </p:cNvPr>
          <p:cNvSpPr txBox="1"/>
          <p:nvPr/>
        </p:nvSpPr>
        <p:spPr>
          <a:xfrm>
            <a:off x="3017501" y="28177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249517996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84594" y="4274601"/>
            <a:ext cx="124184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تَنْفَعُ الشَّفاعَةُ إلاّ بِاِذْنِهِ يا مَنْ هُوَ اَعْلَمُ</a:t>
            </a:r>
            <a:endParaRPr lang="de-DE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بِمَنْ ضَلَّ عَنْ سَبيلِهِ يا مَنْ لا مُعَقِّبَ لِحُكْمِهِ</a:t>
            </a:r>
            <a:endParaRPr lang="de-DE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175171" y="1423326"/>
            <a:ext cx="9841657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000" dirty="0">
                <a:latin typeface="+mn-lt"/>
              </a:rPr>
              <a:t> o Jener, ohne Dessen Erlaubnis keine Fürsprache</a:t>
            </a:r>
          </a:p>
          <a:p>
            <a:r>
              <a:rPr lang="de-DE" sz="3000" dirty="0">
                <a:latin typeface="+mn-lt"/>
              </a:rPr>
              <a:t>Erfolg hat, o Jener, Der am besten weiß über jene, die von Seinem Weg abgewichen sind, o Jener, Dessen Urteil nicht zurückgewiesen werden kann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D7994-B829-41EB-8729-7C48D10EACF5}"/>
              </a:ext>
            </a:extLst>
          </p:cNvPr>
          <p:cNvSpPr txBox="1"/>
          <p:nvPr/>
        </p:nvSpPr>
        <p:spPr>
          <a:xfrm>
            <a:off x="3027440" y="25683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17868483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رادَّ لِقَضائِهِ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مَنِ انْقادَ كُلُّ شَيْءٍ لأَمْرِهِ </a:t>
            </a:r>
            <a:endParaRPr lang="en-US" altLang="de-DE" sz="258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Jener, Dessen Richtspruch nicht</a:t>
            </a:r>
          </a:p>
          <a:p>
            <a:r>
              <a:rPr lang="de-DE" sz="4000" dirty="0">
                <a:latin typeface="+mn-lt"/>
              </a:rPr>
              <a:t>in Frage gestellt werden kann,</a:t>
            </a:r>
          </a:p>
          <a:p>
            <a:r>
              <a:rPr lang="de-DE" sz="4000" dirty="0">
                <a:latin typeface="+mn-lt"/>
              </a:rPr>
              <a:t>o Jener, Dessen Befehl alles unterlegen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B7F4D-0DF9-4187-8890-34C665AE1C25}"/>
              </a:ext>
            </a:extLst>
          </p:cNvPr>
          <p:cNvSpPr txBox="1"/>
          <p:nvPr/>
        </p:nvSpPr>
        <p:spPr>
          <a:xfrm>
            <a:off x="303301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2958689426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12235" y="3858200"/>
            <a:ext cx="12192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مَنِ السَّماواتُ مَطْوِيّاتٌ بِيَمينِهِ</a:t>
            </a:r>
            <a:endParaRPr lang="de-DE" sz="5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يُرْسِلُ الرِّياحَ بُشْراً بَيْنَ يَدَيْ رَحْمَتِهِ </a:t>
            </a:r>
            <a:endParaRPr lang="en-US" altLang="de-DE" sz="58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in Dessen Rechter die Himmel</a:t>
            </a:r>
          </a:p>
          <a:p>
            <a:r>
              <a:rPr lang="de-DE" sz="3600" dirty="0">
                <a:latin typeface="+mn-lt"/>
              </a:rPr>
              <a:t>zusammengelegt sind, o Jener,</a:t>
            </a:r>
          </a:p>
          <a:p>
            <a:r>
              <a:rPr lang="de-DE" sz="3600" dirty="0">
                <a:latin typeface="+mn-lt"/>
              </a:rPr>
              <a:t>Der die Winde als Vorboten</a:t>
            </a:r>
          </a:p>
          <a:p>
            <a:r>
              <a:rPr lang="de-DE" sz="3600" dirty="0">
                <a:latin typeface="+mn-lt"/>
              </a:rPr>
              <a:t>Seiner Gnade bei Ihm schickt.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BFA9A-E016-4B90-8B1E-80EB3A3A326C}"/>
              </a:ext>
            </a:extLst>
          </p:cNvPr>
          <p:cNvSpPr txBox="1"/>
          <p:nvPr/>
        </p:nvSpPr>
        <p:spPr>
          <a:xfrm>
            <a:off x="3042952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007116743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533936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97666" y="3984439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جَعَلَ الاْرْضَ مِهاداً يا مَنْ جَعَلَ الْجِبالَ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اَوْتاداً يا مَنْ جَعَلَ الشَّمْسَ سِراجاً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320509" y="1413936"/>
            <a:ext cx="9347491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Der die Erde ausgewogen errichtet hat,</a:t>
            </a:r>
          </a:p>
          <a:p>
            <a:r>
              <a:rPr lang="de-DE" sz="3200" dirty="0">
                <a:latin typeface="+mn-lt"/>
              </a:rPr>
              <a:t>o Jener, Der die Berge zu Pflöcken</a:t>
            </a:r>
          </a:p>
          <a:p>
            <a:r>
              <a:rPr lang="de-DE" sz="3200" dirty="0">
                <a:latin typeface="+mn-lt"/>
              </a:rPr>
              <a:t>errichtet hat, o Jener, Der die Sonne</a:t>
            </a:r>
          </a:p>
          <a:p>
            <a:r>
              <a:rPr lang="de-DE" sz="3200" dirty="0">
                <a:latin typeface="+mn-lt"/>
              </a:rPr>
              <a:t>zu einer Leuchte errichtet hat,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E4858-752C-44FA-BE9A-DCD54E270CF1}"/>
              </a:ext>
            </a:extLst>
          </p:cNvPr>
          <p:cNvSpPr txBox="1"/>
          <p:nvPr/>
        </p:nvSpPr>
        <p:spPr>
          <a:xfrm>
            <a:off x="3003195" y="28177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227508210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81809" y="4018376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جَعَلَ الْقَمَرَ نُوراً يا مَنْ جَعَلَ اللَّيْلَ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لِباساً يا مَنْ جَعَلَ النَّهارَ مَعاشاً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279532" y="1600200"/>
            <a:ext cx="9632936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400" dirty="0">
                <a:latin typeface="+mn-lt"/>
              </a:rPr>
              <a:t>o Jener, Der den Mond zum Licht errichtet hat,</a:t>
            </a:r>
          </a:p>
          <a:p>
            <a:r>
              <a:rPr lang="de-DE" sz="3400" dirty="0">
                <a:latin typeface="+mn-lt"/>
              </a:rPr>
              <a:t>o Jener, Der die Nacht zu einem Gewand</a:t>
            </a:r>
          </a:p>
          <a:p>
            <a:r>
              <a:rPr lang="de-DE" sz="3400" dirty="0">
                <a:latin typeface="+mn-lt"/>
              </a:rPr>
              <a:t>errichtet hat, o Jener, Der den Tag zum Zusammenleben errichtet hat,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71C4A-A36F-4DB4-9FC3-CE6E39B4B630}"/>
              </a:ext>
            </a:extLst>
          </p:cNvPr>
          <p:cNvSpPr txBox="1"/>
          <p:nvPr/>
        </p:nvSpPr>
        <p:spPr>
          <a:xfrm>
            <a:off x="3019081" y="26199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266572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2F9D9F-AF89-4D7B-90E4-C65C4F5C746E}"/>
              </a:ext>
            </a:extLst>
          </p:cNvPr>
          <p:cNvSpPr/>
          <p:nvPr/>
        </p:nvSpPr>
        <p:spPr>
          <a:xfrm>
            <a:off x="1524000" y="4226245"/>
            <a:ext cx="12192000" cy="132343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واهِبَ الْهَدايا يا رازِقَ الْبَرايا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38D54-65C6-4A24-BCA1-C301C624AB09}"/>
              </a:ext>
            </a:extLst>
          </p:cNvPr>
          <p:cNvSpPr/>
          <p:nvPr/>
        </p:nvSpPr>
        <p:spPr>
          <a:xfrm>
            <a:off x="0" y="1308316"/>
            <a:ext cx="12192000" cy="1718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Gewährer der Geschenke, </a:t>
            </a:r>
            <a:endParaRPr lang="ar-LB" sz="4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Ernährer der Geschöpfe,</a:t>
            </a:r>
            <a:r>
              <a:rPr lang="ar-LB" sz="48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de-DE" sz="4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D468F-ABB7-4D92-A755-666F69A08178}"/>
              </a:ext>
            </a:extLst>
          </p:cNvPr>
          <p:cNvSpPr txBox="1"/>
          <p:nvPr/>
        </p:nvSpPr>
        <p:spPr>
          <a:xfrm>
            <a:off x="2704012" y="22006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5484135-4BBB-42BA-90B6-35117196F75C}"/>
              </a:ext>
            </a:extLst>
          </p:cNvPr>
          <p:cNvSpPr txBox="1"/>
          <p:nvPr/>
        </p:nvSpPr>
        <p:spPr>
          <a:xfrm>
            <a:off x="3161212" y="24532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62335219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02296" y="4340960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4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جَعَلَ النَّوْمَ سُباتاً يا مَنْ جَعَلَ السَّمآءَ بِناءً</a:t>
            </a:r>
            <a:endParaRPr lang="de-DE" sz="4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4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جَعَلَ الاْشْياءَ اَزْواجاً يا مَنْ جَعَلَ النّارَ مِرْصاداً </a:t>
            </a:r>
            <a:endParaRPr lang="en-US" altLang="de-DE" sz="42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Der den Schlaf zum Ausruhen</a:t>
            </a:r>
          </a:p>
          <a:p>
            <a:r>
              <a:rPr lang="de-DE" sz="3200" dirty="0">
                <a:latin typeface="+mn-lt"/>
              </a:rPr>
              <a:t>errichtet hat, o Jener, Der den Himmel zum</a:t>
            </a:r>
          </a:p>
          <a:p>
            <a:r>
              <a:rPr lang="de-DE" sz="3200" dirty="0">
                <a:latin typeface="+mn-lt"/>
              </a:rPr>
              <a:t>Erbauten errichtet hat, o Jener, Der die Dinge</a:t>
            </a:r>
          </a:p>
          <a:p>
            <a:r>
              <a:rPr lang="de-DE" sz="3200" dirty="0">
                <a:latin typeface="+mn-lt"/>
              </a:rPr>
              <a:t>als Paare errichtet hat, o Jener, Der</a:t>
            </a:r>
          </a:p>
          <a:p>
            <a:r>
              <a:rPr lang="de-DE" sz="3200" dirty="0">
                <a:latin typeface="+mn-lt"/>
              </a:rPr>
              <a:t>das Feuer zu einer Wacht errichtet hat.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19E23-08B0-47A7-B579-34766236B486}"/>
              </a:ext>
            </a:extLst>
          </p:cNvPr>
          <p:cNvSpPr txBox="1"/>
          <p:nvPr/>
        </p:nvSpPr>
        <p:spPr>
          <a:xfrm>
            <a:off x="3016108" y="28282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705303788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1687807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سَميعُ 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شَفيعُ يا رَفيعُ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Allah unser, Ich flehe Dich</a:t>
            </a:r>
          </a:p>
          <a:p>
            <a:r>
              <a:rPr lang="de-DE" sz="4400" dirty="0">
                <a:latin typeface="+mn-lt"/>
              </a:rPr>
              <a:t>mit Deinem Namen an: o Allhörender, </a:t>
            </a:r>
          </a:p>
          <a:p>
            <a:r>
              <a:rPr lang="de-DE" sz="4400" dirty="0">
                <a:latin typeface="+mn-lt"/>
              </a:rPr>
              <a:t>o Fürsprecher, o Angesehener,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2042D-020E-4029-880C-505918186712}"/>
              </a:ext>
            </a:extLst>
          </p:cNvPr>
          <p:cNvSpPr txBox="1"/>
          <p:nvPr/>
        </p:nvSpPr>
        <p:spPr>
          <a:xfrm>
            <a:off x="3034592" y="28247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18182010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مَنيعُ يا سَريعُ يا بَديعُ يا كَبيرُ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قَديرُ يا خَبيرُ يا مُجيرُ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718929" y="1600200"/>
            <a:ext cx="10964779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Unüberwindlicher, o Zügiger,</a:t>
            </a:r>
          </a:p>
          <a:p>
            <a:r>
              <a:rPr lang="de-DE" sz="4400" dirty="0">
                <a:latin typeface="+mn-lt"/>
              </a:rPr>
              <a:t>o Glanzvoller, o Großer, o Mächtiger </a:t>
            </a:r>
          </a:p>
          <a:p>
            <a:r>
              <a:rPr lang="de-DE" sz="4400" dirty="0">
                <a:latin typeface="+mn-lt"/>
              </a:rPr>
              <a:t>o Kundiger, o Schutzgewährender.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90FB-9054-4A20-B657-34FA991339BB}"/>
              </a:ext>
            </a:extLst>
          </p:cNvPr>
          <p:cNvSpPr txBox="1"/>
          <p:nvPr/>
        </p:nvSpPr>
        <p:spPr>
          <a:xfrm>
            <a:off x="3027438" y="25496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1569168864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533038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51991" y="4105636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حَيّاً قَبْلَ كُلِّ حَيٍّ يا حَيّاً بَعْدَ كُلِّ حَيٍّ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حَيُّ الَّذي لَيْسَ كَمِثْلِهِ حَيٌّ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200" dirty="0">
                <a:latin typeface="+mn-lt"/>
              </a:rPr>
              <a:t>o Lebender vor allen Lebewesen,</a:t>
            </a:r>
          </a:p>
          <a:p>
            <a:r>
              <a:rPr lang="de-DE" sz="4200" dirty="0">
                <a:latin typeface="+mn-lt"/>
              </a:rPr>
              <a:t>o Lebender nach allen Lebewesen,</a:t>
            </a:r>
          </a:p>
          <a:p>
            <a:r>
              <a:rPr lang="de-DE" sz="4200" dirty="0">
                <a:latin typeface="+mn-lt"/>
              </a:rPr>
              <a:t>o Lebender, Dem kein Lebewesen gleicht,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79D4A-21EA-44BD-AFDB-4E9A497594EE}"/>
              </a:ext>
            </a:extLst>
          </p:cNvPr>
          <p:cNvSpPr txBox="1"/>
          <p:nvPr/>
        </p:nvSpPr>
        <p:spPr>
          <a:xfrm>
            <a:off x="3030412" y="2653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33109302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4010301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حَيُّ الَّذي لا يُشارِكُهُ حَيٌّ يا حَيُّ الَّذي لا يَحْتاجُ</a:t>
            </a:r>
            <a:endParaRPr lang="de-DE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اِلى حَيٍّ يا حَيُّ الَّذي يُميتُ كُلَّ حَيٍّ</a:t>
            </a:r>
            <a:endParaRPr lang="de-DE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27287" y="1326735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Lebender, Der kein Lebewesen als Partner hat,</a:t>
            </a:r>
          </a:p>
          <a:p>
            <a:r>
              <a:rPr lang="de-DE" sz="3200" dirty="0">
                <a:latin typeface="+mn-lt"/>
              </a:rPr>
              <a:t>o Lebender, Der auf kein Lebewesen angewiesen ist,</a:t>
            </a:r>
          </a:p>
          <a:p>
            <a:r>
              <a:rPr lang="de-DE" sz="3200" dirty="0">
                <a:latin typeface="+mn-lt"/>
              </a:rPr>
              <a:t>o Lebender, Der alle Lebewesen sterben lässt,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AA0DD-214A-4B6B-8128-8BD4FEDBF3FA}"/>
              </a:ext>
            </a:extLst>
          </p:cNvPr>
          <p:cNvSpPr txBox="1"/>
          <p:nvPr/>
        </p:nvSpPr>
        <p:spPr>
          <a:xfrm>
            <a:off x="3042952" y="25056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39499057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647751" y="4045598"/>
            <a:ext cx="12192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4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حَيُّ الَّذي يَرْزُقُ كُلَّ حَيٍّ يا حَيّاً لَمْ يَرِثِ الْحَياةَ مِنْ حَيٍّ</a:t>
            </a:r>
            <a:r>
              <a:rPr lang="de-DE" sz="4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</a:p>
          <a:p>
            <a:pPr algn="ctr"/>
            <a:r>
              <a:rPr lang="ar-LB" sz="4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حَيُّ الَّذي يُحْيِي الْمَوْتى يا حَيُّ</a:t>
            </a:r>
            <a:endParaRPr lang="de-DE" sz="4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4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قَيُّومُ لا تَأخُذُهُ سِنَةٌ وَلا نَوْمٌ </a:t>
            </a:r>
            <a:endParaRPr lang="en-US" altLang="de-DE" sz="4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063486" y="1657998"/>
            <a:ext cx="10368431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000" dirty="0">
                <a:latin typeface="+mn-lt"/>
              </a:rPr>
              <a:t>o Lebender, Der alle Lebewesen versorgt,</a:t>
            </a:r>
          </a:p>
          <a:p>
            <a:r>
              <a:rPr lang="de-DE" sz="3000" dirty="0">
                <a:latin typeface="+mn-lt"/>
              </a:rPr>
              <a:t>o Lebender, Der das Leben von keinem</a:t>
            </a:r>
          </a:p>
          <a:p>
            <a:r>
              <a:rPr lang="de-DE" sz="3000" dirty="0">
                <a:latin typeface="+mn-lt"/>
              </a:rPr>
              <a:t>Lebewesen geerbt bekommen hat, o Lebender, Der die Toten wieder zum Leben erweckt, o Lebender, o Beständiger, Ihn überkommt weder Schlummer noch Schlaf.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320FA-A4FA-4C64-BB26-561660D81765}"/>
              </a:ext>
            </a:extLst>
          </p:cNvPr>
          <p:cNvSpPr txBox="1"/>
          <p:nvPr/>
        </p:nvSpPr>
        <p:spPr>
          <a:xfrm>
            <a:off x="3003195" y="29136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240667106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5958384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81809" y="389691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لَهُ ذِكْرٌ لا يُنْسى يا مَنْ لَهُ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نُورٌ لا يُطْفَأُ يا مَنْ لَهُ نِعَمٌ لا تُعَدُّ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344136" y="1638120"/>
            <a:ext cx="9503727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Dessen Erwähnung</a:t>
            </a:r>
          </a:p>
          <a:p>
            <a:r>
              <a:rPr lang="de-DE" sz="4000" dirty="0">
                <a:latin typeface="+mn-lt"/>
              </a:rPr>
              <a:t>unvergesslich ist, o Jener, Dessen Licht unauslöschlich ist, o Jener, Dessen Gaben unzählbar sind,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EEFFC-F81D-4192-9F04-44DDBE6AAC3B}"/>
              </a:ext>
            </a:extLst>
          </p:cNvPr>
          <p:cNvSpPr txBox="1"/>
          <p:nvPr/>
        </p:nvSpPr>
        <p:spPr>
          <a:xfrm>
            <a:off x="3020287" y="2653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3523221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364E86-0C64-48BB-AFB4-4C3FA1BB0F7F}"/>
              </a:ext>
            </a:extLst>
          </p:cNvPr>
          <p:cNvSpPr/>
          <p:nvPr/>
        </p:nvSpPr>
        <p:spPr>
          <a:xfrm>
            <a:off x="1524000" y="3815325"/>
            <a:ext cx="12192000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قاضِيَ الْمَنايا يا سامِعَ الشَّكايا 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باعِثَ الْبَرايا يا مُطْلِقَ الأُسارى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372A0-61F5-4FC7-8BF6-BF4F28291FB9}"/>
              </a:ext>
            </a:extLst>
          </p:cNvPr>
          <p:cNvSpPr/>
          <p:nvPr/>
        </p:nvSpPr>
        <p:spPr>
          <a:xfrm>
            <a:off x="-69005" y="1419216"/>
            <a:ext cx="12192000" cy="198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Richter über die Geschicke, o Erhörender </a:t>
            </a:r>
            <a:endParaRPr lang="ar-LB" sz="3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der Klagen, o die Geschöpfe zum Leben </a:t>
            </a:r>
            <a:endParaRPr lang="ar-LB" sz="35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         </a:t>
            </a:r>
            <a:r>
              <a:rPr lang="de-DE" sz="35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Erweckender, o Befreier der Gefangenen.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2673E-755B-43D9-BA3B-9DC59046AEA5}"/>
              </a:ext>
            </a:extLst>
          </p:cNvPr>
          <p:cNvSpPr txBox="1"/>
          <p:nvPr/>
        </p:nvSpPr>
        <p:spPr>
          <a:xfrm>
            <a:off x="2704012" y="22006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0C9211A-E9DB-44C8-8598-694CDD10D2B4}"/>
              </a:ext>
            </a:extLst>
          </p:cNvPr>
          <p:cNvSpPr txBox="1"/>
          <p:nvPr/>
        </p:nvSpPr>
        <p:spPr>
          <a:xfrm>
            <a:off x="3161212" y="24532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5760271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لَهُ مُلْكٌ لا يَزُولُ يا مَنْ لَهُ ثَناءٌ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 يُحْصى يا مَنْ لَهُ جَلالٌ لا يُكَيَّفُ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400" dirty="0">
                <a:latin typeface="+mn-lt"/>
              </a:rPr>
              <a:t>o Jener, Dessen Herrschaft unvergänglich ist,</a:t>
            </a:r>
          </a:p>
          <a:p>
            <a:r>
              <a:rPr lang="de-DE" sz="3400" dirty="0">
                <a:latin typeface="+mn-lt"/>
              </a:rPr>
              <a:t>o Jener, Dessen Lob nicht auf zählbar ist,</a:t>
            </a:r>
          </a:p>
          <a:p>
            <a:r>
              <a:rPr lang="de-DE" sz="3400" dirty="0">
                <a:latin typeface="+mn-lt"/>
              </a:rPr>
              <a:t>o Jener, Dessen Herrlichkeit</a:t>
            </a:r>
          </a:p>
          <a:p>
            <a:r>
              <a:rPr lang="de-DE" sz="3400" dirty="0" err="1">
                <a:latin typeface="+mn-lt"/>
              </a:rPr>
              <a:t>unbeschreibbar</a:t>
            </a:r>
            <a:r>
              <a:rPr lang="de-DE" sz="3400" dirty="0">
                <a:latin typeface="+mn-lt"/>
              </a:rPr>
              <a:t>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198C3-82E6-434D-848E-F70F6E1DE9F7}"/>
              </a:ext>
            </a:extLst>
          </p:cNvPr>
          <p:cNvSpPr txBox="1"/>
          <p:nvPr/>
        </p:nvSpPr>
        <p:spPr>
          <a:xfrm>
            <a:off x="3003195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4162308617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56966" y="4277960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لَهُ كَمالٌ لا يُدْرَكُ يا مَنْ لَهُ قَضاءٌ لا يُرَدُّ</a:t>
            </a:r>
            <a:endParaRPr lang="de-DE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لَهُ صِفاتٌ لا تُبَدَّلُ يا مَنْ لَهُ نُعُوتٌ لا تُغَيَّرُ </a:t>
            </a:r>
            <a:endParaRPr lang="en-US" altLang="de-DE" sz="5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413936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Dessen Vollkommenheit unvorstellbar ist,</a:t>
            </a:r>
          </a:p>
          <a:p>
            <a:r>
              <a:rPr lang="de-DE" sz="3200" dirty="0">
                <a:latin typeface="+mn-lt"/>
              </a:rPr>
              <a:t>o Jener, Dessen Urteil nicht zurückzuweisen ist,</a:t>
            </a:r>
          </a:p>
          <a:p>
            <a:r>
              <a:rPr lang="de-DE" sz="3200" dirty="0">
                <a:latin typeface="+mn-lt"/>
              </a:rPr>
              <a:t>o Jener, Dessen Eigenschaften unersetzbar sind,</a:t>
            </a:r>
          </a:p>
          <a:p>
            <a:r>
              <a:rPr lang="de-DE" sz="3200" dirty="0">
                <a:latin typeface="+mn-lt"/>
              </a:rPr>
              <a:t>o Jener, Dessen Attribute unveränderlich sind.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63E35-1058-42F3-BA90-780FA00A31EE}"/>
              </a:ext>
            </a:extLst>
          </p:cNvPr>
          <p:cNvSpPr txBox="1"/>
          <p:nvPr/>
        </p:nvSpPr>
        <p:spPr>
          <a:xfrm>
            <a:off x="301313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395442972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126183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الْعالَمينَ يا مالِكَ يَوْمِ الدّينِ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غايَةَ الطّالِبينَ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04622" y="1475244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dirty="0">
                <a:latin typeface="+mn-lt"/>
              </a:rPr>
              <a:t>o Herr der Welten,</a:t>
            </a:r>
          </a:p>
          <a:p>
            <a:r>
              <a:rPr lang="de-DE" sz="5000" dirty="0">
                <a:latin typeface="+mn-lt"/>
              </a:rPr>
              <a:t>o Herrscher des Jüngsten Tages,</a:t>
            </a:r>
          </a:p>
          <a:p>
            <a:r>
              <a:rPr lang="de-DE" sz="5000" dirty="0">
                <a:latin typeface="+mn-lt"/>
              </a:rPr>
              <a:t>o Endziel der Anstrebenden,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A0977-E42B-4B7D-95C1-3BF369C44E1A}"/>
              </a:ext>
            </a:extLst>
          </p:cNvPr>
          <p:cNvSpPr txBox="1"/>
          <p:nvPr/>
        </p:nvSpPr>
        <p:spPr>
          <a:xfrm>
            <a:off x="3003195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783039686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ظَهْرَ اللاّجينَ يا مُدْرِكَ الْهارِبينَ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يُحِبُّ الصّابِرينَ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2074491" y="1475244"/>
            <a:ext cx="8360727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Rückhalt der </a:t>
            </a:r>
            <a:r>
              <a:rPr lang="de-DE" sz="4000" dirty="0" err="1">
                <a:latin typeface="+mn-lt"/>
              </a:rPr>
              <a:t>Zufluchtsuchenden</a:t>
            </a:r>
            <a:r>
              <a:rPr lang="de-DE" sz="4000" dirty="0">
                <a:latin typeface="+mn-lt"/>
              </a:rPr>
              <a:t>, o Erfassender der Fliehenden, o Jener, Der die Geduldigen liebt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36504-4316-4BDF-A977-FBF518757B9F}"/>
              </a:ext>
            </a:extLst>
          </p:cNvPr>
          <p:cNvSpPr txBox="1"/>
          <p:nvPr/>
        </p:nvSpPr>
        <p:spPr>
          <a:xfrm>
            <a:off x="3034592" y="24490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2927777870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يُحِبُّ التَّوّابينَ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يُحِبُّ الْمُتَطَهِّرينَ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8746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 o Jener, Der die Reumütigen liebt,</a:t>
            </a:r>
          </a:p>
          <a:p>
            <a:r>
              <a:rPr lang="de-DE" sz="4400" dirty="0">
                <a:latin typeface="+mn-lt"/>
              </a:rPr>
              <a:t>o Jener, Der die</a:t>
            </a:r>
          </a:p>
          <a:p>
            <a:r>
              <a:rPr lang="de-DE" sz="4400" dirty="0">
                <a:latin typeface="+mn-lt"/>
              </a:rPr>
              <a:t>sich Reinigenden liebt,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2EEBF-9C96-493F-81DA-AE3696CF546B}"/>
              </a:ext>
            </a:extLst>
          </p:cNvPr>
          <p:cNvSpPr txBox="1"/>
          <p:nvPr/>
        </p:nvSpPr>
        <p:spPr>
          <a:xfrm>
            <a:off x="3050197" y="23360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74173292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يُحِبُّ الْمحْسِنينَ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اَعْلَمُ بِالْمُهْتَدينَ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die</a:t>
            </a:r>
          </a:p>
          <a:p>
            <a:r>
              <a:rPr lang="de-DE" sz="4000" dirty="0">
                <a:latin typeface="+mn-lt"/>
              </a:rPr>
              <a:t>Wohltätigen liebt, o Jener,</a:t>
            </a:r>
          </a:p>
          <a:p>
            <a:r>
              <a:rPr lang="de-DE" sz="4000" dirty="0">
                <a:latin typeface="+mn-lt"/>
              </a:rPr>
              <a:t>Der wissender ist über</a:t>
            </a:r>
          </a:p>
          <a:p>
            <a:r>
              <a:rPr lang="de-DE" sz="4000" dirty="0">
                <a:latin typeface="+mn-lt"/>
              </a:rPr>
              <a:t>die Rechtgeleiteten.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5D364-15D1-4A10-8CA1-EA058D0CCE58}"/>
              </a:ext>
            </a:extLst>
          </p:cNvPr>
          <p:cNvSpPr txBox="1"/>
          <p:nvPr/>
        </p:nvSpPr>
        <p:spPr>
          <a:xfrm>
            <a:off x="2993256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22677421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938849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شَفيقُ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رَفيقُ يا حَفيظُ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574941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Allah unser, ich flehe Dich</a:t>
            </a:r>
          </a:p>
          <a:p>
            <a:r>
              <a:rPr lang="de-DE" sz="4000" dirty="0">
                <a:latin typeface="+mn-lt"/>
              </a:rPr>
              <a:t>mit Deinem Namen an:</a:t>
            </a:r>
          </a:p>
          <a:p>
            <a:r>
              <a:rPr lang="de-DE" sz="4000" dirty="0">
                <a:latin typeface="+mn-lt"/>
              </a:rPr>
              <a:t>o Erbarmer, o Milder, o Bewahrer,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9B1CA0-51F0-445F-972F-0132F204617C}"/>
              </a:ext>
            </a:extLst>
          </p:cNvPr>
          <p:cNvSpPr txBox="1"/>
          <p:nvPr/>
        </p:nvSpPr>
        <p:spPr>
          <a:xfrm>
            <a:off x="3042951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4126869004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مُحيطُ يا مُقيتُ يا مُغيثُ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مُعِزُّ يا مُذِلُّ يا مُبْدِئُ يا مُعيدُ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01417" y="1577035"/>
            <a:ext cx="9841657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Umfassender, o Ernährer, o Rettungsgewährender o Ehrender, o Demütigender, o Urheber, o Wiederherstellender.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829A7-1495-4B41-86C2-AE5035610AFB}"/>
              </a:ext>
            </a:extLst>
          </p:cNvPr>
          <p:cNvSpPr txBox="1"/>
          <p:nvPr/>
        </p:nvSpPr>
        <p:spPr>
          <a:xfrm>
            <a:off x="2973378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21296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53CA1B-AE1F-4ECC-A3C4-D01A381B46FB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9744496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4288133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32722" y="3804918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3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اَحَدٌ بِلا ضِدٍّ يا مَنْ هُوَ فَرْدٌ</a:t>
            </a:r>
            <a:endParaRPr lang="de-DE" sz="63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3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بِلا نِدٍّ يا مَنْ هُوَ صَمَدٌ بِلا عَيْبٍ</a:t>
            </a:r>
            <a:endParaRPr lang="de-DE" sz="63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01417" y="1557157"/>
            <a:ext cx="9950988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ein Einziger ohne</a:t>
            </a:r>
          </a:p>
          <a:p>
            <a:r>
              <a:rPr lang="de-DE" sz="4000" dirty="0">
                <a:latin typeface="+mn-lt"/>
              </a:rPr>
              <a:t>Gegner ist, o Jener, Der ein</a:t>
            </a:r>
          </a:p>
          <a:p>
            <a:r>
              <a:rPr lang="de-DE" sz="4000" dirty="0">
                <a:latin typeface="+mn-lt"/>
              </a:rPr>
              <a:t>Einzelner ohne Rivale ist, o Jener, Der ein Unabhängiger ohne Makel ist,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DE1EE-E7A8-43F2-A7DB-79CA8100A924}"/>
              </a:ext>
            </a:extLst>
          </p:cNvPr>
          <p:cNvSpPr txBox="1"/>
          <p:nvPr/>
        </p:nvSpPr>
        <p:spPr>
          <a:xfrm>
            <a:off x="2973378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4089307483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861930" y="397333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وِتْرٌ بِلا كَيْفٍ يا مَنْ هُوَ قاضٍ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بِلا حَيْفٍ يا مَنْ هُوَ رَبٌّ بِلا وَزيرٍ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524000" y="1620078"/>
            <a:ext cx="9333184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Jener, Der ein unbeschreibbarer</a:t>
            </a:r>
          </a:p>
          <a:p>
            <a:r>
              <a:rPr lang="de-DE" sz="4000" dirty="0">
                <a:latin typeface="+mn-lt"/>
              </a:rPr>
              <a:t>Einmaliger ist, o Jener, Der ein</a:t>
            </a:r>
          </a:p>
          <a:p>
            <a:r>
              <a:rPr lang="de-DE" sz="4000" dirty="0">
                <a:latin typeface="+mn-lt"/>
              </a:rPr>
              <a:t>Richter ist ohne Ungerechtigkeit, o Jener, Der ein Herr ohne Berater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EDC6C-7495-44D7-AD8F-D106F111E261}"/>
              </a:ext>
            </a:extLst>
          </p:cNvPr>
          <p:cNvSpPr txBox="1"/>
          <p:nvPr/>
        </p:nvSpPr>
        <p:spPr>
          <a:xfrm>
            <a:off x="3003195" y="30766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4100492244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عَزيزٌ بِلا ذُلٍّ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غَنِيٌّ بِلا فَقْرٍ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524000" y="1394058"/>
            <a:ext cx="9353062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ein Mächtiger</a:t>
            </a:r>
          </a:p>
          <a:p>
            <a:r>
              <a:rPr lang="de-DE" sz="4000" dirty="0">
                <a:latin typeface="+mn-lt"/>
              </a:rPr>
              <a:t>ohne Schwäche ist o Jener, Der reich ist ohne Bedürftigkeit,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3FE52-AB4E-446E-BE7A-48029E1394EE}"/>
              </a:ext>
            </a:extLst>
          </p:cNvPr>
          <p:cNvSpPr txBox="1"/>
          <p:nvPr/>
        </p:nvSpPr>
        <p:spPr>
          <a:xfrm>
            <a:off x="2983317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3115709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مَلِكٌ بِلا عَزْلٍ يا مَنْ هُوَ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مَوْصُوفٌ بِلا شَبيهٍ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868556" y="1633879"/>
            <a:ext cx="866884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unabsetzbarer Herrscher</a:t>
            </a:r>
          </a:p>
          <a:p>
            <a:r>
              <a:rPr lang="de-DE" sz="4000" dirty="0">
                <a:latin typeface="+mn-lt"/>
              </a:rPr>
              <a:t>ist, o Jener, Der ohne einen Ähnlichen beschrieben wird.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FD9E7-4F1D-4141-82D6-8527EAAC5E13}"/>
              </a:ext>
            </a:extLst>
          </p:cNvPr>
          <p:cNvSpPr txBox="1"/>
          <p:nvPr/>
        </p:nvSpPr>
        <p:spPr>
          <a:xfrm>
            <a:off x="3013134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4271376613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7130302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41443" y="3956549"/>
            <a:ext cx="12192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ذِكْرُهُ شَرَفٌ لِلذّاكِرينَ يا مَنْ شُكْرُهُ</a:t>
            </a:r>
            <a:endParaRPr lang="de-DE" sz="5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فَوْزٌ لِلشّاكِرينَ يا مَنْ حَمْدُهُ عِزٌّ لِلْحامِدينَ</a:t>
            </a:r>
            <a:endParaRPr lang="de-DE" sz="58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384119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Dessen Erwähnung Ehre für</a:t>
            </a:r>
          </a:p>
          <a:p>
            <a:r>
              <a:rPr lang="de-DE" sz="3600" dirty="0">
                <a:latin typeface="+mn-lt"/>
              </a:rPr>
              <a:t>die Erwähnenden ist, o Jener, Dessen Dank</a:t>
            </a:r>
          </a:p>
          <a:p>
            <a:r>
              <a:rPr lang="de-DE" sz="3600" dirty="0">
                <a:latin typeface="+mn-lt"/>
              </a:rPr>
              <a:t>Triumph für die Dankbaren ist, o Jener, Dessen</a:t>
            </a:r>
          </a:p>
          <a:p>
            <a:r>
              <a:rPr lang="de-DE" sz="3600" dirty="0">
                <a:latin typeface="+mn-lt"/>
              </a:rPr>
              <a:t>Lob Stärkung für die Lobpreisenden ist,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305B8-FE22-4C6C-8E7B-CFF4DEBE87D3}"/>
              </a:ext>
            </a:extLst>
          </p:cNvPr>
          <p:cNvSpPr txBox="1"/>
          <p:nvPr/>
        </p:nvSpPr>
        <p:spPr>
          <a:xfrm>
            <a:off x="3023073" y="232639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748128459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71893" y="4117305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طاعَتُهُ نَجاةٌ لِلْمُطيعينَ يا مَنْ بابُهُ مَفْتُوحٌ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لِلطّالِبينَ يا مَنْ سَبيلُهُ واضِحٌ لِلْمُنيبينَ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849637" y="1472561"/>
            <a:ext cx="8492725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 o Jener, Dessen Gehorsam Ihm gegenüber</a:t>
            </a:r>
          </a:p>
          <a:p>
            <a:r>
              <a:rPr lang="de-DE" sz="3200" dirty="0">
                <a:latin typeface="+mn-lt"/>
              </a:rPr>
              <a:t>für die Gehorsamen Rettung ist, o Jener, Dessen Tür den Wünschenden offen steht, o Jener, Dessen Weg für die Reuenden klar erkennbar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C847B-F6CF-4837-A2F6-DC242111F17E}"/>
              </a:ext>
            </a:extLst>
          </p:cNvPr>
          <p:cNvSpPr txBox="1"/>
          <p:nvPr/>
        </p:nvSpPr>
        <p:spPr>
          <a:xfrm>
            <a:off x="3043138" y="29259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690502262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603513" y="394988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آياتُهُ بُرْهانٌ لِلنّاظِرينَ يا مَنْ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كِتابُهُ تَذْكِرَةٌ لِلْمُتَّقينَ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Dessen Zeichen den Schauenden</a:t>
            </a:r>
          </a:p>
          <a:p>
            <a:r>
              <a:rPr lang="de-DE" sz="3600" dirty="0">
                <a:latin typeface="+mn-lt"/>
              </a:rPr>
              <a:t>Beweis sind, o Jener,</a:t>
            </a:r>
          </a:p>
          <a:p>
            <a:r>
              <a:rPr lang="de-DE" sz="3600" dirty="0">
                <a:latin typeface="+mn-lt"/>
              </a:rPr>
              <a:t>Dessen Buch eine Erinnerung für die Frommen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9D405-3D50-411D-A524-4DFE28EEED36}"/>
              </a:ext>
            </a:extLst>
          </p:cNvPr>
          <p:cNvSpPr txBox="1"/>
          <p:nvPr/>
        </p:nvSpPr>
        <p:spPr>
          <a:xfrm>
            <a:off x="301313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560898777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رِزْقُهُ عُمُومٌ لِلطّائِعينَ وَالْعاصينَ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رَحْمَتُهُ قَريبٌ مِنَ الْمحْسِنينَ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Dessen Versorgung für die</a:t>
            </a:r>
          </a:p>
          <a:p>
            <a:r>
              <a:rPr lang="de-DE" sz="3600" dirty="0">
                <a:latin typeface="+mn-lt"/>
              </a:rPr>
              <a:t>Gehorsamen und die Ungehorsamen ist,</a:t>
            </a:r>
          </a:p>
          <a:p>
            <a:r>
              <a:rPr lang="de-DE" sz="3600" dirty="0">
                <a:latin typeface="+mn-lt"/>
              </a:rPr>
              <a:t>o Jener, Dessen Gnade den Wohltätigen nahe 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1D4A1-73A6-4305-A243-7E367525B71C}"/>
              </a:ext>
            </a:extLst>
          </p:cNvPr>
          <p:cNvSpPr txBox="1"/>
          <p:nvPr/>
        </p:nvSpPr>
        <p:spPr>
          <a:xfrm>
            <a:off x="3023260" y="23787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372104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E742A3-4432-4BE0-BFC3-9D3E93AA04FA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7461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0F5B59-6664-4BE0-9F88-5AB558098FFE}"/>
              </a:ext>
            </a:extLst>
          </p:cNvPr>
          <p:cNvSpPr/>
          <p:nvPr/>
        </p:nvSpPr>
        <p:spPr>
          <a:xfrm>
            <a:off x="1524000" y="3860743"/>
            <a:ext cx="12321396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الْحَمْدِ وَالثَّناءِ يا ذَا الْفَخْرِ وَاْلبَهاءِ </a:t>
            </a:r>
            <a:endParaRPr lang="de-DE" sz="6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الْمجْدِ وَالسَّناءِ يا ذَا الْعَهْدِ وَالْوَفاءِ</a:t>
            </a:r>
            <a:endParaRPr lang="de-DE" sz="6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A39106-7F2A-40FE-93B8-F684A2F7441E}"/>
              </a:ext>
            </a:extLst>
          </p:cNvPr>
          <p:cNvSpPr/>
          <p:nvPr/>
        </p:nvSpPr>
        <p:spPr>
          <a:xfrm>
            <a:off x="994160" y="1101517"/>
            <a:ext cx="10203679" cy="2481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solidFill>
                  <a:srgbClr val="0033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o Eigentümer des Lobes und des Preises, </a:t>
            </a:r>
            <a:endParaRPr lang="ar-LB" sz="3200" dirty="0">
              <a:solidFill>
                <a:srgbClr val="003300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mbria" panose="02040503050406030204" pitchFamily="18" charset="0"/>
                <a:cs typeface="Arial" panose="020B0604020202020204" pitchFamily="34" charset="0"/>
              </a:rPr>
              <a:t>o Eigentümer des Ruhmes und des Glanzes, </a:t>
            </a:r>
            <a:endParaRPr lang="ar-LB" sz="32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mbria" panose="02040503050406030204" pitchFamily="18" charset="0"/>
                <a:cs typeface="Arial" panose="020B0604020202020204" pitchFamily="34" charset="0"/>
              </a:rPr>
              <a:t>o Eigentümer der Ehre und der Erhabenheit, </a:t>
            </a:r>
            <a:endParaRPr lang="ar-LB" sz="32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mbria" panose="02040503050406030204" pitchFamily="18" charset="0"/>
                <a:cs typeface="Arial" panose="020B0604020202020204" pitchFamily="34" charset="0"/>
              </a:rPr>
              <a:t>o Eigentümer des Vertrags und seiner Einhaltung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0DE30-B257-4310-9655-DB7D6281791E}"/>
              </a:ext>
            </a:extLst>
          </p:cNvPr>
          <p:cNvSpPr txBox="1"/>
          <p:nvPr/>
        </p:nvSpPr>
        <p:spPr>
          <a:xfrm>
            <a:off x="3161212" y="245328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9078394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042552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تَبارَكَ اسْمُهُ يا مَنْ تَعالى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جَدُّهُ يا مَنْ لا اِلـهَ غَيْرُهُ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557157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Dessen Name gesegnet ist,</a:t>
            </a:r>
          </a:p>
          <a:p>
            <a:r>
              <a:rPr lang="de-DE" sz="3600" dirty="0">
                <a:latin typeface="+mn-lt"/>
              </a:rPr>
              <a:t>o Jener, Dessen Stellung gehoben ist,</a:t>
            </a:r>
          </a:p>
          <a:p>
            <a:r>
              <a:rPr lang="de-DE" sz="3600" dirty="0">
                <a:latin typeface="+mn-lt"/>
              </a:rPr>
              <a:t>o Jener, außer Dem es keine Gottheit gibt,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00387-5A41-4630-A9D9-C7C368AB0975}"/>
              </a:ext>
            </a:extLst>
          </p:cNvPr>
          <p:cNvSpPr txBox="1"/>
          <p:nvPr/>
        </p:nvSpPr>
        <p:spPr>
          <a:xfrm>
            <a:off x="3013319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1736069622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جَلَّ ثَناؤُهُ يا مَنْ تَقَدَّسَتَ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اَسْماؤُهُ يا مَنْ يَدُومُ بَقاؤُهُ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Dessen Lobpreisung erhaben ist,</a:t>
            </a:r>
          </a:p>
          <a:p>
            <a:r>
              <a:rPr lang="de-DE" sz="3600" dirty="0">
                <a:latin typeface="+mn-lt"/>
              </a:rPr>
              <a:t>o Jener, Dessen Namen heilig sind,</a:t>
            </a:r>
          </a:p>
          <a:p>
            <a:r>
              <a:rPr lang="de-DE" sz="3600" dirty="0">
                <a:latin typeface="+mn-lt"/>
              </a:rPr>
              <a:t>o Jener, Dessen Beständigkeit ewig währt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21CB3-1AE8-4B17-89C6-89C7A038CD30}"/>
              </a:ext>
            </a:extLst>
          </p:cNvPr>
          <p:cNvSpPr txBox="1"/>
          <p:nvPr/>
        </p:nvSpPr>
        <p:spPr>
          <a:xfrm>
            <a:off x="3045924" y="25496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81949702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020956" y="4105635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مَنِ الْعَظَمَةُ بَهاؤُهُ يا مَنِ الْكِبْرِياءُ رِداؤُهُ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لا تُحْصى الاؤُهُ يا مَنْ لا تُعَدُّ نَعْماؤُه</a:t>
            </a:r>
            <a:endParaRPr lang="en-US" altLang="de-DE" sz="5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Dessen Größe Sein Glanz ist,</a:t>
            </a:r>
          </a:p>
          <a:p>
            <a:r>
              <a:rPr lang="de-DE" sz="3600" dirty="0">
                <a:latin typeface="+mn-lt"/>
              </a:rPr>
              <a:t>o Jener, Dessen Herrlichkeit sein Gewand</a:t>
            </a:r>
          </a:p>
          <a:p>
            <a:r>
              <a:rPr lang="de-DE" sz="3600" dirty="0">
                <a:latin typeface="+mn-lt"/>
              </a:rPr>
              <a:t>ist, o Jener, Dessen Wohltaten unermesslich sind, </a:t>
            </a:r>
          </a:p>
          <a:p>
            <a:r>
              <a:rPr lang="de-DE" sz="3600" dirty="0">
                <a:latin typeface="+mn-lt"/>
              </a:rPr>
              <a:t>o Jener, Dessen Gaben unzählbar sind.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EB91E-6EE3-4ACE-955B-2F45C442315A}"/>
              </a:ext>
            </a:extLst>
          </p:cNvPr>
          <p:cNvSpPr txBox="1"/>
          <p:nvPr/>
        </p:nvSpPr>
        <p:spPr>
          <a:xfrm>
            <a:off x="3020472" y="23635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2610440131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2005596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مُعينُ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اَمينُ يا مُبينُ يا مَتينُ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818861" y="1557157"/>
            <a:ext cx="8713304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Allah unser, ich flehe Dich</a:t>
            </a:r>
          </a:p>
          <a:p>
            <a:r>
              <a:rPr lang="de-DE" sz="4000" dirty="0">
                <a:latin typeface="+mn-lt"/>
              </a:rPr>
              <a:t>mit Deinem Namen an:</a:t>
            </a:r>
          </a:p>
          <a:p>
            <a:r>
              <a:rPr lang="de-DE" sz="4000" dirty="0">
                <a:latin typeface="+mn-lt"/>
              </a:rPr>
              <a:t>o Helfer, o Vertrauenswürdiger, </a:t>
            </a:r>
          </a:p>
          <a:p>
            <a:r>
              <a:rPr lang="de-DE" sz="4000" dirty="0">
                <a:latin typeface="+mn-lt"/>
              </a:rPr>
              <a:t>o Deutlicher, o Starker,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0D6EA-DF57-4494-98C8-E7487B1E6159}"/>
              </a:ext>
            </a:extLst>
          </p:cNvPr>
          <p:cNvSpPr txBox="1"/>
          <p:nvPr/>
        </p:nvSpPr>
        <p:spPr>
          <a:xfrm>
            <a:off x="3033012" y="24532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1455212959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مَكينُ يا رَشيدُ يا حَميدُ يا مَجيدُ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شَديدُ يا شَهيدُ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2294547" y="1403142"/>
            <a:ext cx="809237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Gewalthabender, o Bedachter, o Lobenswerter, o Ruhmreicher, o Strenger, o Zeuge.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92006-CCAD-46C9-B0B7-ACE53783CCA5}"/>
              </a:ext>
            </a:extLst>
          </p:cNvPr>
          <p:cNvSpPr txBox="1"/>
          <p:nvPr/>
        </p:nvSpPr>
        <p:spPr>
          <a:xfrm>
            <a:off x="3033199" y="24828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356255093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428463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02904" y="382734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ذَا الْعَرْشِ الْمجيدِ يا ذَا الْقَوْلِ السَّديدِ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الْفِعْلِ الرَّشيدِ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Dem der ruhmreiche Thron</a:t>
            </a:r>
          </a:p>
          <a:p>
            <a:r>
              <a:rPr lang="de-DE" sz="4000" dirty="0">
                <a:latin typeface="+mn-lt"/>
              </a:rPr>
              <a:t>gehört, o Dem die treffende Rede</a:t>
            </a:r>
          </a:p>
          <a:p>
            <a:r>
              <a:rPr lang="de-DE" sz="4000" dirty="0">
                <a:latin typeface="+mn-lt"/>
              </a:rPr>
              <a:t>gehört, o Dem die</a:t>
            </a:r>
          </a:p>
          <a:p>
            <a:r>
              <a:rPr lang="de-DE" sz="4000" dirty="0">
                <a:latin typeface="+mn-lt"/>
              </a:rPr>
              <a:t>bedachte Handlung gehört,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3A76E-178E-44F9-A919-9556BF31B4CA}"/>
              </a:ext>
            </a:extLst>
          </p:cNvPr>
          <p:cNvSpPr txBox="1"/>
          <p:nvPr/>
        </p:nvSpPr>
        <p:spPr>
          <a:xfrm>
            <a:off x="301313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649233330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الْبَطْشِ الشَّديدِ يا ذَا الْوَعْدِ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وَالْوَعيدِ يا مَنْ هُوَ الْوَلِيُّ الْحَميدُ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380241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 o Dem die strenge Gewalt gehört,</a:t>
            </a:r>
          </a:p>
          <a:p>
            <a:r>
              <a:rPr lang="de-DE" sz="3600" dirty="0">
                <a:latin typeface="+mn-lt"/>
              </a:rPr>
              <a:t>o Dem das Versprechen und</a:t>
            </a:r>
          </a:p>
          <a:p>
            <a:r>
              <a:rPr lang="de-DE" sz="3600" dirty="0">
                <a:latin typeface="+mn-lt"/>
              </a:rPr>
              <a:t>die Drohung gehören,</a:t>
            </a:r>
          </a:p>
          <a:p>
            <a:r>
              <a:rPr lang="de-DE" sz="3600" dirty="0">
                <a:latin typeface="+mn-lt"/>
              </a:rPr>
              <a:t>o Der lobenswerter Gebieter 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F78E0-727D-45CA-A0B4-8D497E35CF01}"/>
              </a:ext>
            </a:extLst>
          </p:cNvPr>
          <p:cNvSpPr txBox="1"/>
          <p:nvPr/>
        </p:nvSpPr>
        <p:spPr>
          <a:xfrm>
            <a:off x="3023074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14295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1DF2B8-9F40-4DC4-BFFA-18CCA2B03E7E}"/>
              </a:ext>
            </a:extLst>
          </p:cNvPr>
          <p:cNvSpPr/>
          <p:nvPr/>
        </p:nvSpPr>
        <p:spPr>
          <a:xfrm>
            <a:off x="1251284" y="3534658"/>
            <a:ext cx="12321396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الْعَفْوِ وَالرِّضاءِ 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الْمَنِّ وَالْعَطاءِ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58D4E-798E-4DF6-9A88-231A0FDD3B6E}"/>
              </a:ext>
            </a:extLst>
          </p:cNvPr>
          <p:cNvSpPr/>
          <p:nvPr/>
        </p:nvSpPr>
        <p:spPr>
          <a:xfrm>
            <a:off x="272716" y="1092673"/>
            <a:ext cx="12192000" cy="224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mbria" panose="02040503050406030204" pitchFamily="18" charset="0"/>
                <a:cs typeface="Arial" panose="020B0604020202020204" pitchFamily="34" charset="0"/>
              </a:rPr>
              <a:t> o Eigentümer der Vergebung und </a:t>
            </a:r>
            <a:endParaRPr lang="ar-LB" sz="40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mbria" panose="02040503050406030204" pitchFamily="18" charset="0"/>
                <a:cs typeface="Arial" panose="020B0604020202020204" pitchFamily="34" charset="0"/>
              </a:rPr>
              <a:t>der Zufriedenheit, o Eigentümer der</a:t>
            </a:r>
            <a:endParaRPr lang="ar-LB" sz="40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mbria" panose="02040503050406030204" pitchFamily="18" charset="0"/>
                <a:cs typeface="Arial" panose="020B0604020202020204" pitchFamily="34" charset="0"/>
              </a:rPr>
              <a:t> Gunst und der Gewährung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36E46-6DB2-4EA4-B394-F9A88390F004}"/>
              </a:ext>
            </a:extLst>
          </p:cNvPr>
          <p:cNvSpPr txBox="1"/>
          <p:nvPr/>
        </p:nvSpPr>
        <p:spPr>
          <a:xfrm>
            <a:off x="3121456" y="240093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5900005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فَعّالٌ لِما يُريدُ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قَريبٌ غَيْرُ بَعيدٍ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94075" y="1468392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>
                <a:latin typeface="+mn-lt"/>
              </a:rPr>
              <a:t>o Der das tut, was Er will,</a:t>
            </a:r>
          </a:p>
          <a:p>
            <a:r>
              <a:rPr lang="de-DE" sz="5400" dirty="0">
                <a:latin typeface="+mn-lt"/>
              </a:rPr>
              <a:t>o Naher, Der nicht fern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1DEF-B96B-4685-81E0-19689116F817}"/>
              </a:ext>
            </a:extLst>
          </p:cNvPr>
          <p:cNvSpPr txBox="1"/>
          <p:nvPr/>
        </p:nvSpPr>
        <p:spPr>
          <a:xfrm>
            <a:off x="3044529" y="25683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60010450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عَلى كُلِّ شَيْءٍ شَهيدٌ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لَيْسَ بِظَلاّمٍ لِلْعَبيدِ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Der Zeuge aller Dinge ist,</a:t>
            </a:r>
          </a:p>
          <a:p>
            <a:r>
              <a:rPr lang="de-DE" sz="4400" dirty="0">
                <a:latin typeface="+mn-lt"/>
              </a:rPr>
              <a:t>o Der Seinen Dienern gegenüber </a:t>
            </a:r>
          </a:p>
          <a:p>
            <a:r>
              <a:rPr lang="de-DE" sz="4400" dirty="0">
                <a:latin typeface="+mn-lt"/>
              </a:rPr>
              <a:t>niemals ungerecht ist.</a:t>
            </a:r>
            <a:endParaRPr lang="de-DE" sz="54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17548-A8C9-47E4-8A6C-EA5864D4F136}"/>
              </a:ext>
            </a:extLst>
          </p:cNvPr>
          <p:cNvSpPr txBox="1"/>
          <p:nvPr/>
        </p:nvSpPr>
        <p:spPr>
          <a:xfrm>
            <a:off x="3003195" y="22078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467143969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638807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61038" y="4147123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شَريكَ لَهُ وَلا وَزيرَ يا مَنْ لا شَبيهَ لَهُ</a:t>
            </a:r>
            <a:endParaRPr lang="de-DE" sz="5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وَلا نَظيرَ يا خالِقَ الشَّمْسِ وَالْقَمَرِ الْمُنيرِ</a:t>
            </a:r>
            <a:endParaRPr lang="de-DE" sz="5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Der weder Partner noch Berater hat,</a:t>
            </a:r>
          </a:p>
          <a:p>
            <a:r>
              <a:rPr lang="de-DE" sz="3600" dirty="0">
                <a:latin typeface="+mn-lt"/>
              </a:rPr>
              <a:t>o Jener, Dem nichts gleich oder ähnlich ist,</a:t>
            </a:r>
          </a:p>
          <a:p>
            <a:r>
              <a:rPr lang="de-DE" sz="3600" dirty="0">
                <a:latin typeface="+mn-lt"/>
              </a:rPr>
              <a:t>o Schöpfer der Sonne und</a:t>
            </a:r>
          </a:p>
          <a:p>
            <a:r>
              <a:rPr lang="de-DE" sz="3600" dirty="0">
                <a:latin typeface="+mn-lt"/>
              </a:rPr>
              <a:t>des leuchtenden Mondes,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9E9A9-A164-40A3-8BBE-B103A595437C}"/>
              </a:ext>
            </a:extLst>
          </p:cNvPr>
          <p:cNvSpPr txBox="1"/>
          <p:nvPr/>
        </p:nvSpPr>
        <p:spPr>
          <a:xfrm>
            <a:off x="302307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2028436810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62539" y="377764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مُغْنِيَ الْبائِسِ الْفَقيرِ يا رازِقَ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الْطِّفْلِ الصَّغيرِ يا راحِمَ الشَّيْخِ الْكَبيرِ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49699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 o Der , Der die unglücklichen Armen reich macht,</a:t>
            </a:r>
          </a:p>
          <a:p>
            <a:r>
              <a:rPr lang="de-DE" sz="3200" dirty="0">
                <a:latin typeface="+mn-lt"/>
              </a:rPr>
              <a:t>o Versorger des kleinen Kindes,</a:t>
            </a:r>
          </a:p>
          <a:p>
            <a:r>
              <a:rPr lang="de-DE" sz="3200" dirty="0">
                <a:latin typeface="+mn-lt"/>
              </a:rPr>
              <a:t>o Erbarmer des alten Menschen,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23DB5-AF94-47EE-9046-F71266BD0C13}"/>
              </a:ext>
            </a:extLst>
          </p:cNvPr>
          <p:cNvSpPr txBox="1"/>
          <p:nvPr/>
        </p:nvSpPr>
        <p:spPr>
          <a:xfrm>
            <a:off x="3031804" y="27427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1945148719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جابِرَ الْعَظْمِ الْكَسيرِ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عِصْمَةَ الْخآئِفِ الْمُسْتَجيرِ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248269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Einrenkender des gebrochenen Knochens,</a:t>
            </a:r>
          </a:p>
          <a:p>
            <a:r>
              <a:rPr lang="de-DE" sz="3600" dirty="0">
                <a:latin typeface="+mn-lt"/>
              </a:rPr>
              <a:t>o Beschützer des ängstlich</a:t>
            </a:r>
          </a:p>
          <a:p>
            <a:r>
              <a:rPr lang="de-DE" sz="3600" dirty="0">
                <a:latin typeface="+mn-lt"/>
              </a:rPr>
              <a:t>Hilfesuchenden,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EB812-4032-408C-A217-44639A432997}"/>
              </a:ext>
            </a:extLst>
          </p:cNvPr>
          <p:cNvSpPr txBox="1"/>
          <p:nvPr/>
        </p:nvSpPr>
        <p:spPr>
          <a:xfrm>
            <a:off x="3038957" y="24917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3383682289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بِعِبادِهِ خَبيرٌ بَصيرٌ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عَلى كُلِّ شَيْءٍ قَديرٌ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Jener, Der erfahren und</a:t>
            </a:r>
          </a:p>
          <a:p>
            <a:r>
              <a:rPr lang="de-DE" sz="4400" dirty="0">
                <a:latin typeface="+mn-lt"/>
              </a:rPr>
              <a:t>allsehend über Seine Diener ist,</a:t>
            </a:r>
          </a:p>
          <a:p>
            <a:r>
              <a:rPr lang="de-DE" sz="4400" dirty="0">
                <a:latin typeface="+mn-lt"/>
              </a:rPr>
              <a:t>o Jener, Der zu allem fähig 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9DEA2-7E7A-450D-80B2-B7A0EE12C1DD}"/>
              </a:ext>
            </a:extLst>
          </p:cNvPr>
          <p:cNvSpPr txBox="1"/>
          <p:nvPr/>
        </p:nvSpPr>
        <p:spPr>
          <a:xfrm>
            <a:off x="3033012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340436935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722643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الْجُودِ وَالنِّعَمِ يا ذَا الْفَضْلِ وَالْكَرَمِ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خالِقَ اللَّوْحِ وَالْقَلَمِ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Oh, Eigner der Großzügigkeit und</a:t>
            </a:r>
          </a:p>
          <a:p>
            <a:r>
              <a:rPr lang="de-DE" sz="3600" dirty="0">
                <a:latin typeface="+mn-lt"/>
              </a:rPr>
              <a:t>der Gaben, o Eigner der Gunst</a:t>
            </a:r>
          </a:p>
          <a:p>
            <a:r>
              <a:rPr lang="de-DE" sz="3600" dirty="0">
                <a:latin typeface="+mn-lt"/>
              </a:rPr>
              <a:t>und der Großzügigkeit, o Schöpfer</a:t>
            </a:r>
          </a:p>
          <a:p>
            <a:r>
              <a:rPr lang="de-DE" sz="3600" dirty="0">
                <a:latin typeface="+mn-lt"/>
              </a:rPr>
              <a:t>der Tafel und des Stifts,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760E0-7179-4D14-AFBB-7C38E5CCE065}"/>
              </a:ext>
            </a:extLst>
          </p:cNvPr>
          <p:cNvSpPr txBox="1"/>
          <p:nvPr/>
        </p:nvSpPr>
        <p:spPr>
          <a:xfrm>
            <a:off x="3023073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640897860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بارِئَ الذَّرِّ وَالنَّسَمِ يا ذَا الْبَأْسِ وَالنِّقَمِ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مُلْهِمَ الْعَرَبِ وَالْعَجَمِ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Du Schöpfer der Atome und des</a:t>
            </a:r>
          </a:p>
          <a:p>
            <a:r>
              <a:rPr lang="de-DE" sz="3600" dirty="0">
                <a:latin typeface="+mn-lt"/>
              </a:rPr>
              <a:t>beseelten Lebens, o Eigner des </a:t>
            </a:r>
            <a:r>
              <a:rPr lang="de-DE" sz="3600" dirty="0" err="1">
                <a:latin typeface="+mn-lt"/>
              </a:rPr>
              <a:t>Peins</a:t>
            </a:r>
            <a:endParaRPr lang="de-DE" sz="3600" dirty="0">
              <a:latin typeface="+mn-lt"/>
            </a:endParaRPr>
          </a:p>
          <a:p>
            <a:r>
              <a:rPr lang="de-DE" sz="3600" dirty="0">
                <a:latin typeface="+mn-lt"/>
              </a:rPr>
              <a:t>und der Vergeltung, o Der</a:t>
            </a:r>
          </a:p>
          <a:p>
            <a:r>
              <a:rPr lang="de-DE" sz="3600" dirty="0">
                <a:latin typeface="+mn-lt"/>
              </a:rPr>
              <a:t>Araber wie Nichtaraber inspiriert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217BF-1332-48F6-945C-85676EDBB9EA}"/>
              </a:ext>
            </a:extLst>
          </p:cNvPr>
          <p:cNvSpPr txBox="1"/>
          <p:nvPr/>
        </p:nvSpPr>
        <p:spPr>
          <a:xfrm>
            <a:off x="3034406" y="24828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81341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8B35B3-2B05-4949-890E-043734B6E529}"/>
              </a:ext>
            </a:extLst>
          </p:cNvPr>
          <p:cNvSpPr/>
          <p:nvPr/>
        </p:nvSpPr>
        <p:spPr>
          <a:xfrm>
            <a:off x="1207456" y="3820025"/>
            <a:ext cx="12713941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الْفَصْلِ وَالْقَضاءِ يا ذَا الْعِزِّ وَالْبَقاءِ 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الْجُودِ وَالسَّخاءِ يا ذَا الألآءِ وَالنَّعْماءِ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ED392-A8E9-4FFD-8D1E-F8D7C4E3A9DB}"/>
              </a:ext>
            </a:extLst>
          </p:cNvPr>
          <p:cNvSpPr/>
          <p:nvPr/>
        </p:nvSpPr>
        <p:spPr>
          <a:xfrm>
            <a:off x="1419133" y="1142288"/>
            <a:ext cx="9353733" cy="235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mbria" panose="02040503050406030204" pitchFamily="18" charset="0"/>
                <a:cs typeface="Arial" panose="020B0604020202020204" pitchFamily="34" charset="0"/>
              </a:rPr>
              <a:t>o Eigentümer der Entscheidung und des Urteils,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mbria" panose="02040503050406030204" pitchFamily="18" charset="0"/>
                <a:cs typeface="Arial" panose="020B0604020202020204" pitchFamily="34" charset="0"/>
              </a:rPr>
              <a:t>o Eigentümer der Macht und der Ewigkeit,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mbria" panose="02040503050406030204" pitchFamily="18" charset="0"/>
                <a:cs typeface="Arial" panose="020B0604020202020204" pitchFamily="34" charset="0"/>
              </a:rPr>
              <a:t>o Eigentümer der Freigiebigkeit und der Gunstbeweise,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mbria" panose="02040503050406030204" pitchFamily="18" charset="0"/>
                <a:cs typeface="Arial" panose="020B0604020202020204" pitchFamily="34" charset="0"/>
              </a:rPr>
              <a:t>o Eigentümer der Wohltaten und der Gaben.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FDD32-7101-48DC-9DFA-3246A027C454}"/>
              </a:ext>
            </a:extLst>
          </p:cNvPr>
          <p:cNvSpPr txBox="1"/>
          <p:nvPr/>
        </p:nvSpPr>
        <p:spPr>
          <a:xfrm>
            <a:off x="3161212" y="205647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4275479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كاشِفَ الضُّرِّ وَالألَمِ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عالِمَ السِّرِّ وَالْهِمَمِ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Der Schaden und Schmerz</a:t>
            </a:r>
          </a:p>
          <a:p>
            <a:r>
              <a:rPr lang="de-DE" sz="4400" dirty="0">
                <a:latin typeface="+mn-lt"/>
              </a:rPr>
              <a:t>beseitigt, o Der Geheimnisse </a:t>
            </a:r>
          </a:p>
          <a:p>
            <a:r>
              <a:rPr lang="de-DE" sz="4400" dirty="0">
                <a:latin typeface="+mn-lt"/>
              </a:rPr>
              <a:t>und Absichten kennt,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4EF43-62BF-40D1-93A0-6B085C9EF173}"/>
              </a:ext>
            </a:extLst>
          </p:cNvPr>
          <p:cNvSpPr txBox="1"/>
          <p:nvPr/>
        </p:nvSpPr>
        <p:spPr>
          <a:xfrm>
            <a:off x="3023073" y="2857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413645272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الْبَيْتِ وَالْحَرَمِ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خَلَقَ الاْشياءَ مِنَ الْعَدَمِ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Der Herr des Hauses und der</a:t>
            </a:r>
          </a:p>
          <a:p>
            <a:r>
              <a:rPr lang="de-DE" sz="3600" dirty="0">
                <a:latin typeface="+mn-lt"/>
              </a:rPr>
              <a:t>Heiligen Stätte ist, o Der die Dinge</a:t>
            </a:r>
          </a:p>
          <a:p>
            <a:r>
              <a:rPr lang="de-DE" sz="3600" dirty="0">
                <a:latin typeface="+mn-lt"/>
              </a:rPr>
              <a:t>aus dem Nichts</a:t>
            </a:r>
          </a:p>
          <a:p>
            <a:r>
              <a:rPr lang="de-DE" sz="3600" dirty="0">
                <a:latin typeface="+mn-lt"/>
              </a:rPr>
              <a:t>heraus erschaffen hat.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24BA2-170F-4FE7-89EE-4F49D2D6D1E4}"/>
              </a:ext>
            </a:extLst>
          </p:cNvPr>
          <p:cNvSpPr txBox="1"/>
          <p:nvPr/>
        </p:nvSpPr>
        <p:spPr>
          <a:xfrm>
            <a:off x="3041651" y="24642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96258076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427236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فاعِلُ يا جاعِلُ يا قابِلُ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14562" y="1146327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Allah unser, Ich flehe Dich mit</a:t>
            </a:r>
          </a:p>
          <a:p>
            <a:r>
              <a:rPr lang="de-DE" sz="3600" dirty="0">
                <a:latin typeface="+mn-lt"/>
              </a:rPr>
              <a:t>Deinem Namen an: o Handelnder,</a:t>
            </a:r>
          </a:p>
          <a:p>
            <a:r>
              <a:rPr lang="de-DE" sz="3600" dirty="0">
                <a:latin typeface="+mn-lt"/>
              </a:rPr>
              <a:t>o Hervorbringender, o Annehmer,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574E3-D0FE-4745-BD0B-151495E2D931}"/>
              </a:ext>
            </a:extLst>
          </p:cNvPr>
          <p:cNvSpPr txBox="1"/>
          <p:nvPr/>
        </p:nvSpPr>
        <p:spPr>
          <a:xfrm>
            <a:off x="3041744" y="24740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1635906569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كامِلُ يا فاصِلُ يا واصِلُ يا عادِلُ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غالِبُ يا طالِبُ يا واهِبُ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Vollkommener, o Aburteilender,</a:t>
            </a:r>
          </a:p>
          <a:p>
            <a:r>
              <a:rPr lang="de-DE" sz="3600" dirty="0">
                <a:latin typeface="+mn-lt"/>
              </a:rPr>
              <a:t>o Beschenkender, o Gerechter,</a:t>
            </a:r>
          </a:p>
          <a:p>
            <a:r>
              <a:rPr lang="de-DE" sz="3600" dirty="0">
                <a:latin typeface="+mn-lt"/>
              </a:rPr>
              <a:t>o Besiegender, o Verlangender,</a:t>
            </a:r>
          </a:p>
          <a:p>
            <a:r>
              <a:rPr lang="de-DE" sz="3600" dirty="0">
                <a:latin typeface="+mn-lt"/>
              </a:rPr>
              <a:t>o Spender.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CB2F1-A506-4ADE-9028-0755DDB8FD67}"/>
              </a:ext>
            </a:extLst>
          </p:cNvPr>
          <p:cNvSpPr txBox="1"/>
          <p:nvPr/>
        </p:nvSpPr>
        <p:spPr>
          <a:xfrm>
            <a:off x="303301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2814173567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7946946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اَنْعَمَ بِطَوْلِهِ يا مَنْ اَكْرَمَ بِجُودِهِ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جادَ بِلُطْفِهِ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Der mit Seiner Macht Wohltaten</a:t>
            </a:r>
          </a:p>
          <a:p>
            <a:r>
              <a:rPr lang="de-DE" sz="3600" dirty="0">
                <a:latin typeface="+mn-lt"/>
              </a:rPr>
              <a:t>erwies, o Jener, Der mit Seiner Güte</a:t>
            </a:r>
          </a:p>
          <a:p>
            <a:r>
              <a:rPr lang="de-DE" sz="3600" dirty="0">
                <a:latin typeface="+mn-lt"/>
              </a:rPr>
              <a:t>Großzügigkeit erwies, o Jener, Der mit</a:t>
            </a:r>
          </a:p>
          <a:p>
            <a:r>
              <a:rPr lang="de-DE" sz="3600" dirty="0">
                <a:latin typeface="+mn-lt"/>
              </a:rPr>
              <a:t>Seiner Nachsicht Güte erwies,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E408D-F9C0-4979-B4C5-9F4232AFFAFF}"/>
              </a:ext>
            </a:extLst>
          </p:cNvPr>
          <p:cNvSpPr txBox="1"/>
          <p:nvPr/>
        </p:nvSpPr>
        <p:spPr>
          <a:xfrm>
            <a:off x="302307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246204576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تَعَزَّزَ بِقُدْرَتِهِ يا مَنْ قَدَّرَ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بِحِكْمَتِهِ يا مَنْ حَكَمَ بِتَدْبيرِهِ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84744" y="1380241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Der mit Seiner Fähigkeit mächtig war,</a:t>
            </a:r>
          </a:p>
          <a:p>
            <a:r>
              <a:rPr lang="de-DE" sz="3200" dirty="0">
                <a:latin typeface="+mn-lt"/>
              </a:rPr>
              <a:t>o Jener, Der mit Seiner Weisheit bewertete,</a:t>
            </a:r>
          </a:p>
          <a:p>
            <a:r>
              <a:rPr lang="de-DE" sz="3200" dirty="0">
                <a:latin typeface="+mn-lt"/>
              </a:rPr>
              <a:t>o Jener, Der nach</a:t>
            </a:r>
          </a:p>
          <a:p>
            <a:r>
              <a:rPr lang="de-DE" sz="3200" dirty="0">
                <a:latin typeface="+mn-lt"/>
              </a:rPr>
              <a:t>Seinen Maßnahmen regierte,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3EAE-B97F-46B1-A76B-E6D80F74F52B}"/>
              </a:ext>
            </a:extLst>
          </p:cNvPr>
          <p:cNvSpPr txBox="1"/>
          <p:nvPr/>
        </p:nvSpPr>
        <p:spPr>
          <a:xfrm>
            <a:off x="302307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2986146572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189921" y="3863794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دَبَّرَ بِعِلْمِهِ يا مَنْ تَجاوَزَ بِحِلْمِهِ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دَنا في عُلُوِّهِ يا مَنْ عَلا في دُنُوِّهِ 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948069" y="1557157"/>
            <a:ext cx="8648962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Der nach Seinem Wissen</a:t>
            </a:r>
          </a:p>
          <a:p>
            <a:r>
              <a:rPr lang="de-DE" sz="3200" dirty="0">
                <a:latin typeface="+mn-lt"/>
              </a:rPr>
              <a:t>Maßnahmen traf, o Jener, Der mit</a:t>
            </a:r>
          </a:p>
          <a:p>
            <a:r>
              <a:rPr lang="de-DE" sz="3200" dirty="0">
                <a:latin typeface="+mn-lt"/>
              </a:rPr>
              <a:t>Seinem Langmut absah, o Jener, Der in</a:t>
            </a:r>
          </a:p>
          <a:p>
            <a:r>
              <a:rPr lang="de-DE" sz="3200" dirty="0">
                <a:latin typeface="+mn-lt"/>
              </a:rPr>
              <a:t>Seiner Erhabenheit nah war, o Jener, Der mit Seiner Nähe erhaben war.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30889-E4DA-4098-9443-3E1F3CAA3D4B}"/>
              </a:ext>
            </a:extLst>
          </p:cNvPr>
          <p:cNvSpPr txBox="1"/>
          <p:nvPr/>
        </p:nvSpPr>
        <p:spPr>
          <a:xfrm>
            <a:off x="3038771" y="24532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329266808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4631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8A9CB1-DF40-4C64-B9ED-CC4A6E52039F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6589489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08868" y="394988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يَخْلُقُ ما يَشاءُ يا مَنْ يَفْعَلُ ما يَشاءُ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يَهْدي مَنْ يَشاءُ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schafft, was Er will,</a:t>
            </a:r>
          </a:p>
          <a:p>
            <a:r>
              <a:rPr lang="de-DE" sz="3600" dirty="0">
                <a:latin typeface="+mn-lt"/>
              </a:rPr>
              <a:t>o Jener, Der tut, was Er will,</a:t>
            </a:r>
          </a:p>
          <a:p>
            <a:r>
              <a:rPr lang="de-DE" sz="3600" dirty="0">
                <a:latin typeface="+mn-lt"/>
              </a:rPr>
              <a:t>o Jener, Der zum Rechten</a:t>
            </a:r>
          </a:p>
          <a:p>
            <a:r>
              <a:rPr lang="de-DE" sz="3600" dirty="0">
                <a:latin typeface="+mn-lt"/>
              </a:rPr>
              <a:t>leitet, wen er will,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6239F-6BAE-4FC0-9341-5CFC692910BB}"/>
              </a:ext>
            </a:extLst>
          </p:cNvPr>
          <p:cNvSpPr txBox="1"/>
          <p:nvPr/>
        </p:nvSpPr>
        <p:spPr>
          <a:xfrm>
            <a:off x="3016108" y="253619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2522746999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يُضِلُّ مَنْ يَشاءُ يا مَنْ يُعَذِّبُ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مَنْ يَشاءُ يا مَنْ يَغْفِرُ لِمَنْ يَشآءُ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irregehen lässt,</a:t>
            </a:r>
          </a:p>
          <a:p>
            <a:r>
              <a:rPr lang="de-DE" sz="3600" dirty="0">
                <a:latin typeface="+mn-lt"/>
              </a:rPr>
              <a:t>wen Er will, o Jener, Der bestraft,</a:t>
            </a:r>
          </a:p>
          <a:p>
            <a:r>
              <a:rPr lang="de-DE" sz="3600" dirty="0">
                <a:latin typeface="+mn-lt"/>
              </a:rPr>
              <a:t>wen Er will, o Jener,</a:t>
            </a:r>
          </a:p>
          <a:p>
            <a:r>
              <a:rPr lang="de-DE" sz="3600" dirty="0">
                <a:latin typeface="+mn-lt"/>
              </a:rPr>
              <a:t>Der verzeiht, wem Er will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7FDA5-851E-4502-B3B7-B3B11A23B065}"/>
              </a:ext>
            </a:extLst>
          </p:cNvPr>
          <p:cNvSpPr txBox="1"/>
          <p:nvPr/>
        </p:nvSpPr>
        <p:spPr>
          <a:xfrm>
            <a:off x="3017501" y="27053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130150961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يُعِزُّ مَنْ يَشاءِ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يُذِلُّ مَنْ يَشاءُ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Jener, Der stärkt, wen Er will,</a:t>
            </a:r>
          </a:p>
          <a:p>
            <a:r>
              <a:rPr lang="de-DE" sz="4800" dirty="0">
                <a:latin typeface="+mn-lt"/>
              </a:rPr>
              <a:t>o Jener, Der demütigt,</a:t>
            </a:r>
          </a:p>
          <a:p>
            <a:r>
              <a:rPr lang="de-DE" sz="4800" dirty="0">
                <a:latin typeface="+mn-lt"/>
              </a:rPr>
              <a:t>wen Er will.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36299-4C62-4E90-BC90-F0874392A1F1}"/>
              </a:ext>
            </a:extLst>
          </p:cNvPr>
          <p:cNvSpPr txBox="1"/>
          <p:nvPr/>
        </p:nvSpPr>
        <p:spPr>
          <a:xfrm>
            <a:off x="302307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3416110894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يُصَوِّرُ فِي الاْرْحامِ ما يَشاءُ 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يَخْتَصُّ بِرَحْمَتِهِ مَنْ يَشاءُ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im Mutterleib gestaltet,</a:t>
            </a:r>
          </a:p>
          <a:p>
            <a:r>
              <a:rPr lang="de-DE" sz="3600" dirty="0">
                <a:latin typeface="+mn-lt"/>
              </a:rPr>
              <a:t>was Er will, o Jener,</a:t>
            </a:r>
          </a:p>
          <a:p>
            <a:r>
              <a:rPr lang="de-DE" sz="3600" dirty="0">
                <a:latin typeface="+mn-lt"/>
              </a:rPr>
              <a:t>Der Sein Erbarmen schenkt,</a:t>
            </a:r>
          </a:p>
          <a:p>
            <a:r>
              <a:rPr lang="de-DE" sz="3600" dirty="0">
                <a:latin typeface="+mn-lt"/>
              </a:rPr>
              <a:t>wem Er will.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9D8AA-A1E8-4B16-A7F7-A41894851069}"/>
              </a:ext>
            </a:extLst>
          </p:cNvPr>
          <p:cNvSpPr txBox="1"/>
          <p:nvPr/>
        </p:nvSpPr>
        <p:spPr>
          <a:xfrm>
            <a:off x="3041651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2176824240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9995537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32721" y="4034225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لَمْ يَتَّخِذْ صاحِبَةً وَلا وَلَداً يا مَنْ جَعَلَ لِكُلِّ</a:t>
            </a:r>
            <a:endParaRPr lang="de-DE" sz="5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شَيْءٍ قَدْراً يا مَنْ لا يُشْرِكُ في حُكْمِهِ اَحَداً</a:t>
            </a:r>
            <a:endParaRPr lang="de-DE" sz="5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2017643" y="1380241"/>
            <a:ext cx="844024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Jener, Der sich weder Gattin noch Kind nahm,</a:t>
            </a:r>
          </a:p>
          <a:p>
            <a:r>
              <a:rPr lang="de-DE" sz="3200" dirty="0">
                <a:latin typeface="+mn-lt"/>
              </a:rPr>
              <a:t>o Jener, Der allen Dingen ein Maß</a:t>
            </a:r>
          </a:p>
          <a:p>
            <a:r>
              <a:rPr lang="de-DE" sz="3200" dirty="0">
                <a:latin typeface="+mn-lt"/>
              </a:rPr>
              <a:t>errichtet hat, o Jener, Der an Seiner Herrschaft niemanden teilhaben lässt</a:t>
            </a:r>
            <a:r>
              <a:rPr lang="ar-LB" sz="3200" dirty="0">
                <a:latin typeface="+mn-lt"/>
              </a:rPr>
              <a:t>,</a:t>
            </a:r>
            <a:endParaRPr lang="de-DE" sz="32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73412-15FA-4299-B81E-A265EC299010}"/>
              </a:ext>
            </a:extLst>
          </p:cNvPr>
          <p:cNvSpPr txBox="1"/>
          <p:nvPr/>
        </p:nvSpPr>
        <p:spPr>
          <a:xfrm>
            <a:off x="2999015" y="2653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3701956665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52600" y="3847099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جَعَلَ الْمَلائِكَةَ رُسُلاً يا مَنْ جَعَلَ فِي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السَّماءِ بُرُوجاً يا مَنْ جَعَلَ الاْرْضَ قَراراً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die Engel zu Gesandten</a:t>
            </a:r>
          </a:p>
          <a:p>
            <a:r>
              <a:rPr lang="de-DE" sz="3600" dirty="0">
                <a:latin typeface="+mn-lt"/>
              </a:rPr>
              <a:t>errichtet hat, o Jener, Der im Himmel</a:t>
            </a:r>
          </a:p>
          <a:p>
            <a:r>
              <a:rPr lang="de-DE" sz="3600" dirty="0">
                <a:latin typeface="+mn-lt"/>
              </a:rPr>
              <a:t>Sternbilder errichtet hat, o Jener, Der die Erde zum festen Wohnsitz errichtet hat,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9D530-5DC2-40B3-8B23-EDA4BDF2318E}"/>
              </a:ext>
            </a:extLst>
          </p:cNvPr>
          <p:cNvSpPr txBox="1"/>
          <p:nvPr/>
        </p:nvSpPr>
        <p:spPr>
          <a:xfrm>
            <a:off x="301313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312608650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خَلَقَ مِنَ الْماءِ بَشَراً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جَعَلَ لِكُلِّ شَيْءٍ اَمَداً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Menschen aus Wasser</a:t>
            </a:r>
          </a:p>
          <a:p>
            <a:r>
              <a:rPr lang="de-DE" sz="3600" dirty="0">
                <a:latin typeface="+mn-lt"/>
              </a:rPr>
              <a:t>erschaffen hat,</a:t>
            </a:r>
          </a:p>
          <a:p>
            <a:r>
              <a:rPr lang="de-DE" sz="3600" dirty="0">
                <a:latin typeface="+mn-lt"/>
              </a:rPr>
              <a:t>o Jener, Der für alle Dinge</a:t>
            </a:r>
          </a:p>
          <a:p>
            <a:r>
              <a:rPr lang="de-DE" sz="3600" dirty="0">
                <a:latin typeface="+mn-lt"/>
              </a:rPr>
              <a:t>eine Frist errichtet hat,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BA687-8565-4793-8ECB-351753C4FCA5}"/>
              </a:ext>
            </a:extLst>
          </p:cNvPr>
          <p:cNvSpPr txBox="1"/>
          <p:nvPr/>
        </p:nvSpPr>
        <p:spPr>
          <a:xfrm>
            <a:off x="3023074" y="25762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959980227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اَحاطَ بِكُلِّ شَيْءٍ عِلْماً 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اَحْصى كُلَّ شَيْءٍ عَدَدا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685658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 o Jener, Der alles mit</a:t>
            </a:r>
          </a:p>
          <a:p>
            <a:r>
              <a:rPr lang="de-DE" sz="4400" dirty="0">
                <a:latin typeface="+mn-lt"/>
              </a:rPr>
              <a:t>Wissen umfasst, o Jener, Der die Anzahl </a:t>
            </a:r>
          </a:p>
          <a:p>
            <a:r>
              <a:rPr lang="de-DE" sz="4400" dirty="0">
                <a:latin typeface="+mn-lt"/>
              </a:rPr>
              <a:t>von allem erfasst.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F0EA8-2C83-469E-B86C-088B4BDEC745}"/>
              </a:ext>
            </a:extLst>
          </p:cNvPr>
          <p:cNvSpPr txBox="1"/>
          <p:nvPr/>
        </p:nvSpPr>
        <p:spPr>
          <a:xfrm>
            <a:off x="3027439" y="26199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64874076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441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215C30-A6A1-47A0-A26F-4CE8841DB28A}"/>
              </a:ext>
            </a:extLst>
          </p:cNvPr>
          <p:cNvSpPr/>
          <p:nvPr/>
        </p:nvSpPr>
        <p:spPr>
          <a:xfrm>
            <a:off x="1524000" y="3661437"/>
            <a:ext cx="12192000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مانِعُ </a:t>
            </a:r>
          </a:p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دافِعُ يا رافِعُ يا صانِعُ يا نافِعُ </a:t>
            </a:r>
            <a:endParaRPr lang="en-US" altLang="de-DE" sz="6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FACEC-61D8-428E-8DAF-0856EBF6EBB0}"/>
              </a:ext>
            </a:extLst>
          </p:cNvPr>
          <p:cNvSpPr/>
          <p:nvPr/>
        </p:nvSpPr>
        <p:spPr>
          <a:xfrm>
            <a:off x="0" y="1227021"/>
            <a:ext cx="12192000" cy="2240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solidFill>
                  <a:srgbClr val="0033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Allah unser, ich flehe Dich mit Deinem </a:t>
            </a:r>
            <a:endParaRPr lang="ar-LB" sz="4000" dirty="0">
              <a:solidFill>
                <a:srgbClr val="003300"/>
              </a:solidFill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solidFill>
                  <a:srgbClr val="0033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Namen an: </a:t>
            </a:r>
            <a:r>
              <a:rPr lang="de-DE" sz="4000" dirty="0">
                <a:ea typeface="Cambria" panose="02040503050406030204" pitchFamily="18" charset="0"/>
                <a:cs typeface="Arial" panose="020B0604020202020204" pitchFamily="34" charset="0"/>
              </a:rPr>
              <a:t>o Verhinderer, o Verteidiger, </a:t>
            </a:r>
            <a:endParaRPr lang="ar-LB" sz="40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4000" dirty="0">
                <a:ea typeface="Cambria" panose="02040503050406030204" pitchFamily="18" charset="0"/>
                <a:cs typeface="Arial" panose="020B0604020202020204" pitchFamily="34" charset="0"/>
              </a:rPr>
              <a:t>      </a:t>
            </a:r>
            <a:r>
              <a:rPr lang="de-DE" sz="4000" dirty="0">
                <a:ea typeface="Cambria" panose="02040503050406030204" pitchFamily="18" charset="0"/>
                <a:cs typeface="Arial" panose="020B0604020202020204" pitchFamily="34" charset="0"/>
              </a:rPr>
              <a:t>o Erhörer, o Erschaffer, o Wohltäter,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3F011-8ACD-495E-9822-1E88158B8BFA}"/>
              </a:ext>
            </a:extLst>
          </p:cNvPr>
          <p:cNvSpPr txBox="1"/>
          <p:nvPr/>
        </p:nvSpPr>
        <p:spPr>
          <a:xfrm>
            <a:off x="3181090" y="250564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2095091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اَوَّلُ يا آخِرُ يا ظاهِرُ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Allah unser, ich flehe Dich</a:t>
            </a:r>
          </a:p>
          <a:p>
            <a:r>
              <a:rPr lang="de-DE" sz="4400" dirty="0">
                <a:latin typeface="+mn-lt"/>
              </a:rPr>
              <a:t>mit Deinem Namen an: o Erster, o Letzter, </a:t>
            </a:r>
          </a:p>
          <a:p>
            <a:r>
              <a:rPr lang="de-DE" sz="4400" dirty="0">
                <a:latin typeface="+mn-lt"/>
              </a:rPr>
              <a:t>o Offenbarer,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5B71A-738B-4979-BE26-E8C52588A80A}"/>
              </a:ext>
            </a:extLst>
          </p:cNvPr>
          <p:cNvSpPr txBox="1"/>
          <p:nvPr/>
        </p:nvSpPr>
        <p:spPr>
          <a:xfrm>
            <a:off x="301889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2155712318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باطِنُ يا بَرُّ يا حَقُّ يا فَرْدُ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وِتْرُ يا صَمَدُ يا سَرْمَدُ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Unsichtbarer, o Gütiger,</a:t>
            </a:r>
          </a:p>
          <a:p>
            <a:r>
              <a:rPr lang="de-DE" sz="3600" dirty="0">
                <a:latin typeface="+mn-lt"/>
              </a:rPr>
              <a:t>o Rechtsschaffner, o Einziger,</a:t>
            </a:r>
          </a:p>
          <a:p>
            <a:r>
              <a:rPr lang="de-DE" sz="3600" dirty="0">
                <a:latin typeface="+mn-lt"/>
              </a:rPr>
              <a:t>o Einzelner, o Unabhängiger,</a:t>
            </a:r>
          </a:p>
          <a:p>
            <a:r>
              <a:rPr lang="de-DE" sz="3600" dirty="0">
                <a:latin typeface="+mn-lt"/>
              </a:rPr>
              <a:t>o Ewiger.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ADAA1-CE22-47F7-BA6F-A3FE6F8120B8}"/>
              </a:ext>
            </a:extLst>
          </p:cNvPr>
          <p:cNvSpPr txBox="1"/>
          <p:nvPr/>
        </p:nvSpPr>
        <p:spPr>
          <a:xfrm>
            <a:off x="3052891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056357001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3522825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مَعْرُوفٍ عُرِفَ يا اَفْضَلَ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مَعْبُودٍ عُبِدَ يا اَجَلَّ مَشْكُورٍ شُكِرَ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wohltätigster Bekannter,</a:t>
            </a:r>
          </a:p>
          <a:p>
            <a:r>
              <a:rPr lang="de-DE" sz="3600" dirty="0">
                <a:latin typeface="+mn-lt"/>
              </a:rPr>
              <a:t>Der bekannt wurde, o gütigster Angebeteter,</a:t>
            </a:r>
          </a:p>
          <a:p>
            <a:r>
              <a:rPr lang="de-DE" sz="3600" dirty="0">
                <a:latin typeface="+mn-lt"/>
              </a:rPr>
              <a:t>Der angebetet wurde, o majestätischster Gedankter, </a:t>
            </a:r>
          </a:p>
          <a:p>
            <a:r>
              <a:rPr lang="de-DE" sz="3600" dirty="0">
                <a:latin typeface="+mn-lt"/>
              </a:rPr>
              <a:t>Dem gedankt wurde,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F4DB4-4A95-4038-AA8A-E9F21D4AA9C8}"/>
              </a:ext>
            </a:extLst>
          </p:cNvPr>
          <p:cNvSpPr txBox="1"/>
          <p:nvPr/>
        </p:nvSpPr>
        <p:spPr>
          <a:xfrm>
            <a:off x="3033012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2545349969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اَعَزَّ مَذْكُورٍ ذُكِرَ يا اَعْلى مَحْمُودٍ حُمِدَ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اَقْدَمَ مَوْجُودٍ طُلِبَ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35834" y="1395101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 o mächtigster Erwähnter, Der erwähnt wurde,</a:t>
            </a:r>
          </a:p>
          <a:p>
            <a:r>
              <a:rPr lang="de-DE" sz="3200" dirty="0">
                <a:latin typeface="+mn-lt"/>
              </a:rPr>
              <a:t>o höchster Gelobter, Der gelobt wurde,</a:t>
            </a:r>
          </a:p>
          <a:p>
            <a:r>
              <a:rPr lang="de-DE" sz="3200" dirty="0">
                <a:latin typeface="+mn-lt"/>
              </a:rPr>
              <a:t>o ältester Existierender,</a:t>
            </a:r>
          </a:p>
          <a:p>
            <a:r>
              <a:rPr lang="de-DE" sz="3200" dirty="0">
                <a:latin typeface="+mn-lt"/>
              </a:rPr>
              <a:t>Der angestrebt wurde,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C16B3-FCEB-457A-A5E0-46E2C2DBBB51}"/>
              </a:ext>
            </a:extLst>
          </p:cNvPr>
          <p:cNvSpPr txBox="1"/>
          <p:nvPr/>
        </p:nvSpPr>
        <p:spPr>
          <a:xfrm>
            <a:off x="3028833" y="2653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66099142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31504" y="4042866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اَرْفَعَ مَوْصُوفٍ وُصِفَ يا اَكْبَرَ مَقْصُودٍ قُصِدَ</a:t>
            </a:r>
            <a:endParaRPr lang="de-DE" sz="5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اَكْرَمَ مَسْؤولٍ سُئِلَ يا اَشْرَفَ مَحْبُوبٍ عُلِمَ</a:t>
            </a:r>
            <a:endParaRPr lang="en-US" altLang="de-DE" sz="52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262270" y="1600200"/>
            <a:ext cx="10239222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latin typeface="+mn-lt"/>
              </a:rPr>
              <a:t>o angesehenster Beschriebener,</a:t>
            </a:r>
          </a:p>
          <a:p>
            <a:r>
              <a:rPr lang="de-DE" sz="3200" dirty="0">
                <a:latin typeface="+mn-lt"/>
              </a:rPr>
              <a:t>Der beschrieben wurde, o größter Erstrebter,</a:t>
            </a:r>
          </a:p>
          <a:p>
            <a:r>
              <a:rPr lang="de-DE" sz="3200" dirty="0">
                <a:latin typeface="+mn-lt"/>
              </a:rPr>
              <a:t>Der erstrebt wurde, o großzügigster Gefragter,</a:t>
            </a:r>
          </a:p>
          <a:p>
            <a:r>
              <a:rPr lang="de-DE" sz="3200" dirty="0">
                <a:latin typeface="+mn-lt"/>
              </a:rPr>
              <a:t>Der gefragt wurde, o ruhmreichster Geliebter, </a:t>
            </a:r>
          </a:p>
          <a:p>
            <a:r>
              <a:rPr lang="de-DE" sz="3200" dirty="0">
                <a:latin typeface="+mn-lt"/>
              </a:rPr>
              <a:t>Der gekannt worden 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D99B9-9212-41D0-9DF5-28A21D7DC179}"/>
              </a:ext>
            </a:extLst>
          </p:cNvPr>
          <p:cNvSpPr txBox="1"/>
          <p:nvPr/>
        </p:nvSpPr>
        <p:spPr>
          <a:xfrm>
            <a:off x="3033012" y="25911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291983109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7756520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حَبيبَ الْباكينَ يا سَيِّدَ الْمُتَوَكِّلينَ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هادِيَ الْمُضِلّينَ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305744" y="1565546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Geliebter der Weinenden,</a:t>
            </a:r>
          </a:p>
          <a:p>
            <a:r>
              <a:rPr lang="de-DE" sz="4800" dirty="0">
                <a:latin typeface="+mn-lt"/>
              </a:rPr>
              <a:t>o Herr der Vertrauenden,</a:t>
            </a:r>
          </a:p>
          <a:p>
            <a:r>
              <a:rPr lang="de-DE" sz="4800" dirty="0">
                <a:latin typeface="+mn-lt"/>
              </a:rPr>
              <a:t>o Rechtleitender der Fehlgeleiteten,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EA29A-E8C1-4994-91E6-3B58BA6A097E}"/>
              </a:ext>
            </a:extLst>
          </p:cNvPr>
          <p:cNvSpPr txBox="1"/>
          <p:nvPr/>
        </p:nvSpPr>
        <p:spPr>
          <a:xfrm>
            <a:off x="3020287" y="26617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322504813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وَلِيَّ الْمُؤْمِنينَ يا اَنيسَ الذّاكِرينَ 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مَفْزَعَ الْمَلْهُوفينَ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Gebieter der Gläubigen,</a:t>
            </a:r>
          </a:p>
          <a:p>
            <a:r>
              <a:rPr lang="de-DE" sz="4400" dirty="0">
                <a:latin typeface="+mn-lt"/>
              </a:rPr>
              <a:t>o Vertrauter der Erwähnenden,</a:t>
            </a:r>
          </a:p>
          <a:p>
            <a:r>
              <a:rPr lang="de-DE" sz="4400" dirty="0">
                <a:latin typeface="+mn-lt"/>
              </a:rPr>
              <a:t>o Zuflucht der Hilfesuchenden,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C1853-0D96-4B60-925F-32168599C177}"/>
              </a:ext>
            </a:extLst>
          </p:cNvPr>
          <p:cNvSpPr txBox="1"/>
          <p:nvPr/>
        </p:nvSpPr>
        <p:spPr>
          <a:xfrm>
            <a:off x="3023072" y="27223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073486192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2199861" y="3920821"/>
            <a:ext cx="12192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مُنْجِيَ الصّادِقينَ يا اَقْدَرَ الْقادِرينَ</a:t>
            </a:r>
            <a:endParaRPr lang="de-DE" sz="6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اَعْلَمَ الْعالِمينَ يا اِلـهَ الْخَلْقِ اَجْمَعينَ </a:t>
            </a:r>
            <a:endParaRPr lang="en-US" altLang="de-DE" sz="62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2087218" y="1600200"/>
            <a:ext cx="8867622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Retter der Wahrhaftigen,</a:t>
            </a:r>
          </a:p>
          <a:p>
            <a:r>
              <a:rPr lang="de-DE" sz="4000" dirty="0">
                <a:latin typeface="+mn-lt"/>
              </a:rPr>
              <a:t>o Mächtigster der Mächtigen,</a:t>
            </a:r>
          </a:p>
          <a:p>
            <a:r>
              <a:rPr lang="de-DE" sz="4000" dirty="0">
                <a:latin typeface="+mn-lt"/>
              </a:rPr>
              <a:t>o Wissendster der Wissenden, </a:t>
            </a:r>
          </a:p>
          <a:p>
            <a:r>
              <a:rPr lang="de-DE" sz="4000" dirty="0">
                <a:latin typeface="+mn-lt"/>
              </a:rPr>
              <a:t>o Gott der Geschöpfe allesamt.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D6999-D66D-4D02-9272-3216108C83FF}"/>
              </a:ext>
            </a:extLst>
          </p:cNvPr>
          <p:cNvSpPr txBox="1"/>
          <p:nvPr/>
        </p:nvSpPr>
        <p:spPr>
          <a:xfrm>
            <a:off x="3033012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621744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CF2F4F-B81C-446A-B834-8281A0C43271}"/>
              </a:ext>
            </a:extLst>
          </p:cNvPr>
          <p:cNvSpPr/>
          <p:nvPr/>
        </p:nvSpPr>
        <p:spPr>
          <a:xfrm>
            <a:off x="1427748" y="3509963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سامِعُ يا جامِعُ يا شافِعُ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واسِعُ يا مُوسِعُ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95D0A-61C2-4DF1-8A08-0495B208B923}"/>
              </a:ext>
            </a:extLst>
          </p:cNvPr>
          <p:cNvSpPr/>
          <p:nvPr/>
        </p:nvSpPr>
        <p:spPr>
          <a:xfrm>
            <a:off x="164257" y="1027682"/>
            <a:ext cx="12192000" cy="23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300" dirty="0">
                <a:ea typeface="Cambria" panose="02040503050406030204" pitchFamily="18" charset="0"/>
                <a:cs typeface="Arial" panose="020B0604020202020204" pitchFamily="34" charset="0"/>
              </a:rPr>
              <a:t>o Erhörender, o Vereinender, </a:t>
            </a:r>
            <a:endParaRPr lang="ar-LB" sz="43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300" dirty="0">
                <a:ea typeface="Cambria" panose="02040503050406030204" pitchFamily="18" charset="0"/>
                <a:cs typeface="Arial" panose="020B0604020202020204" pitchFamily="34" charset="0"/>
              </a:rPr>
              <a:t>o Fürsprecher, o Weitreichender,</a:t>
            </a:r>
            <a:endParaRPr lang="ar-LB" sz="4300" dirty="0"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300" dirty="0">
                <a:ea typeface="Cambria" panose="02040503050406030204" pitchFamily="18" charset="0"/>
                <a:cs typeface="Arial" panose="020B0604020202020204" pitchFamily="34" charset="0"/>
              </a:rPr>
              <a:t> o reichlich Vermögender.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77B24-58DB-4D8F-9569-0F278FC58925}"/>
              </a:ext>
            </a:extLst>
          </p:cNvPr>
          <p:cNvSpPr txBox="1"/>
          <p:nvPr/>
        </p:nvSpPr>
        <p:spPr>
          <a:xfrm>
            <a:off x="3161212" y="199291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70475088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7876323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عَلا فَقَهَرَ يا مَنْ مَلَكَ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فَقَدَرَ يا مَنْ بَطَنَ فَخَبَرَ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Der höher ist und überwältigt hat,</a:t>
            </a:r>
          </a:p>
          <a:p>
            <a:r>
              <a:rPr lang="de-DE" sz="3600" dirty="0">
                <a:latin typeface="+mn-lt"/>
              </a:rPr>
              <a:t>o Jener, Der herrscht und mächtig ist,</a:t>
            </a:r>
          </a:p>
          <a:p>
            <a:r>
              <a:rPr lang="de-DE" sz="3600" dirty="0">
                <a:latin typeface="+mn-lt"/>
              </a:rPr>
              <a:t>o Jener, Der unsichtbar und erfahren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241E3-37A4-41D0-A8E5-831192181CC8}"/>
              </a:ext>
            </a:extLst>
          </p:cNvPr>
          <p:cNvSpPr txBox="1"/>
          <p:nvPr/>
        </p:nvSpPr>
        <p:spPr>
          <a:xfrm>
            <a:off x="302883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1689177652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عُبِدَ فَشَكَرَ يا مَنْ عُصِيَ فَغَفَرَ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تَحْويهِ الْفِكَرُ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-123975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Der angebetet wird und sich bedankt,</a:t>
            </a:r>
          </a:p>
          <a:p>
            <a:r>
              <a:rPr lang="de-DE" sz="3600" dirty="0">
                <a:latin typeface="+mn-lt"/>
              </a:rPr>
              <a:t>o Jener, Dem Ungehorsam gezeigt wird</a:t>
            </a:r>
          </a:p>
          <a:p>
            <a:r>
              <a:rPr lang="de-DE" sz="3600" dirty="0">
                <a:latin typeface="+mn-lt"/>
              </a:rPr>
              <a:t>und vergibt, o Jener, Der in den Gedanken</a:t>
            </a:r>
          </a:p>
          <a:p>
            <a:r>
              <a:rPr lang="de-DE" sz="3600" dirty="0">
                <a:latin typeface="+mn-lt"/>
              </a:rPr>
              <a:t>nicht erfassbar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F9529-2CB7-4C32-8A0E-46C9F1DB9B87}"/>
              </a:ext>
            </a:extLst>
          </p:cNvPr>
          <p:cNvSpPr txBox="1"/>
          <p:nvPr/>
        </p:nvSpPr>
        <p:spPr>
          <a:xfrm>
            <a:off x="3026047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4103796678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لا يُدْرِكُهُ بَصَرٌ 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يَخْفى عَلَيْهِ اَثَرٌ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2186609" y="1312368"/>
            <a:ext cx="8161944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für das Sehvermögen</a:t>
            </a:r>
          </a:p>
          <a:p>
            <a:r>
              <a:rPr lang="de-DE" sz="4000" dirty="0">
                <a:latin typeface="+mn-lt"/>
              </a:rPr>
              <a:t>nicht erreichbar ist, o Jener, Dem keine Spur verborgen bleibt,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BCF38-2658-485D-87A8-69C2DD636510}"/>
              </a:ext>
            </a:extLst>
          </p:cNvPr>
          <p:cNvSpPr txBox="1"/>
          <p:nvPr/>
        </p:nvSpPr>
        <p:spPr>
          <a:xfrm>
            <a:off x="3021868" y="27053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3232366328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7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رازِقَ الْبَشَرِ يا مُقَدِّرَ كُلِّ قَدَرٍ </a:t>
            </a:r>
            <a:endParaRPr lang="en-US" altLang="de-DE" sz="74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die Menschen</a:t>
            </a:r>
          </a:p>
          <a:p>
            <a:r>
              <a:rPr lang="de-DE" sz="4000" dirty="0">
                <a:latin typeface="+mn-lt"/>
              </a:rPr>
              <a:t>versorgt, o Jener, Der jedes</a:t>
            </a:r>
          </a:p>
          <a:p>
            <a:r>
              <a:rPr lang="de-DE" sz="4000" dirty="0">
                <a:latin typeface="+mn-lt"/>
              </a:rPr>
              <a:t>Maß bemisst.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8BAF5-0B26-407A-98F8-9CA2490229C3}"/>
              </a:ext>
            </a:extLst>
          </p:cNvPr>
          <p:cNvSpPr txBox="1"/>
          <p:nvPr/>
        </p:nvSpPr>
        <p:spPr>
          <a:xfrm>
            <a:off x="3031806" y="26199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490997954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2901388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 يا حافِظُ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بارِئُ يا ذارِئُ يا باذِخُ </a:t>
            </a:r>
            <a:endParaRPr lang="en-US" altLang="de-DE" sz="848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Allah unser, ich flehe Dich mit</a:t>
            </a:r>
          </a:p>
          <a:p>
            <a:r>
              <a:rPr lang="de-DE" sz="3600" dirty="0">
                <a:latin typeface="+mn-lt"/>
              </a:rPr>
              <a:t>Deinem Namen an:</a:t>
            </a:r>
          </a:p>
          <a:p>
            <a:r>
              <a:rPr lang="de-DE" sz="3600" dirty="0">
                <a:latin typeface="+mn-lt"/>
              </a:rPr>
              <a:t>o Bewahrer, o </a:t>
            </a:r>
            <a:r>
              <a:rPr lang="de-DE" sz="3600" dirty="0" err="1">
                <a:latin typeface="+mn-lt"/>
              </a:rPr>
              <a:t>Lebenschenkender</a:t>
            </a:r>
            <a:r>
              <a:rPr lang="de-DE" sz="3600" dirty="0">
                <a:latin typeface="+mn-lt"/>
              </a:rPr>
              <a:t>,</a:t>
            </a:r>
          </a:p>
          <a:p>
            <a:r>
              <a:rPr lang="de-DE" sz="3600" dirty="0">
                <a:latin typeface="+mn-lt"/>
              </a:rPr>
              <a:t>o Urheber, o Großzügiger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DD0D2-591B-4B30-A5EC-371C4DF1C1F7}"/>
              </a:ext>
            </a:extLst>
          </p:cNvPr>
          <p:cNvSpPr txBox="1"/>
          <p:nvPr/>
        </p:nvSpPr>
        <p:spPr>
          <a:xfrm>
            <a:off x="3035986" y="26617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582916821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فارِجُ يا فاتِحُ يا كاشِفُ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ضامِنُ يا امِرُ يا ناهي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o Erlöser, o Eröffnender,</a:t>
            </a:r>
          </a:p>
          <a:p>
            <a:r>
              <a:rPr lang="de-DE" sz="4400" dirty="0">
                <a:latin typeface="+mn-lt"/>
              </a:rPr>
              <a:t>o Enthüllender, o Bürge, o Befehlender, </a:t>
            </a:r>
          </a:p>
          <a:p>
            <a:r>
              <a:rPr lang="de-DE" sz="4400" dirty="0">
                <a:latin typeface="+mn-lt"/>
              </a:rPr>
              <a:t>o Verwehrender.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C4AFC-44EA-4111-8738-4D467493A07F}"/>
              </a:ext>
            </a:extLst>
          </p:cNvPr>
          <p:cNvSpPr txBox="1"/>
          <p:nvPr/>
        </p:nvSpPr>
        <p:spPr>
          <a:xfrm>
            <a:off x="3027440" y="26242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262009704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9149055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يَعْلَمُ الْغَيْبَ إلاّ هُوَ يا مَنْ لا يَصْرِفُ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السُّوءَ إلاّ هُوَ يا مَنْ لا يَخْلُقُ الْخَلْقَ إلاّ هُوَ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außer Dem niemand das</a:t>
            </a:r>
          </a:p>
          <a:p>
            <a:r>
              <a:rPr lang="de-DE" sz="3600" dirty="0">
                <a:latin typeface="+mn-lt"/>
              </a:rPr>
              <a:t>Verborgene weiß, o Jener, außer Dem</a:t>
            </a:r>
          </a:p>
          <a:p>
            <a:r>
              <a:rPr lang="de-DE" sz="3600" dirty="0">
                <a:latin typeface="+mn-lt"/>
              </a:rPr>
              <a:t>niemand das Schlechte abwendet, o Jener,</a:t>
            </a:r>
          </a:p>
          <a:p>
            <a:r>
              <a:rPr lang="de-DE" sz="3600" dirty="0">
                <a:latin typeface="+mn-lt"/>
              </a:rPr>
              <a:t>außer Dem niemand die Schöpfung erschafft,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CE072-5F50-487C-BFE0-9863E6DA151D}"/>
              </a:ext>
            </a:extLst>
          </p:cNvPr>
          <p:cNvSpPr txBox="1"/>
          <p:nvPr/>
        </p:nvSpPr>
        <p:spPr>
          <a:xfrm>
            <a:off x="3027440" y="26199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4085099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9E88E-9398-40C2-B2E7-6B3BBD050907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8865673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يَغْفِرُ الذَّنْبَ إلاّ هُوَ يا مَنْ لا يُتِمُّ النِّعْمَةَ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إلاّ هُوَ يا مَنْ لا يُقَلِّبُ الْقُلُوبَ إلاّ هُوَ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außer Dem niemand die Sünden</a:t>
            </a:r>
          </a:p>
          <a:p>
            <a:r>
              <a:rPr lang="de-DE" sz="3600" dirty="0">
                <a:latin typeface="+mn-lt"/>
              </a:rPr>
              <a:t>verzeiht, o Jener, außer Dem</a:t>
            </a:r>
          </a:p>
          <a:p>
            <a:r>
              <a:rPr lang="de-DE" sz="3600" dirty="0">
                <a:latin typeface="+mn-lt"/>
              </a:rPr>
              <a:t>niemand die Wohltaten vollendet,</a:t>
            </a:r>
          </a:p>
          <a:p>
            <a:r>
              <a:rPr lang="de-DE" sz="3600" dirty="0">
                <a:latin typeface="+mn-lt"/>
              </a:rPr>
              <a:t>o Jener, außer Dem niemand die Herzen prüft,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935E3-79D4-44DB-95DC-B8F5A90CD83A}"/>
              </a:ext>
            </a:extLst>
          </p:cNvPr>
          <p:cNvSpPr txBox="1"/>
          <p:nvPr/>
        </p:nvSpPr>
        <p:spPr>
          <a:xfrm>
            <a:off x="3023261" y="2601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109005386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يُدَبِّرُ الاْمْرَ إلاّ هُوَ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يُنَزِّلُ الْغَيْثَ إلاّ هُوَ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außer dem niemand</a:t>
            </a:r>
          </a:p>
          <a:p>
            <a:r>
              <a:rPr lang="de-DE" sz="3600" dirty="0">
                <a:latin typeface="+mn-lt"/>
              </a:rPr>
              <a:t>die Dinge steuert, o Jener, außer</a:t>
            </a:r>
          </a:p>
          <a:p>
            <a:r>
              <a:rPr lang="de-DE" sz="3600" dirty="0">
                <a:latin typeface="+mn-lt"/>
              </a:rPr>
              <a:t>Dem niemand den Regen herabsendet,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3CB5A-64C6-42FF-B781-F8F200C22464}"/>
              </a:ext>
            </a:extLst>
          </p:cNvPr>
          <p:cNvSpPr txBox="1"/>
          <p:nvPr/>
        </p:nvSpPr>
        <p:spPr>
          <a:xfrm>
            <a:off x="3023073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677622641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يَبْسُطُ الرِّزْقَ إلاّ هُوَ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يُحْيِي الْمَوْتى إلاّ هُوَ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außer Dem niemand</a:t>
            </a:r>
          </a:p>
          <a:p>
            <a:r>
              <a:rPr lang="de-DE" sz="3600" dirty="0">
                <a:latin typeface="+mn-lt"/>
              </a:rPr>
              <a:t>die Versorgung verteilt, o Jener, außer </a:t>
            </a:r>
          </a:p>
          <a:p>
            <a:r>
              <a:rPr lang="de-DE" sz="3600" dirty="0">
                <a:latin typeface="+mn-lt"/>
              </a:rPr>
              <a:t>Dem niemand die Toten wieder</a:t>
            </a:r>
          </a:p>
          <a:p>
            <a:r>
              <a:rPr lang="de-DE" sz="3600" dirty="0">
                <a:latin typeface="+mn-lt"/>
              </a:rPr>
              <a:t>zum Leben erweckt.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4492-7CDC-4AED-9062-FEEEDEFA8005}"/>
              </a:ext>
            </a:extLst>
          </p:cNvPr>
          <p:cNvSpPr txBox="1"/>
          <p:nvPr/>
        </p:nvSpPr>
        <p:spPr>
          <a:xfrm>
            <a:off x="3035986" y="26207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300141210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1113562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مُعينَ الْضُعَفاءِ يا صاحِبَ الْغُرَباءِ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ناصِرَ الاْوْلِياءِ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-22789" y="1466698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 o Unterstützer der Schwachen,</a:t>
            </a:r>
          </a:p>
          <a:p>
            <a:r>
              <a:rPr lang="de-DE" sz="4400" dirty="0">
                <a:latin typeface="+mn-lt"/>
              </a:rPr>
              <a:t>o Gefährte der Fremden, </a:t>
            </a:r>
          </a:p>
          <a:p>
            <a:r>
              <a:rPr lang="de-DE" sz="4400" dirty="0">
                <a:latin typeface="+mn-lt"/>
              </a:rPr>
              <a:t>o Beistand der Gefolge,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0BE55-E700-453D-9A2E-CA0934CE7ED0}"/>
              </a:ext>
            </a:extLst>
          </p:cNvPr>
          <p:cNvSpPr txBox="1"/>
          <p:nvPr/>
        </p:nvSpPr>
        <p:spPr>
          <a:xfrm>
            <a:off x="3042951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314329945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قاهِرَ الاْعْداءِ يا رافِعَ السَّماءِ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اَنيسَ الاْصْفِياءِ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 o Du Bezwinger der Feinde,</a:t>
            </a:r>
          </a:p>
          <a:p>
            <a:r>
              <a:rPr lang="de-DE" sz="4400" dirty="0">
                <a:latin typeface="+mn-lt"/>
              </a:rPr>
              <a:t>o Aufrichter der Himmel, o Gefährte </a:t>
            </a:r>
          </a:p>
          <a:p>
            <a:r>
              <a:rPr lang="de-DE" sz="4400" dirty="0">
                <a:latin typeface="+mn-lt"/>
              </a:rPr>
              <a:t>der Auserwählten,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D706B-FE3E-433F-9147-3D622DC928C9}"/>
              </a:ext>
            </a:extLst>
          </p:cNvPr>
          <p:cNvSpPr txBox="1"/>
          <p:nvPr/>
        </p:nvSpPr>
        <p:spPr>
          <a:xfrm>
            <a:off x="3013135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4142231073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حَبيبَ الاْتْقِياءِ يا كَنْزَ الْفُقَراءِ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اِلـهَ الاْغْنِياءِ يا اَكْرَمَ الْكُرَماءِ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676400" y="1314189"/>
            <a:ext cx="89916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Geliebter der Frommen, o Schatz </a:t>
            </a:r>
          </a:p>
          <a:p>
            <a:r>
              <a:rPr lang="de-DE" sz="4000" dirty="0">
                <a:latin typeface="+mn-lt"/>
              </a:rPr>
              <a:t>der Armen, o Gott der Reichen,</a:t>
            </a:r>
          </a:p>
          <a:p>
            <a:r>
              <a:rPr lang="de-DE" sz="4000" dirty="0">
                <a:latin typeface="+mn-lt"/>
              </a:rPr>
              <a:t>o Großzügigster der Großzügigen.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216FD-AECB-4C08-AD26-17C46BBE8EFC}"/>
              </a:ext>
            </a:extLst>
          </p:cNvPr>
          <p:cNvSpPr txBox="1"/>
          <p:nvPr/>
        </p:nvSpPr>
        <p:spPr>
          <a:xfrm>
            <a:off x="3023074" y="24532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2538744061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7380604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كافِياً مِنْ كُلِّ شَيْءٍ يا قائِماً عَلى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كُلِّ شَيْءٍ يا مَنْ لا يُشْبِهُهُ شَيْءٌ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Du Genügender aller Dinge,</a:t>
            </a:r>
          </a:p>
          <a:p>
            <a:r>
              <a:rPr lang="de-DE" sz="4800" dirty="0">
                <a:latin typeface="+mn-lt"/>
              </a:rPr>
              <a:t>o Du Bewahrer aller Dinge,</a:t>
            </a:r>
          </a:p>
          <a:p>
            <a:r>
              <a:rPr lang="de-DE" sz="4800" dirty="0">
                <a:latin typeface="+mn-lt"/>
              </a:rPr>
              <a:t>o Jener, dem nichts ähnelt,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E917A-47EE-455E-BEA8-BC4810FAFD5A}"/>
              </a:ext>
            </a:extLst>
          </p:cNvPr>
          <p:cNvSpPr txBox="1"/>
          <p:nvPr/>
        </p:nvSpPr>
        <p:spPr>
          <a:xfrm>
            <a:off x="3027440" y="2601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3281827878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يَزيدُ في مُلْكِهِ شَيْءٌ يا مَنْ لا يَخْفى عَلَيْهِ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شَيْءٌ يا مَنْ لا يَنْقُصُ مِنْ خَزائِنِهِ شَيْءٌ </a:t>
            </a:r>
            <a:endParaRPr lang="en-US" altLang="de-DE" sz="5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Dessen Königreich nichts vermehrt,</a:t>
            </a:r>
          </a:p>
          <a:p>
            <a:r>
              <a:rPr lang="de-DE" sz="3600" dirty="0">
                <a:latin typeface="+mn-lt"/>
              </a:rPr>
              <a:t>o Jener, Dem nichts verborgen bleibt,</a:t>
            </a:r>
          </a:p>
          <a:p>
            <a:r>
              <a:rPr lang="de-DE" sz="3600" dirty="0">
                <a:latin typeface="+mn-lt"/>
              </a:rPr>
              <a:t>o Jener, von Dessen Schätze</a:t>
            </a:r>
          </a:p>
          <a:p>
            <a:r>
              <a:rPr lang="de-DE" sz="3600" dirty="0">
                <a:latin typeface="+mn-lt"/>
              </a:rPr>
              <a:t>nichts vermindern kann,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422A6-801C-4533-A45E-51D0D055B7CA}"/>
              </a:ext>
            </a:extLst>
          </p:cNvPr>
          <p:cNvSpPr txBox="1"/>
          <p:nvPr/>
        </p:nvSpPr>
        <p:spPr>
          <a:xfrm>
            <a:off x="2993256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4293417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CE560B-CCA2-4E34-AE0D-69C889D8CFE2}"/>
              </a:ext>
            </a:extLst>
          </p:cNvPr>
          <p:cNvSpPr/>
          <p:nvPr/>
        </p:nvSpPr>
        <p:spPr>
          <a:xfrm>
            <a:off x="1202667" y="3687046"/>
            <a:ext cx="12770497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صانِعَ كُلِّ مَصْنُوعٍ يا خالِقَ كُلِّ مَخْلُوقٍ </a:t>
            </a:r>
          </a:p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رازِقَ كُلِّ مَرْزُوقٍ يا مالِكَ كُلِّ مَمْلُوكٍ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DEDE73-24F2-4446-B83B-2D816FB64036}"/>
              </a:ext>
            </a:extLst>
          </p:cNvPr>
          <p:cNvSpPr/>
          <p:nvPr/>
        </p:nvSpPr>
        <p:spPr>
          <a:xfrm>
            <a:off x="70795" y="1253408"/>
            <a:ext cx="12192000" cy="199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Erschaffer alles Erschaffenen, </a:t>
            </a: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o Schöpfer </a:t>
            </a:r>
            <a:endParaRPr lang="ar-LB" sz="35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aller Geschöpfe, o Versorger all dessen, was</a:t>
            </a:r>
            <a:endParaRPr lang="ar-LB" sz="35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3500" dirty="0"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versorgt wird, o Herrscher aller Beherrschten,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55A87-D926-4EEA-820C-64467B1B5801}"/>
              </a:ext>
            </a:extLst>
          </p:cNvPr>
          <p:cNvSpPr txBox="1"/>
          <p:nvPr/>
        </p:nvSpPr>
        <p:spPr>
          <a:xfrm>
            <a:off x="2979603" y="245328"/>
            <a:ext cx="85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3912310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لَيْسَ كَمِثْلِهِ شَيْءٌ يا مَنْ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 يَعْزُبُ عَنْ عِلْمِهِ شَيءٌ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>
                <a:latin typeface="+mn-lt"/>
              </a:rPr>
              <a:t>o Jener, Dem nichts gleicht,</a:t>
            </a:r>
          </a:p>
          <a:p>
            <a:r>
              <a:rPr lang="de-DE" sz="5400" dirty="0">
                <a:latin typeface="+mn-lt"/>
              </a:rPr>
              <a:t>o Jener, Dessen Wissen</a:t>
            </a:r>
          </a:p>
          <a:p>
            <a:r>
              <a:rPr lang="de-DE" sz="5400" dirty="0">
                <a:latin typeface="+mn-lt"/>
              </a:rPr>
              <a:t>nichts entgeht,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AA984-74CD-467A-AD15-753048C15067}"/>
              </a:ext>
            </a:extLst>
          </p:cNvPr>
          <p:cNvSpPr txBox="1"/>
          <p:nvPr/>
        </p:nvSpPr>
        <p:spPr>
          <a:xfrm>
            <a:off x="3033012" y="22078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786468628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خَبيرٌ بِكُلِّ شَيْءٍ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وَسِعَتْ رَحْمَتُهُ كُلَّ شَيْءٍ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64257" y="1324128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über alles erfahren ist,</a:t>
            </a:r>
          </a:p>
          <a:p>
            <a:r>
              <a:rPr lang="de-DE" sz="4000" dirty="0">
                <a:latin typeface="+mn-lt"/>
              </a:rPr>
              <a:t>o Jener, Dessen Gnade</a:t>
            </a:r>
          </a:p>
          <a:p>
            <a:r>
              <a:rPr lang="de-DE" sz="4000" dirty="0">
                <a:latin typeface="+mn-lt"/>
              </a:rPr>
              <a:t>alles umschlossen hat.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A56E2D-7964-4830-837D-AC21547B6F12}"/>
              </a:ext>
            </a:extLst>
          </p:cNvPr>
          <p:cNvSpPr txBox="1"/>
          <p:nvPr/>
        </p:nvSpPr>
        <p:spPr>
          <a:xfrm>
            <a:off x="3028833" y="26242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3000403979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9481651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اَسْئَلُكَ بِاسْمِكَ يا مُكْرِمُ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مُطْعِمُ يا مُنْعِمُ يا مُعْطي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Allah unser, ich flehe Dich mit</a:t>
            </a:r>
          </a:p>
          <a:p>
            <a:r>
              <a:rPr lang="de-DE" sz="3600" dirty="0">
                <a:latin typeface="+mn-lt"/>
              </a:rPr>
              <a:t>Deinem Namen an:</a:t>
            </a:r>
          </a:p>
          <a:p>
            <a:r>
              <a:rPr lang="de-DE" sz="3600" dirty="0">
                <a:latin typeface="+mn-lt"/>
              </a:rPr>
              <a:t>o Großzügiger, o Speisender,</a:t>
            </a:r>
          </a:p>
          <a:p>
            <a:r>
              <a:rPr lang="de-DE" sz="3600" dirty="0">
                <a:latin typeface="+mn-lt"/>
              </a:rPr>
              <a:t>o Wohltätiger, o Gebender,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380B0-0053-469D-AD63-C5EAC4AB25F2}"/>
              </a:ext>
            </a:extLst>
          </p:cNvPr>
          <p:cNvSpPr txBox="1"/>
          <p:nvPr/>
        </p:nvSpPr>
        <p:spPr>
          <a:xfrm>
            <a:off x="3035799" y="26351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4262999787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مُغْني يا مُقْني يا مُفْني يا مُحْيي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مُرْضي يا مُنْجي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</a:t>
            </a:r>
            <a:r>
              <a:rPr lang="de-DE" sz="3600" dirty="0" err="1">
                <a:latin typeface="+mn-lt"/>
              </a:rPr>
              <a:t>Bereicherer</a:t>
            </a:r>
            <a:r>
              <a:rPr lang="de-DE" sz="3600" dirty="0">
                <a:latin typeface="+mn-lt"/>
              </a:rPr>
              <a:t>, o Besitzverleiher,</a:t>
            </a:r>
          </a:p>
          <a:p>
            <a:r>
              <a:rPr lang="de-DE" sz="3600" dirty="0">
                <a:latin typeface="+mn-lt"/>
              </a:rPr>
              <a:t>o Vernichter, o Lebensschenker,</a:t>
            </a:r>
          </a:p>
          <a:p>
            <a:r>
              <a:rPr lang="de-DE" sz="3600" dirty="0">
                <a:latin typeface="+mn-lt"/>
              </a:rPr>
              <a:t>o Zufriedenstellender,</a:t>
            </a:r>
          </a:p>
          <a:p>
            <a:r>
              <a:rPr lang="de-DE" sz="3600" dirty="0">
                <a:latin typeface="+mn-lt"/>
              </a:rPr>
              <a:t>o Retter.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10CBB-BD67-4B34-804F-105D2EFB9AD4}"/>
              </a:ext>
            </a:extLst>
          </p:cNvPr>
          <p:cNvSpPr txBox="1"/>
          <p:nvPr/>
        </p:nvSpPr>
        <p:spPr>
          <a:xfrm>
            <a:off x="3033013" y="22078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3954854077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6583586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اَوَّلَ كُلِّ شَيْءٍ وَآخِرَهُ يا اِلـهَ كُلِّ شَيْءٍ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وَمَليكَهُ يا رَبَّ كُلِّ شَيْءٍ وَصانِعَهُ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Anfang aller Dinge und deren Ende,</a:t>
            </a:r>
          </a:p>
          <a:p>
            <a:r>
              <a:rPr lang="de-DE" sz="3600" dirty="0">
                <a:latin typeface="+mn-lt"/>
              </a:rPr>
              <a:t>o Gott aller Dinge und deren Herrscher,</a:t>
            </a:r>
          </a:p>
          <a:p>
            <a:r>
              <a:rPr lang="de-DE" sz="3600" dirty="0">
                <a:latin typeface="+mn-lt"/>
              </a:rPr>
              <a:t>o Herr aller Dinge</a:t>
            </a:r>
          </a:p>
          <a:p>
            <a:r>
              <a:rPr lang="de-DE" sz="3600" dirty="0">
                <a:latin typeface="+mn-lt"/>
              </a:rPr>
              <a:t>und deren Gestalter,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780B0-37D3-4D10-965B-4B26E27F1DAC}"/>
              </a:ext>
            </a:extLst>
          </p:cNvPr>
          <p:cNvSpPr txBox="1"/>
          <p:nvPr/>
        </p:nvSpPr>
        <p:spPr>
          <a:xfrm>
            <a:off x="3003195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2029142486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328342" y="4114786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بارئَ كُلِّ شَيْءٍ وَخالِقَهُ يا قابِضَ كُلِّ شَيْءٍ</a:t>
            </a:r>
            <a:endParaRPr lang="de-DE" sz="54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4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وَباسِطَهُ يا مُبْدِئَ كُلِّ شَيْءٍ وَمُعيدَهُ </a:t>
            </a:r>
            <a:endParaRPr lang="en-US" altLang="de-DE" sz="54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Urheber aller Dinge und deren Schöpfer,</a:t>
            </a:r>
          </a:p>
          <a:p>
            <a:r>
              <a:rPr lang="de-DE" sz="3600" dirty="0">
                <a:latin typeface="+mn-lt"/>
              </a:rPr>
              <a:t>o Begrenzer aller Dinge und</a:t>
            </a:r>
          </a:p>
          <a:p>
            <a:r>
              <a:rPr lang="de-DE" sz="3600" dirty="0">
                <a:latin typeface="+mn-lt"/>
              </a:rPr>
              <a:t>deren Ausbreiter, o Ursprunggeber</a:t>
            </a:r>
          </a:p>
          <a:p>
            <a:r>
              <a:rPr lang="de-DE" sz="3600" dirty="0">
                <a:latin typeface="+mn-lt"/>
              </a:rPr>
              <a:t>aller Dinge und deren Wiederbringer,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EBA8F-D36B-4D63-8292-0EFE49DD55F7}"/>
              </a:ext>
            </a:extLst>
          </p:cNvPr>
          <p:cNvSpPr txBox="1"/>
          <p:nvPr/>
        </p:nvSpPr>
        <p:spPr>
          <a:xfrm>
            <a:off x="3033104" y="26128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1127839421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مُنْشِئَ كُلِّ شَيْءٍ وَمُقَدِّرَهُ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مُكَوِّنَ كُلِّ شَيْءٍ وَمُحَوِّلَهُ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Erschaffer aller Dinge und</a:t>
            </a:r>
          </a:p>
          <a:p>
            <a:r>
              <a:rPr lang="de-DE" sz="4000" dirty="0">
                <a:latin typeface="+mn-lt"/>
              </a:rPr>
              <a:t>deren </a:t>
            </a:r>
            <a:r>
              <a:rPr lang="de-DE" sz="4000" dirty="0" err="1">
                <a:latin typeface="+mn-lt"/>
              </a:rPr>
              <a:t>Bemesser</a:t>
            </a:r>
            <a:r>
              <a:rPr lang="de-DE" sz="4000" dirty="0">
                <a:latin typeface="+mn-lt"/>
              </a:rPr>
              <a:t>, o Former</a:t>
            </a:r>
          </a:p>
          <a:p>
            <a:r>
              <a:rPr lang="de-DE" sz="4000" dirty="0">
                <a:latin typeface="+mn-lt"/>
              </a:rPr>
              <a:t>aller Dinge und</a:t>
            </a:r>
          </a:p>
          <a:p>
            <a:r>
              <a:rPr lang="de-DE" sz="4000" dirty="0">
                <a:latin typeface="+mn-lt"/>
              </a:rPr>
              <a:t>deren </a:t>
            </a:r>
            <a:r>
              <a:rPr lang="de-DE" sz="4000" dirty="0" err="1">
                <a:latin typeface="+mn-lt"/>
              </a:rPr>
              <a:t>Umwandler</a:t>
            </a:r>
            <a:r>
              <a:rPr lang="de-DE" sz="4000" dirty="0">
                <a:latin typeface="+mn-lt"/>
              </a:rPr>
              <a:t>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1E8CB-3666-4581-8F46-33100CAE2F68}"/>
              </a:ext>
            </a:extLst>
          </p:cNvPr>
          <p:cNvSpPr txBox="1"/>
          <p:nvPr/>
        </p:nvSpPr>
        <p:spPr>
          <a:xfrm>
            <a:off x="3034406" y="25762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4010834314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مُحْيِيَ كُلِّ شَيْءٍ وَمُميتَهُ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خالِقَ كُلِّ شَيْءٍ وَوارِثَهُ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Lebensspender aller Dinge und</a:t>
            </a:r>
          </a:p>
          <a:p>
            <a:r>
              <a:rPr lang="de-DE" sz="3600" dirty="0">
                <a:latin typeface="+mn-lt"/>
              </a:rPr>
              <a:t>deren Lebensnehmer,</a:t>
            </a:r>
          </a:p>
          <a:p>
            <a:r>
              <a:rPr lang="de-DE" sz="3600" dirty="0">
                <a:latin typeface="+mn-lt"/>
              </a:rPr>
              <a:t>o Schöpfer aller Dinge</a:t>
            </a:r>
          </a:p>
          <a:p>
            <a:r>
              <a:rPr lang="de-DE" sz="3600" dirty="0">
                <a:latin typeface="+mn-lt"/>
              </a:rPr>
              <a:t>und deren Erbe.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A9170-74C2-46B2-B8FA-0110623560DF}"/>
              </a:ext>
            </a:extLst>
          </p:cNvPr>
          <p:cNvSpPr txBox="1"/>
          <p:nvPr/>
        </p:nvSpPr>
        <p:spPr>
          <a:xfrm>
            <a:off x="3003195" y="24532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242970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F50411-28C1-446D-9FF8-22D45B8F910A}"/>
              </a:ext>
            </a:extLst>
          </p:cNvPr>
          <p:cNvSpPr/>
          <p:nvPr/>
        </p:nvSpPr>
        <p:spPr>
          <a:xfrm>
            <a:off x="1524000" y="3661437"/>
            <a:ext cx="12770497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كاشِفَ كُلِّ مَكْرُوبٍ</a:t>
            </a: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فارِجَ كُلِّ مَهْمُومٍ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681FD-F3B0-4514-8C54-EDED94DE070F}"/>
              </a:ext>
            </a:extLst>
          </p:cNvPr>
          <p:cNvSpPr/>
          <p:nvPr/>
        </p:nvSpPr>
        <p:spPr>
          <a:xfrm>
            <a:off x="1220949" y="1558199"/>
            <a:ext cx="9750102" cy="174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800" dirty="0">
                <a:ea typeface="Calibri" panose="020F0502020204030204" pitchFamily="34" charset="0"/>
                <a:cs typeface="Arial" panose="020B0604020202020204" pitchFamily="34" charset="0"/>
              </a:rPr>
              <a:t>o Erlöser aller Leidenden, </a:t>
            </a:r>
            <a:endParaRPr lang="ar-LB" sz="4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800" dirty="0">
                <a:ea typeface="Calibri" panose="020F0502020204030204" pitchFamily="34" charset="0"/>
                <a:cs typeface="Arial" panose="020B0604020202020204" pitchFamily="34" charset="0"/>
              </a:rPr>
              <a:t>o Befreier aller Bekümmerten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700BB-0F87-469B-8D77-6AADBA3FD0B2}"/>
              </a:ext>
            </a:extLst>
          </p:cNvPr>
          <p:cNvSpPr txBox="1"/>
          <p:nvPr/>
        </p:nvSpPr>
        <p:spPr>
          <a:xfrm>
            <a:off x="3023074" y="22823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82669411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5677451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ذاكِرٍ وَمَذْكُورٍ يا خَيْرَ شاكِرٍ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وَمَشْكُورٍ يا خَيْرَ حامِدٍ وَمَحْمُودٍ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wohltätigster Erwähnender</a:t>
            </a:r>
          </a:p>
          <a:p>
            <a:r>
              <a:rPr lang="de-DE" sz="3600" dirty="0">
                <a:latin typeface="+mn-lt"/>
              </a:rPr>
              <a:t>und Erwähnter, o wohltätigster Dankender</a:t>
            </a:r>
          </a:p>
          <a:p>
            <a:r>
              <a:rPr lang="de-DE" sz="3600" dirty="0">
                <a:latin typeface="+mn-lt"/>
              </a:rPr>
              <a:t>und Bedankter, o wohltätigster Lobender</a:t>
            </a:r>
          </a:p>
          <a:p>
            <a:r>
              <a:rPr lang="de-DE" sz="3600" dirty="0">
                <a:latin typeface="+mn-lt"/>
              </a:rPr>
              <a:t>und Gelobter,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45442-6926-461F-9F00-CCC6DA95E13F}"/>
              </a:ext>
            </a:extLst>
          </p:cNvPr>
          <p:cNvSpPr txBox="1"/>
          <p:nvPr/>
        </p:nvSpPr>
        <p:spPr>
          <a:xfrm>
            <a:off x="3013135" y="23974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217340358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795763" y="379664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شاهِدٍ وَمَشْهُودٍ يا خَيْرَ داعٍ وَمَدْعُوٍّ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مُجيبٍ وَمُجابٍ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wohltätigster Zeuge und Bezeugter,</a:t>
            </a:r>
          </a:p>
          <a:p>
            <a:r>
              <a:rPr lang="de-DE" sz="3600" dirty="0">
                <a:latin typeface="+mn-lt"/>
              </a:rPr>
              <a:t>o wohltätigster Einladender und Geladener,</a:t>
            </a:r>
          </a:p>
          <a:p>
            <a:r>
              <a:rPr lang="de-DE" sz="3600" dirty="0">
                <a:latin typeface="+mn-lt"/>
              </a:rPr>
              <a:t>o wohltätigster Erfüllender und</a:t>
            </a:r>
          </a:p>
          <a:p>
            <a:r>
              <a:rPr lang="de-DE" sz="3600" dirty="0">
                <a:latin typeface="+mn-lt"/>
              </a:rPr>
              <a:t>Dem entsprochen wird,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7E4BB-3BC8-40BA-91AE-70CCE3DB1F41}"/>
              </a:ext>
            </a:extLst>
          </p:cNvPr>
          <p:cNvSpPr txBox="1"/>
          <p:nvPr/>
        </p:nvSpPr>
        <p:spPr>
          <a:xfrm>
            <a:off x="3017501" y="268092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238270901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مُؤنِسٍ وَاَنيسٍ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صاحِبٍ وَجَليسٍ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319289" y="1547218"/>
            <a:ext cx="9553422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wohltätigster Gefährtenleitender</a:t>
            </a:r>
          </a:p>
          <a:p>
            <a:r>
              <a:rPr lang="de-DE" sz="4000" dirty="0">
                <a:latin typeface="+mn-lt"/>
              </a:rPr>
              <a:t>und Gefährte, o wohltätigster Begleiter </a:t>
            </a:r>
          </a:p>
          <a:p>
            <a:r>
              <a:rPr lang="de-DE" sz="4000" dirty="0">
                <a:latin typeface="+mn-lt"/>
              </a:rPr>
              <a:t>und Gesellschaft Leistender,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AC752-B0F2-49AD-8D43-1201D8F49EF1}"/>
              </a:ext>
            </a:extLst>
          </p:cNvPr>
          <p:cNvSpPr txBox="1"/>
          <p:nvPr/>
        </p:nvSpPr>
        <p:spPr>
          <a:xfrm>
            <a:off x="301313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4221540948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مَقْصُودٍ وَمَطْلُوبٍ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خَيْرَ حَبيبٍ وَمَحْبُوبٍ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wohltätigstes Ziel und</a:t>
            </a:r>
          </a:p>
          <a:p>
            <a:r>
              <a:rPr lang="de-DE" sz="4800" dirty="0">
                <a:latin typeface="+mn-lt"/>
              </a:rPr>
              <a:t>Erwünschter, o wohltätigster </a:t>
            </a:r>
          </a:p>
          <a:p>
            <a:r>
              <a:rPr lang="de-DE" sz="4800" dirty="0">
                <a:latin typeface="+mn-lt"/>
              </a:rPr>
              <a:t>Liebender und Geliebter.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2A1BC-67F5-41C4-A579-709BE005A592}"/>
              </a:ext>
            </a:extLst>
          </p:cNvPr>
          <p:cNvSpPr txBox="1"/>
          <p:nvPr/>
        </p:nvSpPr>
        <p:spPr>
          <a:xfrm>
            <a:off x="3026046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456725940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8150988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هُوَ لِمَنْ دَعاهُ مُجيبٌ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هُوَ لِمَنْ اَطاعَهُ حَبيبٌ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Der jenen, die Ihn rufen,</a:t>
            </a:r>
          </a:p>
          <a:p>
            <a:r>
              <a:rPr lang="de-DE" sz="4000" dirty="0">
                <a:latin typeface="+mn-lt"/>
              </a:rPr>
              <a:t>antwortet, o Jener, Der von jenen, </a:t>
            </a:r>
          </a:p>
          <a:p>
            <a:r>
              <a:rPr lang="de-DE" sz="4000" dirty="0">
                <a:latin typeface="+mn-lt"/>
              </a:rPr>
              <a:t>die Ihm gehorchen, geliebt wird,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97018-2169-48BE-AF08-79BA919DAADD}"/>
              </a:ext>
            </a:extLst>
          </p:cNvPr>
          <p:cNvSpPr txBox="1"/>
          <p:nvPr/>
        </p:nvSpPr>
        <p:spPr>
          <a:xfrm>
            <a:off x="3030226" y="2653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659663884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اِلى مَنْ اَحَبَّهُ قَريبٌ</a:t>
            </a: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هُوَ بِمَنِ اسْتَحْفَظَهُ رَقيبٌ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jenen, die Ihn lieben,</a:t>
            </a:r>
          </a:p>
          <a:p>
            <a:r>
              <a:rPr lang="de-DE" sz="3600" dirty="0">
                <a:latin typeface="+mn-lt"/>
              </a:rPr>
              <a:t>nahe ist,</a:t>
            </a:r>
            <a:r>
              <a:rPr lang="ar-LB" sz="3600" dirty="0">
                <a:latin typeface="+mn-lt"/>
              </a:rPr>
              <a:t> </a:t>
            </a:r>
            <a:r>
              <a:rPr lang="de-DE" sz="3600" dirty="0">
                <a:latin typeface="+mn-lt"/>
              </a:rPr>
              <a:t>o Jener, Der jene, die Ihn um</a:t>
            </a:r>
          </a:p>
          <a:p>
            <a:r>
              <a:rPr lang="de-DE" sz="3600" dirty="0">
                <a:latin typeface="+mn-lt"/>
              </a:rPr>
              <a:t>Behütung bitten, bewacht,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BA626-EA1F-418D-B04B-4BF81D2CEF2F}"/>
              </a:ext>
            </a:extLst>
          </p:cNvPr>
          <p:cNvSpPr txBox="1"/>
          <p:nvPr/>
        </p:nvSpPr>
        <p:spPr>
          <a:xfrm>
            <a:off x="3013134" y="26868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3398805115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بِمَنْ رَجاهُ كَريمٌ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هُوَ بِمَنْ عَصاهُ حَليمٌ 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0" y="164293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gegenüber jenen, die auf Ihn</a:t>
            </a:r>
          </a:p>
          <a:p>
            <a:r>
              <a:rPr lang="de-DE" sz="3600" dirty="0">
                <a:latin typeface="+mn-lt"/>
              </a:rPr>
              <a:t>hoffen, großzügig ist, o Jener, Der nachsichtig</a:t>
            </a:r>
          </a:p>
          <a:p>
            <a:r>
              <a:rPr lang="de-DE" sz="3600" dirty="0">
                <a:latin typeface="+mn-lt"/>
              </a:rPr>
              <a:t>mit jenen ist, die ihm gegenüber</a:t>
            </a:r>
          </a:p>
          <a:p>
            <a:r>
              <a:rPr lang="de-DE" sz="3600" dirty="0">
                <a:latin typeface="+mn-lt"/>
              </a:rPr>
              <a:t>ungehorsam sind,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9717D-A989-4F0F-853A-07CF7FC0CA7B}"/>
              </a:ext>
            </a:extLst>
          </p:cNvPr>
          <p:cNvSpPr txBox="1"/>
          <p:nvPr/>
        </p:nvSpPr>
        <p:spPr>
          <a:xfrm>
            <a:off x="3020287" y="27053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726394925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في عَظَمَتِهِ رَحيمٌ يا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مَنْ هُوَ في حِكْمَتِهِ عَظيمٌ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Jener, Der in Seiner Größe</a:t>
            </a:r>
          </a:p>
          <a:p>
            <a:r>
              <a:rPr lang="de-DE" sz="4800" dirty="0">
                <a:latin typeface="+mn-lt"/>
              </a:rPr>
              <a:t>barmherzig ist, o Jener, Der in</a:t>
            </a:r>
          </a:p>
          <a:p>
            <a:r>
              <a:rPr lang="de-DE" sz="4800" dirty="0">
                <a:latin typeface="+mn-lt"/>
              </a:rPr>
              <a:t>Seiner Weisheit groß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F82BC-665E-4842-A479-BAE188B996BB}"/>
              </a:ext>
            </a:extLst>
          </p:cNvPr>
          <p:cNvSpPr txBox="1"/>
          <p:nvPr/>
        </p:nvSpPr>
        <p:spPr>
          <a:xfrm>
            <a:off x="3010348" y="27053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3883145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006AE-FC8B-4847-A512-B0BF060F6D74}"/>
              </a:ext>
            </a:extLst>
          </p:cNvPr>
          <p:cNvSpPr/>
          <p:nvPr/>
        </p:nvSpPr>
        <p:spPr>
          <a:xfrm>
            <a:off x="1379621" y="4003939"/>
            <a:ext cx="12835812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راحِمَ كُلِّ مَرْحُومٍ يا ناصِرَ كُلِّ مَخْذُولٍ </a:t>
            </a: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ساتِرَ كُلِّ مَعْيُوبٍ يا مَلْجَأَ كُلِّ مَطْرُودٍ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9C046-6EE1-4721-ABF2-5C6B25B5DE00}"/>
              </a:ext>
            </a:extLst>
          </p:cNvPr>
          <p:cNvSpPr/>
          <p:nvPr/>
        </p:nvSpPr>
        <p:spPr>
          <a:xfrm>
            <a:off x="939102" y="1428131"/>
            <a:ext cx="10313796" cy="2000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400" dirty="0">
                <a:ea typeface="Calibri" panose="020F0502020204030204" pitchFamily="34" charset="0"/>
                <a:cs typeface="Arial" panose="020B0604020202020204" pitchFamily="34" charset="0"/>
              </a:rPr>
              <a:t> o Erbarmer aller Erbarmten, o Beistand aller in </a:t>
            </a:r>
            <a:endParaRPr lang="ar-LB" sz="3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400" dirty="0">
                <a:ea typeface="Calibri" panose="020F0502020204030204" pitchFamily="34" charset="0"/>
                <a:cs typeface="Arial" panose="020B0604020202020204" pitchFamily="34" charset="0"/>
              </a:rPr>
              <a:t>Stich gelassenen, o Verhüller aller</a:t>
            </a:r>
            <a:r>
              <a:rPr lang="ar-LB" sz="3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3400" dirty="0">
                <a:ea typeface="Calibri" panose="020F0502020204030204" pitchFamily="34" charset="0"/>
                <a:cs typeface="Arial" panose="020B0604020202020204" pitchFamily="34" charset="0"/>
              </a:rPr>
              <a:t>Fehlerbehafteten,</a:t>
            </a:r>
            <a:r>
              <a:rPr lang="ar-LB" sz="3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400" dirty="0">
                <a:ea typeface="Calibri" panose="020F0502020204030204" pitchFamily="34" charset="0"/>
                <a:cs typeface="Arial" panose="020B0604020202020204" pitchFamily="34" charset="0"/>
              </a:rPr>
              <a:t>o Zuflucht aller Ausgestoßenen.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9A0C3-F1CA-437C-98CA-23909C049CF1}"/>
              </a:ext>
            </a:extLst>
          </p:cNvPr>
          <p:cNvSpPr txBox="1"/>
          <p:nvPr/>
        </p:nvSpPr>
        <p:spPr>
          <a:xfrm>
            <a:off x="3026047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4415184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في اِحْسانِهِ قَديمٌ 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بِمَنْ اَرادَهُ عَليمٌ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in Seiner Güte</a:t>
            </a:r>
          </a:p>
          <a:p>
            <a:r>
              <a:rPr lang="de-DE" sz="3600" dirty="0">
                <a:latin typeface="+mn-lt"/>
              </a:rPr>
              <a:t>ohne Anfang ist,</a:t>
            </a:r>
          </a:p>
          <a:p>
            <a:r>
              <a:rPr lang="de-DE" sz="3600" dirty="0">
                <a:latin typeface="+mn-lt"/>
              </a:rPr>
              <a:t>o Jener, Der um jene weiß,</a:t>
            </a:r>
          </a:p>
          <a:p>
            <a:r>
              <a:rPr lang="de-DE" sz="3600" dirty="0">
                <a:latin typeface="+mn-lt"/>
              </a:rPr>
              <a:t>die Ihn erstreben.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C0AB9-E0FE-4956-973F-ED5F194DC808}"/>
              </a:ext>
            </a:extLst>
          </p:cNvPr>
          <p:cNvSpPr txBox="1"/>
          <p:nvPr/>
        </p:nvSpPr>
        <p:spPr>
          <a:xfrm>
            <a:off x="3024653" y="26668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1966405210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715759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مُسَبِّبُ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مُرَغِّبُ يا مُقَلِّبُ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Allah unser, ich flehe Dich</a:t>
            </a:r>
          </a:p>
          <a:p>
            <a:r>
              <a:rPr lang="de-DE" sz="4000" dirty="0">
                <a:latin typeface="+mn-lt"/>
              </a:rPr>
              <a:t>mit Deinem Namen an:</a:t>
            </a:r>
          </a:p>
          <a:p>
            <a:r>
              <a:rPr lang="de-DE" sz="4000" dirty="0">
                <a:latin typeface="+mn-lt"/>
              </a:rPr>
              <a:t>o Verursacher, o Erweckender</a:t>
            </a:r>
          </a:p>
          <a:p>
            <a:r>
              <a:rPr lang="de-DE" sz="4000" dirty="0">
                <a:latin typeface="+mn-lt"/>
              </a:rPr>
              <a:t>von Begehren, o Prüfer,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C6935-E0DE-4538-B3C9-B26AA4FEA9D9}"/>
              </a:ext>
            </a:extLst>
          </p:cNvPr>
          <p:cNvSpPr txBox="1"/>
          <p:nvPr/>
        </p:nvSpPr>
        <p:spPr>
          <a:xfrm>
            <a:off x="3030226" y="2653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3358048664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مُعَقِّبُ يا مُرَتِّبُ يا مُخَوِّفُ يا مُحَذِّرُ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مُذَكِّرُ يا مُسَخِّرُ يا مُغَيِّرُ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Verfolger, o Ordner,</a:t>
            </a:r>
          </a:p>
          <a:p>
            <a:r>
              <a:rPr lang="de-DE" sz="4000" dirty="0">
                <a:latin typeface="+mn-lt"/>
              </a:rPr>
              <a:t>o Angsteinflößender,</a:t>
            </a:r>
          </a:p>
          <a:p>
            <a:r>
              <a:rPr lang="de-DE" sz="4000" dirty="0">
                <a:latin typeface="+mn-lt"/>
              </a:rPr>
              <a:t>o Warnender, o Erinnernder,</a:t>
            </a:r>
          </a:p>
          <a:p>
            <a:r>
              <a:rPr lang="de-DE" sz="4000" dirty="0">
                <a:latin typeface="+mn-lt"/>
              </a:rPr>
              <a:t>o Unterwerfer, o Verändernder.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77B41-974F-4BAF-B705-0B7E59451898}"/>
              </a:ext>
            </a:extLst>
          </p:cNvPr>
          <p:cNvSpPr txBox="1"/>
          <p:nvPr/>
        </p:nvSpPr>
        <p:spPr>
          <a:xfrm>
            <a:off x="3017686" y="27392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2871644155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8756808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عِلْمُهُ سابِقٌ يا مَنْ وَعْدُهُ صادِقٌ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لُطْفُهُ ظاهِرٌ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-111096" y="1557157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 o Jener, Dessen Wissen schon früher existiert,</a:t>
            </a:r>
          </a:p>
          <a:p>
            <a:r>
              <a:rPr lang="de-DE" sz="3600" dirty="0">
                <a:latin typeface="+mn-lt"/>
              </a:rPr>
              <a:t>o Jener, Dessen Versprechen aufrichtig ist,</a:t>
            </a:r>
          </a:p>
          <a:p>
            <a:r>
              <a:rPr lang="de-DE" sz="3600" dirty="0">
                <a:latin typeface="+mn-lt"/>
              </a:rPr>
              <a:t>o Jener, Dessen Nachsicht offensichtlich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DE87-E646-461D-B9A4-3D8B2769E2E8}"/>
              </a:ext>
            </a:extLst>
          </p:cNvPr>
          <p:cNvSpPr txBox="1"/>
          <p:nvPr/>
        </p:nvSpPr>
        <p:spPr>
          <a:xfrm>
            <a:off x="3018894" y="2653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346952316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اَمْرُهُ غالِبٌ يا مَنْ كِتابُهُ مُحْكَمٌ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قَضاؤُهُ كأئِنٌ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749287" y="1557157"/>
            <a:ext cx="9265188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Jener, Dessen Befehl siegreich ist,</a:t>
            </a:r>
          </a:p>
          <a:p>
            <a:r>
              <a:rPr lang="de-DE" sz="4000" dirty="0">
                <a:latin typeface="+mn-lt"/>
              </a:rPr>
              <a:t>o Jener, Dessen Buch</a:t>
            </a:r>
          </a:p>
          <a:p>
            <a:r>
              <a:rPr lang="de-DE" sz="4000" dirty="0">
                <a:latin typeface="+mn-lt"/>
              </a:rPr>
              <a:t>unmissverständlich ist, o Jener, </a:t>
            </a:r>
          </a:p>
          <a:p>
            <a:r>
              <a:rPr lang="de-DE" sz="4000" dirty="0">
                <a:latin typeface="+mn-lt"/>
              </a:rPr>
              <a:t>Dessen </a:t>
            </a:r>
            <a:r>
              <a:rPr lang="de-DE" sz="4000" dirty="0" err="1">
                <a:latin typeface="+mn-lt"/>
              </a:rPr>
              <a:t>Richtsspruch</a:t>
            </a:r>
            <a:r>
              <a:rPr lang="de-DE" sz="4000" dirty="0">
                <a:latin typeface="+mn-lt"/>
              </a:rPr>
              <a:t> existiert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C5870-3053-4A77-8178-C5565B4FDB9F}"/>
              </a:ext>
            </a:extLst>
          </p:cNvPr>
          <p:cNvSpPr txBox="1"/>
          <p:nvPr/>
        </p:nvSpPr>
        <p:spPr>
          <a:xfrm>
            <a:off x="3026047" y="26395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016816858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قُرآنُهُ مَجيدٌ يا مَنْ مُلْكُهُ قَديمٌ</a:t>
            </a:r>
            <a:endParaRPr lang="de-DE" sz="7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Jener, Dessen </a:t>
            </a:r>
            <a:r>
              <a:rPr lang="de-DE" sz="4000" dirty="0" err="1">
                <a:latin typeface="+mn-lt"/>
              </a:rPr>
              <a:t>Qur´an</a:t>
            </a:r>
            <a:r>
              <a:rPr lang="de-DE" sz="4000" dirty="0">
                <a:latin typeface="+mn-lt"/>
              </a:rPr>
              <a:t> ruhmreich ist,</a:t>
            </a:r>
          </a:p>
          <a:p>
            <a:r>
              <a:rPr lang="de-DE" sz="4000" dirty="0">
                <a:latin typeface="+mn-lt"/>
              </a:rPr>
              <a:t>o Jener, Dessen Herrschaft</a:t>
            </a:r>
          </a:p>
          <a:p>
            <a:r>
              <a:rPr lang="de-DE" sz="4000" dirty="0">
                <a:latin typeface="+mn-lt"/>
              </a:rPr>
              <a:t>ohne Anfang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70EA9-47ED-4C10-9F0A-391C34B6DA50}"/>
              </a:ext>
            </a:extLst>
          </p:cNvPr>
          <p:cNvSpPr txBox="1"/>
          <p:nvPr/>
        </p:nvSpPr>
        <p:spPr>
          <a:xfrm>
            <a:off x="3013134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123025156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فَضْلُهُ عَميمٌ يا مَنْ عَرْشُهُ عَظيمٌ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>
                <a:latin typeface="+mn-lt"/>
              </a:rPr>
              <a:t> o Jener, Dessen Huld allgemein ist, </a:t>
            </a:r>
          </a:p>
          <a:p>
            <a:r>
              <a:rPr lang="de-DE" sz="4400" dirty="0">
                <a:latin typeface="+mn-lt"/>
              </a:rPr>
              <a:t>o Jener, Dessen Thron herrlich 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5BE73-A889-496B-A200-3FB70ECBEB6B}"/>
              </a:ext>
            </a:extLst>
          </p:cNvPr>
          <p:cNvSpPr txBox="1"/>
          <p:nvPr/>
        </p:nvSpPr>
        <p:spPr>
          <a:xfrm>
            <a:off x="3030226" y="27908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080599374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881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2F1FAB-16C5-4E23-B532-71E620A0E565}"/>
              </a:ext>
            </a:extLst>
          </p:cNvPr>
          <p:cNvSpPr/>
          <p:nvPr/>
        </p:nvSpPr>
        <p:spPr>
          <a:xfrm>
            <a:off x="1524000" y="3602038"/>
            <a:ext cx="12256655" cy="2554545"/>
          </a:xfrm>
          <a:prstGeom prst="rect">
            <a:avLst/>
          </a:prstGeom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سَيِّدَ السّاداتِ يا مُجيبَ</a:t>
            </a:r>
            <a:endParaRPr lang="ar-LB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الدَّعَواتِ يا رافِعَ الدَّرَجاتِ </a:t>
            </a:r>
            <a:endParaRPr lang="ar-LB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CAD3D-06C3-4E80-978F-029924D184DE}"/>
              </a:ext>
            </a:extLst>
          </p:cNvPr>
          <p:cNvSpPr/>
          <p:nvPr/>
        </p:nvSpPr>
        <p:spPr>
          <a:xfrm>
            <a:off x="2875" y="1129222"/>
            <a:ext cx="12189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dirty="0">
                <a:latin typeface="Cambria" panose="02040503050406030204" pitchFamily="18" charset="0"/>
                <a:ea typeface="Cambria" panose="02040503050406030204" pitchFamily="18" charset="0"/>
              </a:rPr>
              <a:t>o Fürst der Fürsten, </a:t>
            </a:r>
            <a:endParaRPr lang="ar-LB" sz="4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4800" dirty="0">
                <a:latin typeface="Cambria" panose="02040503050406030204" pitchFamily="18" charset="0"/>
                <a:ea typeface="Cambria" panose="02040503050406030204" pitchFamily="18" charset="0"/>
              </a:rPr>
              <a:t>o Erhörender der Gebete, </a:t>
            </a:r>
            <a:endParaRPr lang="ar-LB" sz="4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4800" dirty="0">
                <a:latin typeface="Cambria" panose="02040503050406030204" pitchFamily="18" charset="0"/>
                <a:ea typeface="Cambria" panose="02040503050406030204" pitchFamily="18" charset="0"/>
              </a:rPr>
              <a:t>o Ehrhöher des Ranges,</a:t>
            </a:r>
            <a:endParaRPr lang="de-DE" sz="4800" dirty="0">
              <a:latin typeface="Cambria" panose="02040503050406030204" pitchFamily="18" charset="0"/>
              <a:ea typeface="Cambria" panose="02040503050406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F6743-50C2-42C5-9E06-8AB8DCCB1345}"/>
              </a:ext>
            </a:extLst>
          </p:cNvPr>
          <p:cNvSpPr txBox="1"/>
          <p:nvPr/>
        </p:nvSpPr>
        <p:spPr>
          <a:xfrm>
            <a:off x="3171151" y="239341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5261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710490-D88C-4149-BBDF-8CDE6D222285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9970098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يَشْغَلُهُ سَمْعٌ عَنْ سَمْعٍ يا مَنْ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 يَمْنَعُهُ فِعْلٌ عَنْ فِعْلٍ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305744" y="1565546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Jener, Den das Hören nicht</a:t>
            </a:r>
          </a:p>
          <a:p>
            <a:r>
              <a:rPr lang="de-DE" sz="4800" dirty="0">
                <a:latin typeface="+mn-lt"/>
              </a:rPr>
              <a:t>vom Hören ablenkt, o Jener,</a:t>
            </a:r>
          </a:p>
          <a:p>
            <a:r>
              <a:rPr lang="de-DE" sz="4800" dirty="0">
                <a:latin typeface="+mn-lt"/>
              </a:rPr>
              <a:t>Dem keine Tat am Handeln hindert,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48E4A-F4A2-49F7-AB15-1EAD7088751C}"/>
              </a:ext>
            </a:extLst>
          </p:cNvPr>
          <p:cNvSpPr txBox="1"/>
          <p:nvPr/>
        </p:nvSpPr>
        <p:spPr>
          <a:xfrm>
            <a:off x="3031619" y="25297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994617221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يُلْهيهِ قَوْلٌ عَنْ قَوْلٍ يا مَنْ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 يُغَلِّطُهُ سُؤالٌ عَنْ سُؤالٍ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929586" y="1638120"/>
            <a:ext cx="8738414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Jener, Den das Aussprechen</a:t>
            </a:r>
          </a:p>
          <a:p>
            <a:r>
              <a:rPr lang="de-DE" sz="4000" dirty="0">
                <a:latin typeface="+mn-lt"/>
              </a:rPr>
              <a:t>nicht vom Aussprechen abhält,</a:t>
            </a:r>
          </a:p>
          <a:p>
            <a:r>
              <a:rPr lang="de-DE" sz="4000" dirty="0">
                <a:latin typeface="+mn-lt"/>
              </a:rPr>
              <a:t>o Jener, Der durch Fragen nicht vom Fragen abgebracht wird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F95C9-FF7B-4AC1-AFC2-29D8E0ABA36C}"/>
              </a:ext>
            </a:extLst>
          </p:cNvPr>
          <p:cNvSpPr txBox="1"/>
          <p:nvPr/>
        </p:nvSpPr>
        <p:spPr>
          <a:xfrm>
            <a:off x="3031806" y="26538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033848501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يَحْجُبُهُ شَيْءٌ عَنْ شَيْءٍ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لا يُبْرِمُهُ اِلْحاحُ الْمُلِحّينَ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+mn-lt"/>
              </a:rPr>
              <a:t>o Jener, Der nicht von etwas abgeschirmt</a:t>
            </a:r>
          </a:p>
          <a:p>
            <a:r>
              <a:rPr lang="de-DE" sz="3600" dirty="0">
                <a:latin typeface="+mn-lt"/>
              </a:rPr>
              <a:t>wird durch etwas anderes, o Jener,</a:t>
            </a:r>
          </a:p>
          <a:p>
            <a:r>
              <a:rPr lang="de-DE" sz="3600" dirty="0">
                <a:latin typeface="+mn-lt"/>
              </a:rPr>
              <a:t>Der durch das Drängen der Beharrlichen</a:t>
            </a:r>
          </a:p>
          <a:p>
            <a:r>
              <a:rPr lang="de-DE" sz="3600" dirty="0">
                <a:latin typeface="+mn-lt"/>
              </a:rPr>
              <a:t>nicht überdrüssig wird,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80516-3990-4FE6-8708-6EAD437B037E}"/>
              </a:ext>
            </a:extLst>
          </p:cNvPr>
          <p:cNvSpPr txBox="1"/>
          <p:nvPr/>
        </p:nvSpPr>
        <p:spPr>
          <a:xfrm>
            <a:off x="3038772" y="24202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373621059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غايَةُ مُرادِ الْمُريدينَ 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176518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Jener, Der der Beweggrund</a:t>
            </a:r>
          </a:p>
          <a:p>
            <a:r>
              <a:rPr lang="de-DE" sz="4800" dirty="0">
                <a:latin typeface="+mn-lt"/>
              </a:rPr>
              <a:t>der Begehrenden 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9AEF7-3CF0-44FF-AB5A-705C3973014B}"/>
              </a:ext>
            </a:extLst>
          </p:cNvPr>
          <p:cNvSpPr txBox="1"/>
          <p:nvPr/>
        </p:nvSpPr>
        <p:spPr>
          <a:xfrm>
            <a:off x="3016107" y="25344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366408675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مُنْتَهى هِمَمِ الْعارِفينَ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هُوَ مُنْتَهى طَلَبِ الطّالِبينَ </a:t>
            </a:r>
            <a:endParaRPr lang="en-US" altLang="de-DE" sz="66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888434" y="1600200"/>
            <a:ext cx="8947136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 o Jener, Der das Endziel des</a:t>
            </a:r>
          </a:p>
          <a:p>
            <a:r>
              <a:rPr lang="de-DE" sz="4000" dirty="0">
                <a:latin typeface="+mn-lt"/>
              </a:rPr>
              <a:t>Willens der Wissenden ist,</a:t>
            </a:r>
          </a:p>
          <a:p>
            <a:r>
              <a:rPr lang="de-DE" sz="4000" dirty="0">
                <a:latin typeface="+mn-lt"/>
              </a:rPr>
              <a:t>o Jener, Der das Endziel des Strebens </a:t>
            </a:r>
          </a:p>
          <a:p>
            <a:r>
              <a:rPr lang="de-DE" sz="4000" dirty="0">
                <a:latin typeface="+mn-lt"/>
              </a:rPr>
              <a:t>der Strebenden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69FA2-4BC8-4C09-9C85-F1B5F817764A}"/>
              </a:ext>
            </a:extLst>
          </p:cNvPr>
          <p:cNvSpPr txBox="1"/>
          <p:nvPr/>
        </p:nvSpPr>
        <p:spPr>
          <a:xfrm>
            <a:off x="3021680" y="248288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3585619860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يَخْفى عَلَيْهِ ذَرَّةٌ فِي الْعالَمينَ 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latin typeface="+mn-lt"/>
              </a:rPr>
              <a:t>o Jener, Dem kein Atom in den Welten verborgen 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EAEEF-2923-4D30-8F32-9576253B4FBD}"/>
              </a:ext>
            </a:extLst>
          </p:cNvPr>
          <p:cNvSpPr txBox="1"/>
          <p:nvPr/>
        </p:nvSpPr>
        <p:spPr>
          <a:xfrm>
            <a:off x="3038772" y="242021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3162564125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273477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حَليماً لا يَعْجَلُ يا جَواداً لا يَبْخَلُ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صادِقاً لا يُخْلِفُ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929586" y="1557157"/>
            <a:ext cx="8738414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Nachsichtiger, Der es nicht</a:t>
            </a:r>
          </a:p>
          <a:p>
            <a:r>
              <a:rPr lang="de-DE" sz="4000" dirty="0">
                <a:latin typeface="+mn-lt"/>
              </a:rPr>
              <a:t>eilig hat, o Großzügiger,</a:t>
            </a:r>
          </a:p>
          <a:p>
            <a:r>
              <a:rPr lang="de-DE" sz="4000" dirty="0">
                <a:latin typeface="+mn-lt"/>
              </a:rPr>
              <a:t>Der nicht geizig ist, o Wahrhaftiger, </a:t>
            </a:r>
          </a:p>
          <a:p>
            <a:r>
              <a:rPr lang="de-DE" sz="4000" dirty="0">
                <a:latin typeface="+mn-lt"/>
              </a:rPr>
              <a:t>Der sein Versprechen nicht bricht,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09829-35CB-44DC-951E-8E713B99FFB3}"/>
              </a:ext>
            </a:extLst>
          </p:cNvPr>
          <p:cNvSpPr txBox="1"/>
          <p:nvPr/>
        </p:nvSpPr>
        <p:spPr>
          <a:xfrm>
            <a:off x="3015179" y="358491"/>
            <a:ext cx="130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A 3D Max Hashimy." pitchFamily="2" charset="2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236689215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وَهّاباً لا يَمَلُّ يا قاهِراً لا يُغْلَبُ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عَظيماً لا يُوصَفُ</a:t>
            </a:r>
            <a:endParaRPr lang="de-DE" sz="66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Schenker, Der nicht verdrossen</a:t>
            </a:r>
          </a:p>
          <a:p>
            <a:r>
              <a:rPr lang="de-DE" sz="4000" dirty="0">
                <a:latin typeface="+mn-lt"/>
              </a:rPr>
              <a:t>wird, o Bezwinger, Der nicht besiegt</a:t>
            </a:r>
          </a:p>
          <a:p>
            <a:r>
              <a:rPr lang="de-DE" sz="4000" dirty="0">
                <a:latin typeface="+mn-lt"/>
              </a:rPr>
              <a:t>wird, o Gewaltiger,</a:t>
            </a:r>
          </a:p>
          <a:p>
            <a:r>
              <a:rPr lang="de-DE" sz="4000" dirty="0">
                <a:latin typeface="+mn-lt"/>
              </a:rPr>
              <a:t>Der nicht beschreibbar ist,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CF4FE-B184-4BEC-8374-370D42047F75}"/>
              </a:ext>
            </a:extLst>
          </p:cNvPr>
          <p:cNvSpPr txBox="1"/>
          <p:nvPr/>
        </p:nvSpPr>
        <p:spPr>
          <a:xfrm>
            <a:off x="3017966" y="375581"/>
            <a:ext cx="130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A 3D Max Hashimy." pitchFamily="2" charset="2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780463754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920145" y="4073891"/>
            <a:ext cx="12192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عَدْلاً لا يَحيفُ يا غَنِيّاً لا يَفْتَقِرُ يا كَبيراً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 يَصْغُرُ يا حافِظاً </a:t>
            </a:r>
            <a:r>
              <a:rPr lang="ar-LB" sz="550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لا يَغْفَلُ.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937A25-8210-48F6-AC27-E507D4622C4C}"/>
              </a:ext>
            </a:extLst>
          </p:cNvPr>
          <p:cNvSpPr txBox="1">
            <a:spLocks/>
          </p:cNvSpPr>
          <p:nvPr/>
        </p:nvSpPr>
        <p:spPr>
          <a:xfrm>
            <a:off x="144379" y="1600200"/>
            <a:ext cx="12192000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+mn-lt"/>
              </a:rPr>
              <a:t>o Gerechter, Der nicht ungerecht wird,</a:t>
            </a:r>
          </a:p>
          <a:p>
            <a:r>
              <a:rPr lang="de-DE" sz="4000" dirty="0">
                <a:latin typeface="+mn-lt"/>
              </a:rPr>
              <a:t>o Reicher, Der nicht verarmt,</a:t>
            </a:r>
          </a:p>
          <a:p>
            <a:r>
              <a:rPr lang="de-DE" sz="4000" dirty="0">
                <a:latin typeface="+mn-lt"/>
              </a:rPr>
              <a:t>o Großer, Der nicht klein wird, o Behüter, </a:t>
            </a:r>
          </a:p>
          <a:p>
            <a:r>
              <a:rPr lang="de-DE" sz="4000" dirty="0">
                <a:latin typeface="+mn-lt"/>
              </a:rPr>
              <a:t>Der nicht vernachlässigt.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DA85F-6AE4-4AE3-9C95-1529DB116824}"/>
              </a:ext>
            </a:extLst>
          </p:cNvPr>
          <p:cNvSpPr txBox="1"/>
          <p:nvPr/>
        </p:nvSpPr>
        <p:spPr>
          <a:xfrm>
            <a:off x="3008026" y="400659"/>
            <a:ext cx="130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  <a:latin typeface="A 3D Max Hashimy." pitchFamily="2" charset="2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18083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B5F5FB-DD7F-4D37-8782-69835888528B}"/>
              </a:ext>
            </a:extLst>
          </p:cNvPr>
          <p:cNvSpPr/>
          <p:nvPr/>
        </p:nvSpPr>
        <p:spPr>
          <a:xfrm>
            <a:off x="1429644" y="3950533"/>
            <a:ext cx="12873135" cy="178510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عُدَّتي عِنْدَ شِدَّتي يا رَجائي عِنْدَ مُصيبَتي </a:t>
            </a: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مُونِسي عِنْدَ وَحْشَتي يا صاحِبي عِنْدَ غُرْبَتي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D5902-1AFA-44FD-8E3D-6B794FCA9668}"/>
              </a:ext>
            </a:extLst>
          </p:cNvPr>
          <p:cNvSpPr/>
          <p:nvPr/>
        </p:nvSpPr>
        <p:spPr>
          <a:xfrm>
            <a:off x="0" y="1523590"/>
            <a:ext cx="12192000" cy="19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4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mein Helfer in meiner Not, </a:t>
            </a:r>
            <a:r>
              <a:rPr lang="de-DE" sz="3400" dirty="0">
                <a:ea typeface="Calibri" panose="020F0502020204030204" pitchFamily="34" charset="0"/>
                <a:cs typeface="Arial" panose="020B0604020202020204" pitchFamily="34" charset="0"/>
              </a:rPr>
              <a:t>o meine Hoffnung </a:t>
            </a:r>
            <a:endParaRPr lang="ar-LB" sz="3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400" dirty="0">
                <a:ea typeface="Calibri" panose="020F0502020204030204" pitchFamily="34" charset="0"/>
                <a:cs typeface="Arial" panose="020B0604020202020204" pitchFamily="34" charset="0"/>
              </a:rPr>
              <a:t>in meiner Heimsuchung, o mein Vertrauter in meiner</a:t>
            </a:r>
            <a:endParaRPr lang="ar-LB" sz="3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3400" dirty="0"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de-DE" sz="3400" dirty="0">
                <a:ea typeface="Calibri" panose="020F0502020204030204" pitchFamily="34" charset="0"/>
                <a:cs typeface="Arial" panose="020B0604020202020204" pitchFamily="34" charset="0"/>
              </a:rPr>
              <a:t> Einsamkeit, o mein Gefährte in meiner Fremde,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03288-094E-4383-A40C-32DA3559A366}"/>
              </a:ext>
            </a:extLst>
          </p:cNvPr>
          <p:cNvSpPr txBox="1"/>
          <p:nvPr/>
        </p:nvSpPr>
        <p:spPr>
          <a:xfrm>
            <a:off x="3010163" y="214454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61869642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80B938-2652-4495-AF1D-983917DD404E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6820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C392A4-65F5-4546-8F61-65EA8DC99A88}"/>
              </a:ext>
            </a:extLst>
          </p:cNvPr>
          <p:cNvSpPr/>
          <p:nvPr/>
        </p:nvSpPr>
        <p:spPr>
          <a:xfrm>
            <a:off x="830506" y="3546422"/>
            <a:ext cx="12873135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وَلِيّي عِنْدَ نِعْمَتي 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غِياثي عِنْدَ كُرْبَتي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1ED25-0B36-493B-8127-3BEF0430287C}"/>
              </a:ext>
            </a:extLst>
          </p:cNvPr>
          <p:cNvSpPr/>
          <p:nvPr/>
        </p:nvSpPr>
        <p:spPr>
          <a:xfrm>
            <a:off x="0" y="1708336"/>
            <a:ext cx="12192000" cy="16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 o mein Wohltäter in meinen Gaben, </a:t>
            </a:r>
            <a:endParaRPr lang="ar-LB" sz="4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mein Helfer in meinen Sorgen,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CE483-BB9B-4DE0-95B7-967AF311CF82}"/>
              </a:ext>
            </a:extLst>
          </p:cNvPr>
          <p:cNvSpPr txBox="1"/>
          <p:nvPr/>
        </p:nvSpPr>
        <p:spPr>
          <a:xfrm>
            <a:off x="3011927" y="250864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63947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83C0DF-DE4C-4AB9-A071-555C0C9B1C79}"/>
              </a:ext>
            </a:extLst>
          </p:cNvPr>
          <p:cNvSpPr/>
          <p:nvPr/>
        </p:nvSpPr>
        <p:spPr>
          <a:xfrm>
            <a:off x="1257693" y="4104421"/>
            <a:ext cx="13376087" cy="1631216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دَليلي عِنْدَ حَيْرَتي يا غَنائي عِنْدَ افْتِقاري</a:t>
            </a: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مَلجَأي عِنْدَ اضْطِراري يا مُعيني عِنْدَ مَفْزَعي</a:t>
            </a:r>
            <a:endParaRPr lang="en-US" altLang="de-DE" sz="5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C9420-8D53-476A-845B-BADF3C8FDE95}"/>
              </a:ext>
            </a:extLst>
          </p:cNvPr>
          <p:cNvSpPr/>
          <p:nvPr/>
        </p:nvSpPr>
        <p:spPr>
          <a:xfrm>
            <a:off x="293357" y="1047493"/>
            <a:ext cx="116052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o mein Wegweiser in meiner Verwirrung, </a:t>
            </a:r>
            <a:endParaRPr lang="ar-LB" sz="35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o mein Reichtum in meiner Mittellosigkeit, </a:t>
            </a:r>
            <a:endParaRPr lang="ar-LB" sz="35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o meine Zuflucht in meiner Notlage, </a:t>
            </a:r>
            <a:endParaRPr lang="ar-LB" sz="35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o mein Beistand in meinem Schrecken.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44C70-B7FA-4A62-9627-8E135B417B56}"/>
              </a:ext>
            </a:extLst>
          </p:cNvPr>
          <p:cNvSpPr txBox="1"/>
          <p:nvPr/>
        </p:nvSpPr>
        <p:spPr>
          <a:xfrm>
            <a:off x="3040167" y="23165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65617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862457-B47C-4FA1-BCE7-AE7383F8DB4A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7939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3F6483-3BF8-40D0-984C-83F2B7A0EBCB}"/>
              </a:ext>
            </a:extLst>
          </p:cNvPr>
          <p:cNvSpPr/>
          <p:nvPr/>
        </p:nvSpPr>
        <p:spPr>
          <a:xfrm>
            <a:off x="1411705" y="3661437"/>
            <a:ext cx="12192000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عَلاّمَ الْغُيُوبِ يا غَفّارَ الذُّنُوبِ يا سَتّارَ الْعُيُوبِ</a:t>
            </a: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كاشِفَ الْكُرُوبِ </a:t>
            </a:r>
          </a:p>
          <a:p>
            <a:pPr algn="ctr"/>
            <a:r>
              <a:rPr lang="ar-LB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مُقَلِّبَ الْقُلُوبِ يا طَبيبَ الْقُلُوبِ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B2ABF6-0F18-423E-A252-A84575C018A5}"/>
              </a:ext>
            </a:extLst>
          </p:cNvPr>
          <p:cNvSpPr/>
          <p:nvPr/>
        </p:nvSpPr>
        <p:spPr>
          <a:xfrm>
            <a:off x="556746" y="1119031"/>
            <a:ext cx="1087340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de-DE" sz="32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Wissender der verborgenen Dinge, </a:t>
            </a:r>
            <a:endParaRPr lang="ar-LB" sz="3200" dirty="0">
              <a:solidFill>
                <a:srgbClr val="0033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Vergebender der Sünden, o Verhüller der Fehler, </a:t>
            </a:r>
          </a:p>
          <a:p>
            <a:pPr algn="ctr"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Beseitigender des Unheils, o Verfügender über die Herzen, </a:t>
            </a:r>
            <a:endParaRPr lang="ar-LB" sz="3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Heiler der Herzen, o Erleuchtender der Herzen,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249EB-3862-43BC-9D02-5BE7D3111D77}"/>
              </a:ext>
            </a:extLst>
          </p:cNvPr>
          <p:cNvSpPr txBox="1"/>
          <p:nvPr/>
        </p:nvSpPr>
        <p:spPr>
          <a:xfrm>
            <a:off x="3015922" y="21562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49749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629C7B-1F7A-454B-B0D5-7A708B7D99F7}"/>
              </a:ext>
            </a:extLst>
          </p:cNvPr>
          <p:cNvSpPr/>
          <p:nvPr/>
        </p:nvSpPr>
        <p:spPr>
          <a:xfrm>
            <a:off x="1812235" y="3910151"/>
            <a:ext cx="12701954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مُنَوِّرَ الْقُلُوبِ يا اَنيسَ الْقُلُوبِ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مُفَرِّجَ الْهُمُومِ يا مُنَفِّسَ الْغُمُومِ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37E8B-4723-460E-B0C5-77058B7D6E9C}"/>
              </a:ext>
            </a:extLst>
          </p:cNvPr>
          <p:cNvSpPr/>
          <p:nvPr/>
        </p:nvSpPr>
        <p:spPr>
          <a:xfrm>
            <a:off x="99216" y="1333368"/>
            <a:ext cx="12192000" cy="224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o Erleuchtender der Herzen,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o Geselliger der Herzen, o Erlöser von den Sorgen,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o Befreier von den Kümmernissen.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69B54-9569-47E5-B357-8C7C3A35C025}"/>
              </a:ext>
            </a:extLst>
          </p:cNvPr>
          <p:cNvSpPr txBox="1"/>
          <p:nvPr/>
        </p:nvSpPr>
        <p:spPr>
          <a:xfrm>
            <a:off x="2987497" y="19929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3379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5A1C06-764A-4DFB-8886-6AF2C050BB23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5084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3002A5-DEBC-4681-A2A1-4D32EB1B42B6}"/>
              </a:ext>
            </a:extLst>
          </p:cNvPr>
          <p:cNvSpPr/>
          <p:nvPr/>
        </p:nvSpPr>
        <p:spPr>
          <a:xfrm>
            <a:off x="2976165" y="3602038"/>
            <a:ext cx="9459785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بِاْسمِكَ يا جَليلُ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جَميلُ يا وَكيلُ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82B2E-BFEC-427C-A50C-6E03624824AF}"/>
              </a:ext>
            </a:extLst>
          </p:cNvPr>
          <p:cNvSpPr/>
          <p:nvPr/>
        </p:nvSpPr>
        <p:spPr>
          <a:xfrm>
            <a:off x="1010652" y="1141386"/>
            <a:ext cx="10170695" cy="239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3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Allah unser, ich flehe Dich mit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3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Deinem Namen an: </a:t>
            </a:r>
            <a:r>
              <a:rPr lang="de-DE" sz="4300" dirty="0">
                <a:ea typeface="Calibri" panose="020F0502020204030204" pitchFamily="34" charset="0"/>
                <a:cs typeface="Arial" panose="020B0604020202020204" pitchFamily="34" charset="0"/>
              </a:rPr>
              <a:t>o Majestätischer,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300" dirty="0">
                <a:ea typeface="Calibri" panose="020F0502020204030204" pitchFamily="34" charset="0"/>
                <a:cs typeface="Arial" panose="020B0604020202020204" pitchFamily="34" charset="0"/>
              </a:rPr>
              <a:t>o Schöner, o Sachwalter,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7318A-3EC5-4B65-AC36-B16E610FA327}"/>
              </a:ext>
            </a:extLst>
          </p:cNvPr>
          <p:cNvSpPr txBox="1"/>
          <p:nvPr/>
        </p:nvSpPr>
        <p:spPr>
          <a:xfrm>
            <a:off x="2976165" y="264604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404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9D829F-D077-4DE4-ABF9-6082B187F426}"/>
              </a:ext>
            </a:extLst>
          </p:cNvPr>
          <p:cNvSpPr/>
          <p:nvPr/>
        </p:nvSpPr>
        <p:spPr>
          <a:xfrm>
            <a:off x="2261937" y="3554476"/>
            <a:ext cx="10684042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كَفيلُ يا دَليلُ يا قَبيلُ يا مُديلُ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مُنيلُ يا مُقيلُ يا مُحيلُ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CF618-3F26-4B28-890A-D13B64A2B894}"/>
              </a:ext>
            </a:extLst>
          </p:cNvPr>
          <p:cNvSpPr/>
          <p:nvPr/>
        </p:nvSpPr>
        <p:spPr>
          <a:xfrm>
            <a:off x="160421" y="1379400"/>
            <a:ext cx="11871157" cy="2049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a typeface="Calibri" panose="020F0502020204030204" pitchFamily="34" charset="0"/>
                <a:cs typeface="Arial" panose="020B0604020202020204" pitchFamily="34" charset="0"/>
              </a:rPr>
              <a:t>o Bürge, o Wegweiser, o Garant,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a typeface="Calibri" panose="020F0502020204030204" pitchFamily="34" charset="0"/>
                <a:cs typeface="Arial" panose="020B0604020202020204" pitchFamily="34" charset="0"/>
              </a:rPr>
              <a:t>o  Nahebringender, o Ermöglichender des Erlangens,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a typeface="Calibri" panose="020F0502020204030204" pitchFamily="34" charset="0"/>
                <a:cs typeface="Arial" panose="020B0604020202020204" pitchFamily="34" charset="0"/>
              </a:rPr>
              <a:t>o Hilfeeilender, o Kraftspender.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4D798-F5D2-4401-B428-39DFDE353614}"/>
              </a:ext>
            </a:extLst>
          </p:cNvPr>
          <p:cNvSpPr txBox="1"/>
          <p:nvPr/>
        </p:nvSpPr>
        <p:spPr>
          <a:xfrm>
            <a:off x="3017315" y="267585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3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DF5FD5-1D94-4D5B-8A4C-238BF30337BD}"/>
              </a:ext>
            </a:extLst>
          </p:cNvPr>
          <p:cNvSpPr/>
          <p:nvPr/>
        </p:nvSpPr>
        <p:spPr>
          <a:xfrm>
            <a:off x="1684421" y="3673179"/>
            <a:ext cx="12256655" cy="230832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وَلِيَّ الْحَسَناتِ</a:t>
            </a:r>
            <a:r>
              <a:rPr lang="ar-LB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غافِرَ</a:t>
            </a:r>
            <a:endParaRPr lang="ar-LB" sz="7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الْخَطيئاتِ يا مُعْطِيَ الْمَسْأَلاتِ</a:t>
            </a:r>
            <a:endParaRPr lang="de-DE" sz="7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674C8-3AC5-405E-BB18-01234E35B569}"/>
              </a:ext>
            </a:extLst>
          </p:cNvPr>
          <p:cNvSpPr/>
          <p:nvPr/>
        </p:nvSpPr>
        <p:spPr>
          <a:xfrm>
            <a:off x="232562" y="1164226"/>
            <a:ext cx="12189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800" dirty="0">
                <a:latin typeface="Cambria" panose="02040503050406030204" pitchFamily="18" charset="0"/>
                <a:ea typeface="Cambria" panose="02040503050406030204" pitchFamily="18" charset="0"/>
              </a:rPr>
              <a:t>o Statthalter der guten Dinge,</a:t>
            </a:r>
            <a:endParaRPr lang="ar-LB" sz="4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4800" dirty="0">
                <a:latin typeface="Cambria" panose="02040503050406030204" pitchFamily="18" charset="0"/>
                <a:ea typeface="Cambria" panose="02040503050406030204" pitchFamily="18" charset="0"/>
              </a:rPr>
              <a:t> o Vergebender der Fehler, </a:t>
            </a:r>
            <a:endParaRPr lang="ar-LB" sz="4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4800" dirty="0">
                <a:latin typeface="Cambria" panose="02040503050406030204" pitchFamily="18" charset="0"/>
                <a:ea typeface="Cambria" panose="02040503050406030204" pitchFamily="18" charset="0"/>
              </a:rPr>
              <a:t>o Erfüllender der Wünsche, </a:t>
            </a:r>
            <a:endParaRPr lang="de-DE" sz="4800" dirty="0">
              <a:latin typeface="Cambria" panose="02040503050406030204" pitchFamily="18" charset="0"/>
              <a:ea typeface="Cambria" panose="02040503050406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E6AE7-18DD-44E9-89A7-5A5416DA827B}"/>
              </a:ext>
            </a:extLst>
          </p:cNvPr>
          <p:cNvSpPr txBox="1"/>
          <p:nvPr/>
        </p:nvSpPr>
        <p:spPr>
          <a:xfrm>
            <a:off x="3171151" y="255140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2228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94C058-6DA2-467C-9BEF-1BFB302CF907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4125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7D9535-0C37-4B68-BC4D-187417916E7E}"/>
              </a:ext>
            </a:extLst>
          </p:cNvPr>
          <p:cNvSpPr/>
          <p:nvPr/>
        </p:nvSpPr>
        <p:spPr>
          <a:xfrm>
            <a:off x="1832113" y="3950533"/>
            <a:ext cx="12192000" cy="178510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دَليلَ الْمُتَحَيِّرينَ يا غِياثَ الْمُسْتَغيثينَ</a:t>
            </a: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صَريخَ الْمُسْتَصْرِخينَ يا جارَ الْمُسْتَجيرينَ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F77C8-CF41-4104-9F46-7DFE3848D6AE}"/>
              </a:ext>
            </a:extLst>
          </p:cNvPr>
          <p:cNvSpPr/>
          <p:nvPr/>
        </p:nvSpPr>
        <p:spPr>
          <a:xfrm>
            <a:off x="280737" y="1501448"/>
            <a:ext cx="11630526" cy="2049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Wegweiser der Verwirrten, </a:t>
            </a:r>
            <a:r>
              <a:rPr lang="de-DE" sz="3600" dirty="0">
                <a:ea typeface="Calibri" panose="020F0502020204030204" pitchFamily="34" charset="0"/>
                <a:cs typeface="Arial" panose="020B0604020202020204" pitchFamily="34" charset="0"/>
              </a:rPr>
              <a:t>o Rettung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a typeface="Calibri" panose="020F0502020204030204" pitchFamily="34" charset="0"/>
                <a:cs typeface="Arial" panose="020B0604020202020204" pitchFamily="34" charset="0"/>
              </a:rPr>
              <a:t>der Rettungssuchenden, o Hilfreicher der um Hilfe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a typeface="Calibri" panose="020F0502020204030204" pitchFamily="34" charset="0"/>
                <a:cs typeface="Arial" panose="020B0604020202020204" pitchFamily="34" charset="0"/>
              </a:rPr>
              <a:t>Rufenden, o Schutz der Schutzsuchenden,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7F649-09C0-49A8-92BD-2F43910D75F0}"/>
              </a:ext>
            </a:extLst>
          </p:cNvPr>
          <p:cNvSpPr txBox="1"/>
          <p:nvPr/>
        </p:nvSpPr>
        <p:spPr>
          <a:xfrm>
            <a:off x="3038773" y="253874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76861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6539D2-6AFC-4BD8-8A5D-080B57FFE5BE}"/>
              </a:ext>
            </a:extLst>
          </p:cNvPr>
          <p:cNvSpPr/>
          <p:nvPr/>
        </p:nvSpPr>
        <p:spPr>
          <a:xfrm>
            <a:off x="1331494" y="3614270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اَمانَ الْخائِفينَ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عَوْنَ الْمُؤْمِنينَ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D04F5-CC98-4771-A365-337DC619DA03}"/>
              </a:ext>
            </a:extLst>
          </p:cNvPr>
          <p:cNvSpPr/>
          <p:nvPr/>
        </p:nvSpPr>
        <p:spPr>
          <a:xfrm>
            <a:off x="105646" y="1600200"/>
            <a:ext cx="12192000" cy="1804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800" dirty="0">
                <a:ea typeface="Calibri" panose="020F0502020204030204" pitchFamily="34" charset="0"/>
                <a:cs typeface="Arial" panose="020B0604020202020204" pitchFamily="34" charset="0"/>
              </a:rPr>
              <a:t> o Sicherheit der Beängstigten,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800" dirty="0">
                <a:ea typeface="Calibri" panose="020F0502020204030204" pitchFamily="34" charset="0"/>
                <a:cs typeface="Arial" panose="020B0604020202020204" pitchFamily="34" charset="0"/>
              </a:rPr>
              <a:t>o Helfer der Gläubigen,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61FDC-1B9A-4352-95A9-37C2E64439E3}"/>
              </a:ext>
            </a:extLst>
          </p:cNvPr>
          <p:cNvSpPr txBox="1"/>
          <p:nvPr/>
        </p:nvSpPr>
        <p:spPr>
          <a:xfrm>
            <a:off x="2977558" y="20502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58887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D29039-4B27-4A2A-AFCA-F3AC7E4DF09B}"/>
              </a:ext>
            </a:extLst>
          </p:cNvPr>
          <p:cNvSpPr/>
          <p:nvPr/>
        </p:nvSpPr>
        <p:spPr>
          <a:xfrm>
            <a:off x="1838601" y="4053136"/>
            <a:ext cx="12256655" cy="178510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راحِمَ الْمَساكينَ يا مَلْجَأَ الْعاصينَ </a:t>
            </a: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غافِرَ الْمُذْنِبينَ يا مُجيبَ دَعْوَةِ الْمُضْطَرّينَ</a:t>
            </a:r>
            <a:endParaRPr lang="en-US" altLang="de-DE" sz="5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CEDA2-2058-4883-94F0-104C87A4B704}"/>
              </a:ext>
            </a:extLst>
          </p:cNvPr>
          <p:cNvSpPr/>
          <p:nvPr/>
        </p:nvSpPr>
        <p:spPr>
          <a:xfrm>
            <a:off x="473242" y="1493207"/>
            <a:ext cx="11245516" cy="185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Erbarmer der Elenden, o Zuflucht der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Ungehorsamen, o Vergebender der Sündigen,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Erhörender des Rufes der Bedrängten.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B447F-9DBC-4F92-9713-FF496839243F}"/>
              </a:ext>
            </a:extLst>
          </p:cNvPr>
          <p:cNvSpPr txBox="1"/>
          <p:nvPr/>
        </p:nvSpPr>
        <p:spPr>
          <a:xfrm>
            <a:off x="2966226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57647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EA2EB6-BE85-4569-802B-15F615B960FB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3493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D54BF4-CAF0-4884-B0B7-3DCFB89B70FB}"/>
              </a:ext>
            </a:extLst>
          </p:cNvPr>
          <p:cNvSpPr/>
          <p:nvPr/>
        </p:nvSpPr>
        <p:spPr>
          <a:xfrm>
            <a:off x="1693688" y="4307466"/>
            <a:ext cx="12541413" cy="141577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4300" dirty="0"/>
              <a:t>يا ذَا الْجُودِ وَالاْحْسانِ يا ذَا الْفَضْلِ وَالاْمْتِنانِ </a:t>
            </a:r>
          </a:p>
          <a:p>
            <a:pPr algn="ctr"/>
            <a:r>
              <a:rPr lang="ar-LB" sz="4300" dirty="0"/>
              <a:t>يا ذَا الاْمْنِ وَالاْمانِ يا ذَا الْقُدْسِ وَالسُّبْحانِ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1CC945-8249-447A-9198-3C0C343BE7EE}"/>
              </a:ext>
            </a:extLst>
          </p:cNvPr>
          <p:cNvSpPr/>
          <p:nvPr/>
        </p:nvSpPr>
        <p:spPr>
          <a:xfrm>
            <a:off x="207278" y="1122363"/>
            <a:ext cx="11984722" cy="235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Eigner der Freigebigkeit und der Wohltätigkeit,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o Eigner der Huld und der Güte,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o Eigner des Schutzes und der Sicherheit, o Eigner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der Heiligkeit und der Verherrlichung,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467CA-1D98-4185-A9AE-9C3D28B391B3}"/>
              </a:ext>
            </a:extLst>
          </p:cNvPr>
          <p:cNvSpPr txBox="1"/>
          <p:nvPr/>
        </p:nvSpPr>
        <p:spPr>
          <a:xfrm>
            <a:off x="3017315" y="2913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27229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18994-9E77-4768-83B0-F85598BC477A}"/>
              </a:ext>
            </a:extLst>
          </p:cNvPr>
          <p:cNvSpPr/>
          <p:nvPr/>
        </p:nvSpPr>
        <p:spPr>
          <a:xfrm>
            <a:off x="1524000" y="4021627"/>
            <a:ext cx="12541413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/>
              <a:t>يا ذَا الْحِكْمَةِ وَالْبَيانِ</a:t>
            </a:r>
            <a:endParaRPr lang="de-DE" sz="6000" dirty="0"/>
          </a:p>
          <a:p>
            <a:pPr algn="ctr"/>
            <a:r>
              <a:rPr lang="ar-LB" sz="6000" dirty="0"/>
              <a:t> يا ذَا الرَّحْمَةِ وَالرِّضْوانِ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10EC6-2DE7-44D3-BD5C-2CC465C13049}"/>
              </a:ext>
            </a:extLst>
          </p:cNvPr>
          <p:cNvSpPr/>
          <p:nvPr/>
        </p:nvSpPr>
        <p:spPr>
          <a:xfrm>
            <a:off x="199946" y="1100487"/>
            <a:ext cx="12192000" cy="2487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Eigner der Weisheit und der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Beredsamkeit, o Eigner der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Gnade und der Zufriedenheit,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EF291-D525-40ED-A35C-BD2CE3AF2546}"/>
              </a:ext>
            </a:extLst>
          </p:cNvPr>
          <p:cNvSpPr txBox="1"/>
          <p:nvPr/>
        </p:nvSpPr>
        <p:spPr>
          <a:xfrm>
            <a:off x="2967619" y="26949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18233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413F66-86E1-4F6C-B879-387B359DA113}"/>
              </a:ext>
            </a:extLst>
          </p:cNvPr>
          <p:cNvSpPr/>
          <p:nvPr/>
        </p:nvSpPr>
        <p:spPr>
          <a:xfrm>
            <a:off x="1524000" y="4169477"/>
            <a:ext cx="12754708" cy="1477328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4500" dirty="0"/>
              <a:t>يا ذَا الْحُجَّةِ وَالْبُرْهانِ يا ذَا الْعَظَمَةِ وَالسُّلْطانِ</a:t>
            </a:r>
          </a:p>
          <a:p>
            <a:pPr algn="ctr"/>
            <a:r>
              <a:rPr lang="ar-LB" sz="4500" dirty="0"/>
              <a:t> يا ذَا الرَّأْفَةِ وَالْمُسْتَعانِ يا ذَا العَفْوِ وَالْغُفْرانِ </a:t>
            </a:r>
            <a:endParaRPr lang="en-US" altLang="de-DE" sz="4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B9C7B-AE3A-4B0D-91D8-B66D4D9FA682}"/>
              </a:ext>
            </a:extLst>
          </p:cNvPr>
          <p:cNvSpPr/>
          <p:nvPr/>
        </p:nvSpPr>
        <p:spPr>
          <a:xfrm>
            <a:off x="1524000" y="1241702"/>
            <a:ext cx="9449291" cy="225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o Eigner des Arguments und des Beweises,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o Eigner der Größe und der unumschränkten Macht,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o Eigner der Gnade und der Unterstützung, o Eigner der Verzeihung und der Vergebung.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6A244-F9CF-41F6-AC35-253A32EA7FB1}"/>
              </a:ext>
            </a:extLst>
          </p:cNvPr>
          <p:cNvSpPr txBox="1"/>
          <p:nvPr/>
        </p:nvSpPr>
        <p:spPr>
          <a:xfrm>
            <a:off x="3047132" y="25072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145890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BB5382-729F-44A4-9FC6-999985569651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99800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ABBB9-DD84-4A04-A7FE-A42C08BA6E7E}"/>
              </a:ext>
            </a:extLst>
          </p:cNvPr>
          <p:cNvSpPr/>
          <p:nvPr/>
        </p:nvSpPr>
        <p:spPr>
          <a:xfrm>
            <a:off x="1524000" y="3796645"/>
            <a:ext cx="12606068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رَبُّ كُلِّ شَيْءٍ يا مَنْ هُوَ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اِلـهُ كُلِّ شَيءٍ يا مَنْ هُوَ خالِقُ كُلِّ شَيْءٍ 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5316E-056B-4575-A146-C7F1120E2F00}"/>
              </a:ext>
            </a:extLst>
          </p:cNvPr>
          <p:cNvSpPr/>
          <p:nvPr/>
        </p:nvSpPr>
        <p:spPr>
          <a:xfrm>
            <a:off x="0" y="1135844"/>
            <a:ext cx="12192001" cy="2438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Jener, Der Herr aller Dinge ist,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Jener, Der Gott aller Dinge ist, o Jener,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Der Schöpfer aller Dinge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833A4-6D3E-48EC-9590-31E427B70B62}"/>
              </a:ext>
            </a:extLst>
          </p:cNvPr>
          <p:cNvSpPr txBox="1"/>
          <p:nvPr/>
        </p:nvSpPr>
        <p:spPr>
          <a:xfrm>
            <a:off x="2977558" y="226612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2560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5CC287-0CCA-4E90-BE58-3683236DDFEA}"/>
              </a:ext>
            </a:extLst>
          </p:cNvPr>
          <p:cNvSpPr/>
          <p:nvPr/>
        </p:nvSpPr>
        <p:spPr>
          <a:xfrm>
            <a:off x="1524000" y="3656213"/>
            <a:ext cx="12256655" cy="2308324"/>
          </a:xfrm>
          <a:prstGeom prst="rect">
            <a:avLst/>
          </a:prstGeom>
          <a:effectLst>
            <a:outerShdw blurRad="50800" dist="38100" dir="5400000" algn="t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قابِلَ التَّوْباتِ يا سامِعَ</a:t>
            </a:r>
            <a:r>
              <a:rPr lang="ar-LB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</a:t>
            </a:r>
            <a:r>
              <a:rPr lang="ar-LB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لأ</a:t>
            </a:r>
            <a:r>
              <a:rPr lang="ar-SA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صْواتِ</a:t>
            </a:r>
            <a:endParaRPr lang="ar-LB" sz="7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عالِمَ الْخَفِيّاتِ يا دافِعَ الْبَلِ</a:t>
            </a:r>
            <a:r>
              <a:rPr lang="ar-LB" sz="7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يَّاتِ</a:t>
            </a:r>
            <a:endParaRPr lang="de-DE" sz="7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C175E-06DA-4199-AAB2-21CCF887D44C}"/>
              </a:ext>
            </a:extLst>
          </p:cNvPr>
          <p:cNvSpPr/>
          <p:nvPr/>
        </p:nvSpPr>
        <p:spPr>
          <a:xfrm>
            <a:off x="2875" y="1263809"/>
            <a:ext cx="121891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o Annehmer der Reue, o Hörender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der Stimmen, o Wissender des </a:t>
            </a:r>
            <a:endParaRPr lang="ar-L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de-DE" sz="4400" dirty="0">
                <a:latin typeface="Cambria" panose="02040503050406030204" pitchFamily="18" charset="0"/>
                <a:ea typeface="Cambria" panose="02040503050406030204" pitchFamily="18" charset="0"/>
              </a:rPr>
              <a:t>Verborgenen, o Fernhalter des Unheils</a:t>
            </a:r>
            <a:endParaRPr lang="de-DE" sz="4400" dirty="0">
              <a:latin typeface="Cambria" panose="02040503050406030204" pitchFamily="18" charset="0"/>
              <a:ea typeface="Cambria" panose="02040503050406030204" pitchFamily="18" charset="0"/>
              <a:cs typeface="Traditional Arabic" panose="020206030504050203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90BF-043F-4B03-A153-976840047423}"/>
              </a:ext>
            </a:extLst>
          </p:cNvPr>
          <p:cNvSpPr txBox="1"/>
          <p:nvPr/>
        </p:nvSpPr>
        <p:spPr>
          <a:xfrm>
            <a:off x="3151273" y="218241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207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6C46C0-8959-4F30-9632-02E3CC0195F0}"/>
              </a:ext>
            </a:extLst>
          </p:cNvPr>
          <p:cNvSpPr/>
          <p:nvPr/>
        </p:nvSpPr>
        <p:spPr>
          <a:xfrm>
            <a:off x="1704649" y="4000336"/>
            <a:ext cx="12307080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صانِعُ كُلِّ شَيْءٍ يا مَنْ هُوَ قَبْلَ 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كُلِّ شَيْءٍ يا مَنْ هُوَ بَعْدَ كُلِّ شَيْءٍ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D464A-FF33-4876-8F99-018EE18E473F}"/>
              </a:ext>
            </a:extLst>
          </p:cNvPr>
          <p:cNvSpPr/>
          <p:nvPr/>
        </p:nvSpPr>
        <p:spPr>
          <a:xfrm>
            <a:off x="1227220" y="1291264"/>
            <a:ext cx="9737559" cy="224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 o Jener, Der Erschaffer aller Dinge ist,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o Jener, Der vor Allem war, o Jener,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Der nach Allem sein wird,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78C24-99B5-4D48-A489-27536533B53A}"/>
              </a:ext>
            </a:extLst>
          </p:cNvPr>
          <p:cNvSpPr txBox="1"/>
          <p:nvPr/>
        </p:nvSpPr>
        <p:spPr>
          <a:xfrm>
            <a:off x="2987497" y="22837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9435826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7AF3AF-9B0C-40D8-BDF6-3D838DAC5D0F}"/>
              </a:ext>
            </a:extLst>
          </p:cNvPr>
          <p:cNvSpPr/>
          <p:nvPr/>
        </p:nvSpPr>
        <p:spPr>
          <a:xfrm>
            <a:off x="1404943" y="3573886"/>
            <a:ext cx="12192000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فَوْقَ كُلِّ شَيْءٍ </a:t>
            </a:r>
            <a:endParaRPr lang="de-DE" sz="7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عالِمٌ بِكُلِّ شَيْءٍ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7E481-4D6C-4E99-B51E-8CFE21ACA2DB}"/>
              </a:ext>
            </a:extLst>
          </p:cNvPr>
          <p:cNvSpPr/>
          <p:nvPr/>
        </p:nvSpPr>
        <p:spPr>
          <a:xfrm>
            <a:off x="0" y="1600200"/>
            <a:ext cx="12192001" cy="1740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800" dirty="0">
                <a:ea typeface="Calibri" panose="020F0502020204030204" pitchFamily="34" charset="0"/>
                <a:cs typeface="Arial" panose="020B0604020202020204" pitchFamily="34" charset="0"/>
              </a:rPr>
              <a:t>o Jener, Der über Allem steht,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800" dirty="0">
                <a:ea typeface="Calibri" panose="020F0502020204030204" pitchFamily="34" charset="0"/>
                <a:cs typeface="Arial" panose="020B0604020202020204" pitchFamily="34" charset="0"/>
              </a:rPr>
              <a:t> o Jener, Der alles weiß,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7E9C4-E260-43F8-B0EA-E1AC6A7FAA70}"/>
              </a:ext>
            </a:extLst>
          </p:cNvPr>
          <p:cNvSpPr txBox="1"/>
          <p:nvPr/>
        </p:nvSpPr>
        <p:spPr>
          <a:xfrm>
            <a:off x="2988890" y="22744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1609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9BB330-1217-4ADB-91BD-EF2FECA0BE8E}"/>
              </a:ext>
            </a:extLst>
          </p:cNvPr>
          <p:cNvSpPr/>
          <p:nvPr/>
        </p:nvSpPr>
        <p:spPr>
          <a:xfrm>
            <a:off x="1524000" y="3482390"/>
            <a:ext cx="12192000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قادِرٌ عَلى كُلِّ شَيْءٍ</a:t>
            </a:r>
            <a:endParaRPr lang="de-DE" sz="7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هُوَ يَبْقى وَيَفْنى كُلُّ شَيْءٍ </a:t>
            </a:r>
            <a:endParaRPr lang="en-US" altLang="de-DE" sz="7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BB447-F96A-4452-A72A-5848FE0FDA53}"/>
              </a:ext>
            </a:extLst>
          </p:cNvPr>
          <p:cNvSpPr/>
          <p:nvPr/>
        </p:nvSpPr>
        <p:spPr>
          <a:xfrm>
            <a:off x="1395176" y="1400602"/>
            <a:ext cx="9272824" cy="2141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a typeface="Calibri" panose="020F0502020204030204" pitchFamily="34" charset="0"/>
                <a:cs typeface="Arial" panose="020B0604020202020204" pitchFamily="34" charset="0"/>
              </a:rPr>
              <a:t>o Jener, Der Macht über alle Dinge besitzt,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 o Jener, Der beständig ist, während alles (andere) vergänglich 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7A0ED-2A9F-458B-8194-E7BB21F355C7}"/>
              </a:ext>
            </a:extLst>
          </p:cNvPr>
          <p:cNvSpPr txBox="1"/>
          <p:nvPr/>
        </p:nvSpPr>
        <p:spPr>
          <a:xfrm>
            <a:off x="2987497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453817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497AFB-F763-4294-9A06-9590FD91CE44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9894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43B8C9-23D4-4862-A97E-0EBE139B3BB3}"/>
              </a:ext>
            </a:extLst>
          </p:cNvPr>
          <p:cNvSpPr/>
          <p:nvPr/>
        </p:nvSpPr>
        <p:spPr>
          <a:xfrm>
            <a:off x="1524000" y="3628520"/>
            <a:ext cx="12519804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مُؤْمِنُ يا مُهَيْمِنُ يا مُكَوِّنُ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8D0AA-3F96-4B15-BAA7-A1F144883384}"/>
              </a:ext>
            </a:extLst>
          </p:cNvPr>
          <p:cNvSpPr/>
          <p:nvPr/>
        </p:nvSpPr>
        <p:spPr>
          <a:xfrm>
            <a:off x="1315452" y="1220119"/>
            <a:ext cx="9561095" cy="233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Allah unser, ich flehe Dich mit Deinem </a:t>
            </a:r>
            <a:r>
              <a:rPr lang="de-DE" sz="44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Namen an: </a:t>
            </a: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Überzeugender,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Beherrscher, o Urheber,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E9D35-B2F3-456A-8A97-7B2D090D1F93}"/>
              </a:ext>
            </a:extLst>
          </p:cNvPr>
          <p:cNvSpPr txBox="1"/>
          <p:nvPr/>
        </p:nvSpPr>
        <p:spPr>
          <a:xfrm>
            <a:off x="3028833" y="28281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7670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368C49-E793-4D64-B9B8-C6160E06F814}"/>
              </a:ext>
            </a:extLst>
          </p:cNvPr>
          <p:cNvSpPr/>
          <p:nvPr/>
        </p:nvSpPr>
        <p:spPr>
          <a:xfrm>
            <a:off x="1524000" y="3602038"/>
            <a:ext cx="12519804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مُلَقِّنُ يا مُبَيِّنُ يا مُهَوِّنُ 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مُمَكِّنُ يا مُزَيِّنُ يا مُعْلِنُ يا مُقَسِّمُ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FE80B-06F4-4573-B84C-AF0609D72372}"/>
              </a:ext>
            </a:extLst>
          </p:cNvPr>
          <p:cNvSpPr/>
          <p:nvPr/>
        </p:nvSpPr>
        <p:spPr>
          <a:xfrm>
            <a:off x="192505" y="1128089"/>
            <a:ext cx="11806989" cy="2438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Unterweiser, o Aufzeigender,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Erleichterer, o Ermöglicher, o Verschönerer,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Verkünder, o Verteilender.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D9FDC-F0E4-490B-9C93-893C05221ECA}"/>
              </a:ext>
            </a:extLst>
          </p:cNvPr>
          <p:cNvSpPr txBox="1"/>
          <p:nvPr/>
        </p:nvSpPr>
        <p:spPr>
          <a:xfrm>
            <a:off x="2980344" y="26201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594193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1477A1-DC04-4842-91A3-117C835405A2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93856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758D46-E23A-46C5-9686-F06924B5EBC6}"/>
              </a:ext>
            </a:extLst>
          </p:cNvPr>
          <p:cNvSpPr/>
          <p:nvPr/>
        </p:nvSpPr>
        <p:spPr>
          <a:xfrm>
            <a:off x="1832113" y="3796645"/>
            <a:ext cx="12437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في مُلْكِهِ مُقيمٌ يا مَنْ هُوَ في</a:t>
            </a:r>
            <a:endParaRPr lang="de-DE" sz="6000" dirty="0">
              <a:effectLst>
                <a:outerShdw blurRad="50800" dist="38100" dir="2700000" algn="tl" rotWithShape="0">
                  <a:srgbClr val="FF0000">
                    <a:alpha val="40000"/>
                  </a:srgbClr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سُلْطانِهِ قديم يا مَنْ هُو في جَلالِهِ عَظيمٌ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3B105-EA23-4387-A708-B54AD56C53D7}"/>
              </a:ext>
            </a:extLst>
          </p:cNvPr>
          <p:cNvSpPr/>
          <p:nvPr/>
        </p:nvSpPr>
        <p:spPr>
          <a:xfrm>
            <a:off x="397042" y="1309314"/>
            <a:ext cx="11397915" cy="184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4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   o Jener, Der in seinem Königreich ewig ist,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400" dirty="0">
                <a:ea typeface="Calibri" panose="020F0502020204030204" pitchFamily="34" charset="0"/>
                <a:cs typeface="Arial" panose="020B0604020202020204" pitchFamily="34" charset="0"/>
              </a:rPr>
              <a:t>o Jener, Der in seiner unumschränkten Herrschaft immerwährend ist, o Jener, Der in seiner Pracht groß ist,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34787-3046-4B33-8687-B7DADDF4472B}"/>
              </a:ext>
            </a:extLst>
          </p:cNvPr>
          <p:cNvSpPr txBox="1"/>
          <p:nvPr/>
        </p:nvSpPr>
        <p:spPr>
          <a:xfrm>
            <a:off x="3020102" y="235045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46309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6D4A4E-245D-4EE5-8768-C17355D31501}"/>
              </a:ext>
            </a:extLst>
          </p:cNvPr>
          <p:cNvSpPr/>
          <p:nvPr/>
        </p:nvSpPr>
        <p:spPr>
          <a:xfrm>
            <a:off x="1524000" y="3902314"/>
            <a:ext cx="12437896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عَلى عِبادِهِ رَحيمٌ يا مَنْ هُوَ بِكُلِّ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شَيْءٍ عَليمٌ يا مَنْ هُوَ بِمَنْ عَصاهُ حَليمٌ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8DB06-FEED-4CE7-AB70-C348475F042A}"/>
              </a:ext>
            </a:extLst>
          </p:cNvPr>
          <p:cNvSpPr/>
          <p:nvPr/>
        </p:nvSpPr>
        <p:spPr>
          <a:xfrm>
            <a:off x="1726017" y="1098471"/>
            <a:ext cx="8895600" cy="2371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  o Jener, Der gegenüber seinen Dienern begnadend ist, o Jener, Der Wissend über alles ist, o Jener, Der nachsichtig gegenüber jenen ist,         die Ihm gegenüber ungehorsam waren,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64BDA-2BAF-4007-87D3-9AB234636EEF}"/>
              </a:ext>
            </a:extLst>
          </p:cNvPr>
          <p:cNvSpPr txBox="1"/>
          <p:nvPr/>
        </p:nvSpPr>
        <p:spPr>
          <a:xfrm>
            <a:off x="3010163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67907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F3BF25-CD4A-43F0-9FA6-D4CAEF4D053E}"/>
              </a:ext>
            </a:extLst>
          </p:cNvPr>
          <p:cNvSpPr/>
          <p:nvPr/>
        </p:nvSpPr>
        <p:spPr>
          <a:xfrm>
            <a:off x="1796610" y="4258309"/>
            <a:ext cx="12381781" cy="1477328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4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بِمَنْ رَجاهُ كَريمٌ يا مَنْ هُوَ في صُنْعِهِ حَكيمٌ</a:t>
            </a:r>
          </a:p>
          <a:p>
            <a:pPr algn="ctr"/>
            <a:r>
              <a:rPr lang="ar-LB" sz="4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هُوَ في حِكْمَتِهِ لَطيفٌ يا مَنْ هُوَ في لُطْفِهِ قَديمٌ </a:t>
            </a:r>
            <a:endParaRPr lang="en-US" altLang="de-DE" sz="4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127F8-2794-476B-B8E0-AD62A72B0204}"/>
              </a:ext>
            </a:extLst>
          </p:cNvPr>
          <p:cNvSpPr/>
          <p:nvPr/>
        </p:nvSpPr>
        <p:spPr>
          <a:xfrm>
            <a:off x="290725" y="1345402"/>
            <a:ext cx="11417339" cy="221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o Jener, Der gegenüber jenen, die auf Ihn hoffen,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großzügig ist, o Jener, Der in Seinem Handeln weise ist,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ea typeface="Calibri" panose="020F0502020204030204" pitchFamily="34" charset="0"/>
                <a:cs typeface="Arial" panose="020B0604020202020204" pitchFamily="34" charset="0"/>
              </a:rPr>
              <a:t>o Jener, Der in Seiner Weisheit nachsichtig ist, o Jener, Dessen Nachsicht </a:t>
            </a:r>
            <a:r>
              <a:rPr lang="de-DE" sz="3000" dirty="0">
                <a:ea typeface="Calibri" panose="020F0502020204030204" pitchFamily="34" charset="0"/>
                <a:cs typeface="Arial" panose="020B0604020202020204" pitchFamily="34" charset="0"/>
              </a:rPr>
              <a:t>immerwährend 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FBE4E-FED3-44A8-860E-2AB122B1952C}"/>
              </a:ext>
            </a:extLst>
          </p:cNvPr>
          <p:cNvSpPr txBox="1"/>
          <p:nvPr/>
        </p:nvSpPr>
        <p:spPr>
          <a:xfrm>
            <a:off x="2980345" y="22902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3901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8BA2FE-2749-4E5A-8A03-98A61DB6A86A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77739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D0AC32-01D1-45FB-A514-92300DF4C275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14174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55F157-35FC-46E2-904D-3760B29B4D36}"/>
              </a:ext>
            </a:extLst>
          </p:cNvPr>
          <p:cNvSpPr/>
          <p:nvPr/>
        </p:nvSpPr>
        <p:spPr>
          <a:xfrm>
            <a:off x="1765405" y="4095709"/>
            <a:ext cx="12476672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مَنْ لا يُرْجى إلاّ فَضْلُهُ يا مَنْ لا يُسْأَلُ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إلاّ عَفْوُهُ يا مَنْ لا يُنْظَرُ إلاّ بِرُّهُ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47ECA-62E3-4F7C-93C2-DDEF60175D9E}"/>
              </a:ext>
            </a:extLst>
          </p:cNvPr>
          <p:cNvSpPr/>
          <p:nvPr/>
        </p:nvSpPr>
        <p:spPr>
          <a:xfrm>
            <a:off x="2083036" y="1194316"/>
            <a:ext cx="8314304" cy="2371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 o Jener, außer Dessen Huld nichts erhofft wird, </a:t>
            </a: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o Jener, außer Dessen Vergebung nichts erbeten wird, o Jener, außer Dessen Güte nichts erwartet wird,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F8F69-8076-46B6-BD41-A4FBE34C32A9}"/>
              </a:ext>
            </a:extLst>
          </p:cNvPr>
          <p:cNvSpPr txBox="1"/>
          <p:nvPr/>
        </p:nvSpPr>
        <p:spPr>
          <a:xfrm>
            <a:off x="3024655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425847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57045C-E7C6-4804-8056-0434C0FC6AF2}"/>
              </a:ext>
            </a:extLst>
          </p:cNvPr>
          <p:cNvSpPr/>
          <p:nvPr/>
        </p:nvSpPr>
        <p:spPr>
          <a:xfrm>
            <a:off x="1901687" y="4153020"/>
            <a:ext cx="12476672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لا يُخافُ إلاّ عَدْلُهُ يا مَنْ لا يَدُومُ</a:t>
            </a:r>
            <a:endParaRPr 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إلاّ مُلْكُهُ يا مَنْ لا سُلْطانَ إلاّ سُلْطانُهُ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EEA05-B160-4440-B626-51244EAF823D}"/>
              </a:ext>
            </a:extLst>
          </p:cNvPr>
          <p:cNvSpPr/>
          <p:nvPr/>
        </p:nvSpPr>
        <p:spPr>
          <a:xfrm>
            <a:off x="1394477" y="1235554"/>
            <a:ext cx="9403045" cy="2279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 o Jener, außer Dessen Gerechtigkeit nichts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gefürchtet wird, o Jener, außer Dessen Reich nichts überdauert, o Jener, außer Dessen Herrschaftsgewalt es keine Herrschaftsgewalt gibt,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EE627-8839-4017-9683-82310B7936D3}"/>
              </a:ext>
            </a:extLst>
          </p:cNvPr>
          <p:cNvSpPr txBox="1"/>
          <p:nvPr/>
        </p:nvSpPr>
        <p:spPr>
          <a:xfrm>
            <a:off x="3007375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1286146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DB0122-105A-48C4-8C29-053A2C7A250E}"/>
              </a:ext>
            </a:extLst>
          </p:cNvPr>
          <p:cNvSpPr/>
          <p:nvPr/>
        </p:nvSpPr>
        <p:spPr>
          <a:xfrm>
            <a:off x="1812757" y="3602038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وَسِعَتْ كُلَّ شَيْءٍ رَحْمَتُهُ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سَبَقَتْ رَحْمَتُهُ غَضَبَهُ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5260E-F2C7-4A2E-9796-1D889AAA4905}"/>
              </a:ext>
            </a:extLst>
          </p:cNvPr>
          <p:cNvSpPr/>
          <p:nvPr/>
        </p:nvSpPr>
        <p:spPr>
          <a:xfrm>
            <a:off x="1959753" y="1102016"/>
            <a:ext cx="8638673" cy="223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Jener, Dessen Gnade alles umfasst, o Jener, Dessen Gnade Seinen Zorn übertrifft,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8137F-CA19-4CA5-AF44-F01741398048}"/>
              </a:ext>
            </a:extLst>
          </p:cNvPr>
          <p:cNvSpPr txBox="1"/>
          <p:nvPr/>
        </p:nvSpPr>
        <p:spPr>
          <a:xfrm>
            <a:off x="2998830" y="25550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29815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A4FB33-8689-4732-A96E-A7AA5A359C47}"/>
              </a:ext>
            </a:extLst>
          </p:cNvPr>
          <p:cNvSpPr/>
          <p:nvPr/>
        </p:nvSpPr>
        <p:spPr>
          <a:xfrm>
            <a:off x="1235241" y="3670017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اَحاطَ بِكُلِّ شَيْءٍ عِلْمُهُ</a:t>
            </a:r>
            <a:endParaRPr lang="de-DE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مَنْ لَيْسَ اَحَدٌ مِثْلَهُ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8E8B3-50A1-4D99-A363-2D55A227F071}"/>
              </a:ext>
            </a:extLst>
          </p:cNvPr>
          <p:cNvSpPr/>
          <p:nvPr/>
        </p:nvSpPr>
        <p:spPr>
          <a:xfrm>
            <a:off x="1235241" y="1673831"/>
            <a:ext cx="9496927" cy="16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Jener, Dessen Wissen alles umfasst,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 o Jener, dem keiner ähnelt.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41BB0-851C-46C6-A0ED-3BDC8D6A3AD4}"/>
              </a:ext>
            </a:extLst>
          </p:cNvPr>
          <p:cNvSpPr txBox="1"/>
          <p:nvPr/>
        </p:nvSpPr>
        <p:spPr>
          <a:xfrm>
            <a:off x="3008768" y="222822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041958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ED977A-0A87-4587-991B-9715CCACCCEF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509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65FEAD-7AB4-4B2E-8B0E-9202C0E7B922}"/>
              </a:ext>
            </a:extLst>
          </p:cNvPr>
          <p:cNvSpPr/>
          <p:nvPr/>
        </p:nvSpPr>
        <p:spPr>
          <a:xfrm>
            <a:off x="1106904" y="3796645"/>
            <a:ext cx="12631947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فارِجَ الْهَمِّ يا كاشِفَ الْغَمِّ يا غافِرَ الذَّنْبِ </a:t>
            </a: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قابِلَ التَّوْبِ يا خالِقَ الْخَلْقِ</a:t>
            </a:r>
            <a:endParaRPr lang="en-US" altLang="de-DE" sz="6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236FB-DA01-40CA-893B-073FC3DEECBD}"/>
              </a:ext>
            </a:extLst>
          </p:cNvPr>
          <p:cNvSpPr/>
          <p:nvPr/>
        </p:nvSpPr>
        <p:spPr>
          <a:xfrm>
            <a:off x="1438542" y="1537265"/>
            <a:ext cx="9597794" cy="185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Befreier von den Sorgen, </a:t>
            </a: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Beseitigender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des Kummers, o Vergebender der Sünden,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 o Annehmender der Reue, o Schöpfer der Schöpfung,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253CD-DD22-46D0-9775-2D36FF93F40C}"/>
              </a:ext>
            </a:extLst>
          </p:cNvPr>
          <p:cNvSpPr txBox="1"/>
          <p:nvPr/>
        </p:nvSpPr>
        <p:spPr>
          <a:xfrm>
            <a:off x="3023074" y="19929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05602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B5B14B-1DA2-42A8-B692-D3551078B0C4}"/>
              </a:ext>
            </a:extLst>
          </p:cNvPr>
          <p:cNvSpPr/>
          <p:nvPr/>
        </p:nvSpPr>
        <p:spPr>
          <a:xfrm>
            <a:off x="1729409" y="4365248"/>
            <a:ext cx="12631947" cy="1785104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صادِقَ الْوَعْدِ يا مُوفِيَ الْعَهْدِ يا عالِمَ السِّرِّ</a:t>
            </a:r>
            <a:endParaRPr lang="de-DE" sz="55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LB" sz="5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فالِقَ الْحَبِّ يا رازِقَ الاْنامِ</a:t>
            </a:r>
            <a:endParaRPr lang="en-US" altLang="de-DE" sz="5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75AAE-1F02-43AE-BB56-1DDCCC31D335}"/>
              </a:ext>
            </a:extLst>
          </p:cNvPr>
          <p:cNvSpPr/>
          <p:nvPr/>
        </p:nvSpPr>
        <p:spPr>
          <a:xfrm>
            <a:off x="713874" y="1069965"/>
            <a:ext cx="10764252" cy="248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Jener, Der Seinem Versprechen treu ist,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Einhalter des Vertrages, o Wissender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der Geheimnisse, o Spalter der Samenkörner,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dirty="0">
                <a:ea typeface="Calibri" panose="020F0502020204030204" pitchFamily="34" charset="0"/>
                <a:cs typeface="Arial" panose="020B0604020202020204" pitchFamily="34" charset="0"/>
              </a:rPr>
              <a:t>o Ernährer der Menschen.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D71BD-CF8E-4713-B9DB-413DBBF4F5BB}"/>
              </a:ext>
            </a:extLst>
          </p:cNvPr>
          <p:cNvSpPr txBox="1"/>
          <p:nvPr/>
        </p:nvSpPr>
        <p:spPr>
          <a:xfrm>
            <a:off x="3054284" y="23896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1410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0E7E9A-6AA3-454B-AEF7-D2DFEFA5A74D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61741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ADC12-B390-4C91-92A1-589AA170C671}"/>
              </a:ext>
            </a:extLst>
          </p:cNvPr>
          <p:cNvSpPr/>
          <p:nvPr/>
        </p:nvSpPr>
        <p:spPr>
          <a:xfrm>
            <a:off x="1464366" y="3586232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اَللّـهُمَّ اِنّي اَسْأَلُكَ بِاسْمِكَ يا عَلِيُّ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وَفِيُّ يا غَنِيُّ يا مَلِيُّ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3C358-705B-488B-BB7A-3DA57E8DB756}"/>
              </a:ext>
            </a:extLst>
          </p:cNvPr>
          <p:cNvSpPr/>
          <p:nvPr/>
        </p:nvSpPr>
        <p:spPr>
          <a:xfrm>
            <a:off x="1524000" y="1231314"/>
            <a:ext cx="9621078" cy="18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Allah unser, ich flehe Dich mit Deinem </a:t>
            </a:r>
            <a:endParaRPr lang="ar-LB" sz="3500" dirty="0">
              <a:solidFill>
                <a:srgbClr val="0033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Namen an: </a:t>
            </a: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o Höchster, o Treuer, o Sich Selbst Genügender, o Zeitloser,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BEDA5-4593-44C9-9961-20A8E0886BB0}"/>
              </a:ext>
            </a:extLst>
          </p:cNvPr>
          <p:cNvSpPr txBox="1"/>
          <p:nvPr/>
        </p:nvSpPr>
        <p:spPr>
          <a:xfrm>
            <a:off x="2986104" y="25323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3356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66AFD-9642-4839-87DC-238484075BBF}"/>
              </a:ext>
            </a:extLst>
          </p:cNvPr>
          <p:cNvSpPr/>
          <p:nvPr/>
        </p:nvSpPr>
        <p:spPr>
          <a:xfrm>
            <a:off x="1524000" y="3830190"/>
            <a:ext cx="12737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LB" sz="6300" dirty="0"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Microsoft Uighur" panose="02000000000000000000" pitchFamily="2" charset="-78"/>
                <a:cs typeface="Microsoft Uighur" panose="02000000000000000000" pitchFamily="2" charset="-78"/>
              </a:rPr>
              <a:t>يا خَيْرَ الْغافِرينَ يا خَيْرَ الْفاتِحينَ يا خَيْرَ</a:t>
            </a:r>
          </a:p>
          <a:p>
            <a:pPr algn="ctr"/>
            <a:r>
              <a:rPr lang="ar-LB" sz="6300" dirty="0">
                <a:effectLst>
                  <a:outerShdw blurRad="50800" dist="38100" dir="2700000" algn="tl" rotWithShape="0">
                    <a:srgbClr val="FF0000">
                      <a:alpha val="40000"/>
                    </a:srgbClr>
                  </a:outerShdw>
                </a:effectLst>
                <a:latin typeface="Microsoft Uighur" panose="02000000000000000000" pitchFamily="2" charset="-78"/>
                <a:cs typeface="Microsoft Uighur" panose="02000000000000000000" pitchFamily="2" charset="-78"/>
              </a:rPr>
              <a:t> النّاصِرينَ يا خَيْرَ الْحاكِمينَ يا خَيْرَ الرّازِقينَ </a:t>
            </a:r>
            <a:endParaRPr lang="en-US" altLang="de-DE" sz="6300" dirty="0">
              <a:solidFill>
                <a:srgbClr val="004A00"/>
              </a:solidFill>
              <a:effectLst>
                <a:outerShdw blurRad="50800" dist="38100" dir="2700000" algn="tl" rotWithShape="0">
                  <a:srgbClr val="FF0000">
                    <a:alpha val="40000"/>
                  </a:srgbClr>
                </a:outerShdw>
              </a:effectLst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80D20-3973-44CD-A0E7-23DDAB660950}"/>
              </a:ext>
            </a:extLst>
          </p:cNvPr>
          <p:cNvSpPr/>
          <p:nvPr/>
        </p:nvSpPr>
        <p:spPr>
          <a:xfrm>
            <a:off x="0" y="1129222"/>
            <a:ext cx="12189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600" dirty="0"/>
              <a:t>o Segenreichster der Vergeber,</a:t>
            </a:r>
            <a:endParaRPr lang="ar-LB" sz="3600" dirty="0"/>
          </a:p>
          <a:p>
            <a:pPr algn="ctr"/>
            <a:r>
              <a:rPr lang="de-DE" sz="3600" dirty="0"/>
              <a:t> o Segenreichster der Eroberer, </a:t>
            </a:r>
            <a:endParaRPr lang="ar-LB" sz="3600" dirty="0"/>
          </a:p>
          <a:p>
            <a:pPr algn="ctr"/>
            <a:r>
              <a:rPr lang="de-DE" sz="3600" dirty="0"/>
              <a:t>o Segenreichster der Helfer, o Segenreichster der </a:t>
            </a:r>
            <a:endParaRPr lang="ar-LB" sz="3600" dirty="0"/>
          </a:p>
          <a:p>
            <a:pPr algn="ctr"/>
            <a:r>
              <a:rPr lang="ar-LB" sz="3600" dirty="0"/>
              <a:t>       </a:t>
            </a:r>
            <a:r>
              <a:rPr lang="de-DE" sz="3600" dirty="0"/>
              <a:t>Regierenden, o Segenreichster der Ernährer,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056A1-605F-4CB6-8858-D903EA574D16}"/>
              </a:ext>
            </a:extLst>
          </p:cNvPr>
          <p:cNvSpPr txBox="1"/>
          <p:nvPr/>
        </p:nvSpPr>
        <p:spPr>
          <a:xfrm>
            <a:off x="3230786" y="240358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6812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9B1D69-0EC5-40B9-A763-2520C559B514}"/>
              </a:ext>
            </a:extLst>
          </p:cNvPr>
          <p:cNvSpPr/>
          <p:nvPr/>
        </p:nvSpPr>
        <p:spPr>
          <a:xfrm>
            <a:off x="1159566" y="3600488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حَفِيُّ يا رَضِيُّ يا زَكِيُّ 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بَدِيُّ يا قَوِيُّ يا وَلِيُّ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70DCB-2332-4990-BC38-C542FAFCCE0F}"/>
              </a:ext>
            </a:extLst>
          </p:cNvPr>
          <p:cNvSpPr/>
          <p:nvPr/>
        </p:nvSpPr>
        <p:spPr>
          <a:xfrm>
            <a:off x="1523999" y="1774542"/>
            <a:ext cx="9144001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o Ehrender, o Zufriedener, o Reiner,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o Offenbarer, o Starker, o Vormund.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CFB1A-C958-42C0-9D1D-22C059A8B574}"/>
              </a:ext>
            </a:extLst>
          </p:cNvPr>
          <p:cNvSpPr txBox="1"/>
          <p:nvPr/>
        </p:nvSpPr>
        <p:spPr>
          <a:xfrm>
            <a:off x="2996043" y="24610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34814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2C4754-CB6B-4846-B181-67857CCDF3A1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74191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E4FA06-38CC-498D-A122-0964D9AD9025}"/>
              </a:ext>
            </a:extLst>
          </p:cNvPr>
          <p:cNvSpPr/>
          <p:nvPr/>
        </p:nvSpPr>
        <p:spPr>
          <a:xfrm>
            <a:off x="1216260" y="3508031"/>
            <a:ext cx="13046015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اَظْهَرَ الْجَميلَ يا مَنْ سَتَرَ</a:t>
            </a: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الْقَبيحَ يا مَنْ لَمْ يُؤاخِذْ بِالْجَريرَةِ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DE33C-535C-43E3-A925-D0D26E02CB85}"/>
              </a:ext>
            </a:extLst>
          </p:cNvPr>
          <p:cNvSpPr/>
          <p:nvPr/>
        </p:nvSpPr>
        <p:spPr>
          <a:xfrm>
            <a:off x="0" y="1212657"/>
            <a:ext cx="12192000" cy="2240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Jener, Der das Schöne enthüllt, </a:t>
            </a:r>
            <a:endParaRPr lang="ar-LB" sz="4000" dirty="0">
              <a:solidFill>
                <a:srgbClr val="0033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o Jener, Der das Hässliche verhüllt, o Jener, </a:t>
            </a:r>
            <a:endParaRPr lang="ar-LB" sz="4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4000" dirty="0"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Der das Verbrechen nicht gleich bestraft,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1D43A-20D6-45D0-AFDC-1A7C64F60320}"/>
              </a:ext>
            </a:extLst>
          </p:cNvPr>
          <p:cNvSpPr txBox="1"/>
          <p:nvPr/>
        </p:nvSpPr>
        <p:spPr>
          <a:xfrm>
            <a:off x="3037194" y="23250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581796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4F8E4A-7690-4745-BEC1-56421F46AE37}"/>
              </a:ext>
            </a:extLst>
          </p:cNvPr>
          <p:cNvSpPr/>
          <p:nvPr/>
        </p:nvSpPr>
        <p:spPr>
          <a:xfrm>
            <a:off x="1116870" y="3695460"/>
            <a:ext cx="13046015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مَنْ لَمْ يَهْتِكِ السِّتْرَ يا عَظيمَ الْعَفْوِ 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حَسَنَ التَّجاوُزِ يا واسِعَ الْمَغْفِرَةِ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CA8FC-B376-4B94-B59D-04C2F3441961}"/>
              </a:ext>
            </a:extLst>
          </p:cNvPr>
          <p:cNvSpPr/>
          <p:nvPr/>
        </p:nvSpPr>
        <p:spPr>
          <a:xfrm>
            <a:off x="447261" y="1544991"/>
            <a:ext cx="11297478" cy="1960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Jener, Der das Schöne enthüllt, </a:t>
            </a:r>
            <a:r>
              <a:rPr lang="de-DE" sz="2400" dirty="0">
                <a:ea typeface="Calibri" panose="020F0502020204030204" pitchFamily="34" charset="0"/>
                <a:cs typeface="Arial" panose="020B0604020202020204" pitchFamily="34" charset="0"/>
              </a:rPr>
              <a:t>o Jener, Der das Hässliche verhüllt, </a:t>
            </a:r>
            <a:endParaRPr lang="ar-LB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a typeface="Calibri" panose="020F0502020204030204" pitchFamily="34" charset="0"/>
                <a:cs typeface="Arial" panose="020B0604020202020204" pitchFamily="34" charset="0"/>
              </a:rPr>
              <a:t>o Jener, Der das Verbrechen nicht gleich bestraft, o Jener, Der den Schutz</a:t>
            </a:r>
            <a:endParaRPr lang="ar-LB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a typeface="Calibri" panose="020F0502020204030204" pitchFamily="34" charset="0"/>
                <a:cs typeface="Arial" panose="020B0604020202020204" pitchFamily="34" charset="0"/>
              </a:rPr>
              <a:t>nicht entreißt, o Jener, Dessen Vergebung groß ist, o Jener,</a:t>
            </a:r>
            <a:r>
              <a:rPr lang="ar-LB" sz="2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2400" dirty="0">
                <a:ea typeface="Calibri" panose="020F0502020204030204" pitchFamily="34" charset="0"/>
                <a:cs typeface="Arial" panose="020B0604020202020204" pitchFamily="34" charset="0"/>
              </a:rPr>
              <a:t>Der gütig</a:t>
            </a:r>
            <a:endParaRPr lang="ar-LB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ea typeface="Calibri" panose="020F0502020204030204" pitchFamily="34" charset="0"/>
                <a:cs typeface="Arial" panose="020B0604020202020204" pitchFamily="34" charset="0"/>
              </a:rPr>
              <a:t>unbestraft lässt, o Jener, Dessen Vergebung allumfassend ist,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B47CE-6C9F-4F34-974F-55968E8C8610}"/>
              </a:ext>
            </a:extLst>
          </p:cNvPr>
          <p:cNvSpPr txBox="1"/>
          <p:nvPr/>
        </p:nvSpPr>
        <p:spPr>
          <a:xfrm>
            <a:off x="3067011" y="27503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154305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BD5C29-A1B7-4B34-A375-670064818AE6}"/>
              </a:ext>
            </a:extLst>
          </p:cNvPr>
          <p:cNvSpPr/>
          <p:nvPr/>
        </p:nvSpPr>
        <p:spPr>
          <a:xfrm>
            <a:off x="1845365" y="3772970"/>
            <a:ext cx="12192000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باسِطَ الْيَدَيْنِ بِالرَّحْمَةِ يا صاحِبَ 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كُلِّ نَجْوى يا مُنْتَهى كُلِّ شَكْوى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7F0B75-0DF8-4FE1-9C4D-2F9F834637E2}"/>
              </a:ext>
            </a:extLst>
          </p:cNvPr>
          <p:cNvSpPr/>
          <p:nvPr/>
        </p:nvSpPr>
        <p:spPr>
          <a:xfrm>
            <a:off x="0" y="1174905"/>
            <a:ext cx="12192000" cy="234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200" dirty="0">
                <a:ea typeface="Calibri" panose="020F0502020204030204" pitchFamily="34" charset="0"/>
                <a:cs typeface="Arial" panose="020B0604020202020204" pitchFamily="34" charset="0"/>
              </a:rPr>
              <a:t>o Jener, Der mit Gnade freigiebig ist, </a:t>
            </a:r>
            <a:endParaRPr lang="ar-LB" sz="4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200" dirty="0">
                <a:ea typeface="Calibri" panose="020F0502020204030204" pitchFamily="34" charset="0"/>
                <a:cs typeface="Arial" panose="020B0604020202020204" pitchFamily="34" charset="0"/>
              </a:rPr>
              <a:t>o Gefährte aller stillen Gebete, </a:t>
            </a:r>
            <a:endParaRPr lang="ar-LB" sz="4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200" dirty="0">
                <a:ea typeface="Calibri" panose="020F0502020204030204" pitchFamily="34" charset="0"/>
                <a:cs typeface="Arial" panose="020B0604020202020204" pitchFamily="34" charset="0"/>
              </a:rPr>
              <a:t>o letzte Instanz aller Beschwerden.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99666-2147-412B-92A5-A1A9C43C3AE6}"/>
              </a:ext>
            </a:extLst>
          </p:cNvPr>
          <p:cNvSpPr txBox="1"/>
          <p:nvPr/>
        </p:nvSpPr>
        <p:spPr>
          <a:xfrm>
            <a:off x="3007376" y="264725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0231659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7D73C-F31F-4D55-B5C4-D6672A8F2F18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8925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0577A4-9563-4F18-B266-D40FB340DF2A}"/>
              </a:ext>
            </a:extLst>
          </p:cNvPr>
          <p:cNvSpPr/>
          <p:nvPr/>
        </p:nvSpPr>
        <p:spPr>
          <a:xfrm>
            <a:off x="1524000" y="3832167"/>
            <a:ext cx="12821728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ذَا النِّعْمَةِ السّابِغَةِ يا ذَا الرَّحْمَةِ الْواسِعَةِ </a:t>
            </a: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الْمِنَّةِ السّابِقَةِ يا ذَا الْحِكْمَةِ الْبالِغَةِ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662EF-C8FD-46D8-A14B-AD69D12BFFEC}"/>
              </a:ext>
            </a:extLst>
          </p:cNvPr>
          <p:cNvSpPr/>
          <p:nvPr/>
        </p:nvSpPr>
        <p:spPr>
          <a:xfrm>
            <a:off x="0" y="1525530"/>
            <a:ext cx="12192000" cy="190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3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 Eigner der im Überfluss vorhandenen Gaben, </a:t>
            </a:r>
            <a:endParaRPr lang="ar-LB" sz="3300" dirty="0">
              <a:solidFill>
                <a:srgbClr val="0033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300" dirty="0">
                <a:ea typeface="Calibri" panose="020F0502020204030204" pitchFamily="34" charset="0"/>
                <a:cs typeface="Arial" panose="020B0604020202020204" pitchFamily="34" charset="0"/>
              </a:rPr>
              <a:t>o Eigner der weitreichenden Gnade, o Eigner vergangener </a:t>
            </a:r>
            <a:endParaRPr lang="ar-LB" sz="33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300" dirty="0">
                <a:ea typeface="Calibri" panose="020F0502020204030204" pitchFamily="34" charset="0"/>
                <a:cs typeface="Arial" panose="020B0604020202020204" pitchFamily="34" charset="0"/>
              </a:rPr>
              <a:t>Gunst, o Eigner der außerordentlichen Weisheit,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FC39B-E85A-4FD6-AAEF-8E17A3DDB997}"/>
              </a:ext>
            </a:extLst>
          </p:cNvPr>
          <p:cNvSpPr txBox="1"/>
          <p:nvPr/>
        </p:nvSpPr>
        <p:spPr>
          <a:xfrm>
            <a:off x="3058836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2218149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73BA4-E0F0-4D67-BE9C-5E826CB84C7A}"/>
              </a:ext>
            </a:extLst>
          </p:cNvPr>
          <p:cNvSpPr/>
          <p:nvPr/>
        </p:nvSpPr>
        <p:spPr>
          <a:xfrm>
            <a:off x="1239077" y="3596698"/>
            <a:ext cx="12192001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ذَا الْقُدْرَةِ الْكامِلَةِ 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الْحُجَّةِ الْقاطِعَةِ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55C6D-6829-4895-B8A3-47E08AA4146A}"/>
              </a:ext>
            </a:extLst>
          </p:cNvPr>
          <p:cNvSpPr/>
          <p:nvPr/>
        </p:nvSpPr>
        <p:spPr>
          <a:xfrm>
            <a:off x="134441" y="1522413"/>
            <a:ext cx="12192000" cy="16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Eigner der absoluten Macht, </a:t>
            </a:r>
            <a:endParaRPr lang="ar-LB" sz="4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Eigner des schlagenden Arguments,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5C306-1781-47FB-B5A7-FBBE664B6ECC}"/>
              </a:ext>
            </a:extLst>
          </p:cNvPr>
          <p:cNvSpPr txBox="1"/>
          <p:nvPr/>
        </p:nvSpPr>
        <p:spPr>
          <a:xfrm>
            <a:off x="3035986" y="29125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433788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5C2A5F-6C86-4A82-9B5F-1E6BE6E2E0D9}"/>
              </a:ext>
            </a:extLst>
          </p:cNvPr>
          <p:cNvSpPr/>
          <p:nvPr/>
        </p:nvSpPr>
        <p:spPr>
          <a:xfrm>
            <a:off x="1663912" y="3900405"/>
            <a:ext cx="12350262" cy="1938992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الْكَرامَةِ الظّاهِرَةِ يا ذَا الْعِزَّةِ الدّائِمَةِ </a:t>
            </a:r>
          </a:p>
          <a:p>
            <a:pPr algn="ctr"/>
            <a:r>
              <a:rPr lang="ar-LB" sz="6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ذَا الْقُوَّةِ الْمَتينَةِ يا ذَا الْعَظَمَةِ الْمَنيعَةِ </a:t>
            </a:r>
            <a:endParaRPr lang="en-US" altLang="de-DE" sz="6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1058C-AF79-4732-A698-34B9EC79FAFE}"/>
              </a:ext>
            </a:extLst>
          </p:cNvPr>
          <p:cNvSpPr/>
          <p:nvPr/>
        </p:nvSpPr>
        <p:spPr>
          <a:xfrm>
            <a:off x="1033670" y="1520989"/>
            <a:ext cx="9955696" cy="18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o Eigner der offensichtlichen Ehre, o Eigner der dauerhaften Erhabenheit, o Eigner der festen Macht,</a:t>
            </a:r>
            <a:endParaRPr lang="ar-LB" sz="35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500" dirty="0">
                <a:ea typeface="Calibri" panose="020F0502020204030204" pitchFamily="34" charset="0"/>
                <a:cs typeface="Arial" panose="020B0604020202020204" pitchFamily="34" charset="0"/>
              </a:rPr>
              <a:t> o Eigner der unüberwindbaren Größe.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DC19C-BCCF-4C08-93CE-6255CEC54C55}"/>
              </a:ext>
            </a:extLst>
          </p:cNvPr>
          <p:cNvSpPr txBox="1"/>
          <p:nvPr/>
        </p:nvSpPr>
        <p:spPr>
          <a:xfrm>
            <a:off x="2987497" y="20885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428342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AF9C00-C02E-4D08-9452-6F6986D7B5CF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067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3C37D7-E50D-4884-BA44-8F8B4F3EA375}"/>
              </a:ext>
            </a:extLst>
          </p:cNvPr>
          <p:cNvSpPr/>
          <p:nvPr/>
        </p:nvSpPr>
        <p:spPr>
          <a:xfrm>
            <a:off x="3623733" y="3490712"/>
            <a:ext cx="8568268" cy="277960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ts val="6900"/>
              </a:lnSpc>
            </a:pPr>
            <a:r>
              <a:rPr lang="ar-LB" sz="66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يا خَيْرَ الْوارِثينَ يا خَيْرَ الْحامِدينَ يا خَيْرَ</a:t>
            </a:r>
          </a:p>
          <a:p>
            <a:pPr algn="ctr">
              <a:lnSpc>
                <a:spcPts val="6900"/>
              </a:lnSpc>
            </a:pPr>
            <a:r>
              <a:rPr lang="ar-LB" sz="66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الذّاكِرينَ يا خَيْرَ الْمُنْزِلينَ يا خَيْرَ الْمحْسِنينَ </a:t>
            </a:r>
            <a:endParaRPr lang="en-US" altLang="de-DE" sz="6600" dirty="0">
              <a:solidFill>
                <a:srgbClr val="004A00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19E2D-C89D-4016-86CB-910BA01D25BF}"/>
              </a:ext>
            </a:extLst>
          </p:cNvPr>
          <p:cNvSpPr/>
          <p:nvPr/>
        </p:nvSpPr>
        <p:spPr>
          <a:xfrm>
            <a:off x="0" y="1366897"/>
            <a:ext cx="121891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dirty="0"/>
              <a:t>o Segenreichster der Erben, </a:t>
            </a:r>
            <a:endParaRPr lang="ar-LB" sz="3200" dirty="0"/>
          </a:p>
          <a:p>
            <a:pPr algn="ctr"/>
            <a:r>
              <a:rPr lang="de-DE" sz="3200" dirty="0"/>
              <a:t>o Segenreichster der Lobenden, o Segenreichster</a:t>
            </a:r>
            <a:endParaRPr lang="ar-LB" sz="3200" dirty="0"/>
          </a:p>
          <a:p>
            <a:pPr algn="ctr"/>
            <a:r>
              <a:rPr lang="de-DE" sz="3200" dirty="0"/>
              <a:t> der Preisenden, o Segenreichster der</a:t>
            </a:r>
            <a:r>
              <a:rPr lang="ar-LB" sz="3200" dirty="0"/>
              <a:t> </a:t>
            </a:r>
            <a:r>
              <a:rPr lang="de-DE" sz="3200" dirty="0"/>
              <a:t>Herabsendenden, </a:t>
            </a:r>
            <a:endParaRPr lang="ar-LB" sz="3200" dirty="0"/>
          </a:p>
          <a:p>
            <a:pPr algn="ctr"/>
            <a:r>
              <a:rPr lang="ar-LB" sz="3200" dirty="0"/>
              <a:t>       </a:t>
            </a:r>
            <a:r>
              <a:rPr lang="de-DE" sz="3200" dirty="0"/>
              <a:t>o Segenreichster der Wohltäter.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4C7FB-D718-4CF4-A5BE-2205B65C21BE}"/>
              </a:ext>
            </a:extLst>
          </p:cNvPr>
          <p:cNvSpPr txBox="1"/>
          <p:nvPr/>
        </p:nvSpPr>
        <p:spPr>
          <a:xfrm>
            <a:off x="3151272" y="247532"/>
            <a:ext cx="399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12217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54BE9D-C011-49D7-AD06-5BCE64787410}"/>
              </a:ext>
            </a:extLst>
          </p:cNvPr>
          <p:cNvSpPr/>
          <p:nvPr/>
        </p:nvSpPr>
        <p:spPr>
          <a:xfrm>
            <a:off x="1417983" y="3678719"/>
            <a:ext cx="12192000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بَديعَ السَّماواتِ يا جاعِلَ الظُّلُماتِ</a:t>
            </a:r>
          </a:p>
          <a:p>
            <a:pPr algn="ctr"/>
            <a:r>
              <a:rPr lang="ar-LB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راحِمَ الْعَبَراتِ يا مُقيلَ الْعَثَراتِ </a:t>
            </a:r>
            <a:endParaRPr lang="en-US" altLang="de-DE" sz="7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876F5E-7EC4-4904-B8D3-1D0D9DE23C99}"/>
              </a:ext>
            </a:extLst>
          </p:cNvPr>
          <p:cNvSpPr/>
          <p:nvPr/>
        </p:nvSpPr>
        <p:spPr>
          <a:xfrm>
            <a:off x="0" y="1455649"/>
            <a:ext cx="12192000" cy="2049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/>
              <a:t>o Schöpfer der Himmel, </a:t>
            </a:r>
            <a:endParaRPr lang="ar-LB" sz="36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/>
              <a:t>o Errichter der Finsternisse,o Erbarmer der Tränen, </a:t>
            </a:r>
            <a:endParaRPr lang="ar-LB" sz="36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/>
              <a:t>o Aufhebender der Verfehlungen</a:t>
            </a:r>
            <a:endParaRPr lang="de-DE" sz="48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1A86A-681C-43EE-A4FD-284B7EE610FB}"/>
              </a:ext>
            </a:extLst>
          </p:cNvPr>
          <p:cNvSpPr txBox="1"/>
          <p:nvPr/>
        </p:nvSpPr>
        <p:spPr>
          <a:xfrm>
            <a:off x="3015922" y="291366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281651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7B7A5A7-E514-4599-A324-9B50F2C11A19}"/>
              </a:ext>
            </a:extLst>
          </p:cNvPr>
          <p:cNvSpPr/>
          <p:nvPr/>
        </p:nvSpPr>
        <p:spPr>
          <a:xfrm>
            <a:off x="848139" y="3509963"/>
            <a:ext cx="12192000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ساتِرَ الْعَوْراتِ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مُحْيِيَ الأمْواتِ </a:t>
            </a:r>
            <a:endParaRPr lang="en-US" altLang="de-DE" sz="80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05D85-E5A8-4574-803B-38CB9770F58D}"/>
              </a:ext>
            </a:extLst>
          </p:cNvPr>
          <p:cNvSpPr/>
          <p:nvPr/>
        </p:nvSpPr>
        <p:spPr>
          <a:xfrm>
            <a:off x="0" y="1501768"/>
            <a:ext cx="12192000" cy="148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/>
              <a:t>o Auslöschender der schlechten Taten,</a:t>
            </a:r>
            <a:endParaRPr lang="ar-LB" sz="40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/>
              <a:t> o Strenger der Bestrafenden.</a:t>
            </a:r>
            <a:endParaRPr lang="de-DE" sz="5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D3316-9458-49C5-8C1D-E14C7C813158}"/>
              </a:ext>
            </a:extLst>
          </p:cNvPr>
          <p:cNvSpPr txBox="1"/>
          <p:nvPr/>
        </p:nvSpPr>
        <p:spPr>
          <a:xfrm>
            <a:off x="3005983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839339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57B040-A330-4D2C-AA88-E48FB3243224}"/>
              </a:ext>
            </a:extLst>
          </p:cNvPr>
          <p:cNvSpPr/>
          <p:nvPr/>
        </p:nvSpPr>
        <p:spPr>
          <a:xfrm>
            <a:off x="1172818" y="3899832"/>
            <a:ext cx="13704277" cy="2092881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مُنْزِلَ الآياتِ يا مُضَعِّفَ الْحَسَناتِ</a:t>
            </a:r>
          </a:p>
          <a:p>
            <a:pPr algn="ctr"/>
            <a:r>
              <a:rPr lang="ar-LB" sz="6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ماحِيَ السَّيِّئاتِ يا شَديدَ النَّقِماتِ </a:t>
            </a:r>
            <a:endParaRPr lang="en-US" altLang="de-DE" sz="6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4EB40-616E-417B-983F-C65F0F25B36D}"/>
              </a:ext>
            </a:extLst>
          </p:cNvPr>
          <p:cNvSpPr/>
          <p:nvPr/>
        </p:nvSpPr>
        <p:spPr>
          <a:xfrm>
            <a:off x="0" y="1385560"/>
            <a:ext cx="12192000" cy="2046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/>
              <a:t>o Herabsendender der Zeichen, </a:t>
            </a:r>
            <a:endParaRPr lang="ar-LB" sz="36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600" dirty="0"/>
              <a:t>o Vervielfacher der guter Taten, o Auslöschender der </a:t>
            </a:r>
            <a:endParaRPr lang="ar-LB" sz="36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LB" sz="3600" dirty="0"/>
              <a:t>         </a:t>
            </a:r>
            <a:r>
              <a:rPr lang="de-DE" sz="3600" dirty="0"/>
              <a:t>schlechten Taten, o Strenger der Bestrafenden.</a:t>
            </a:r>
            <a:endParaRPr lang="de-DE" sz="36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D7FDA-2746-4F41-9D92-8F4D61642A93}"/>
              </a:ext>
            </a:extLst>
          </p:cNvPr>
          <p:cNvSpPr txBox="1"/>
          <p:nvPr/>
        </p:nvSpPr>
        <p:spPr>
          <a:xfrm>
            <a:off x="2986104" y="256769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869806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53376F-98D5-4307-B278-C527EDD68739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6058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51AA4E-6782-4559-8728-A1AAF2047A2D}"/>
              </a:ext>
            </a:extLst>
          </p:cNvPr>
          <p:cNvSpPr/>
          <p:nvPr/>
        </p:nvSpPr>
        <p:spPr>
          <a:xfrm>
            <a:off x="1577009" y="3661437"/>
            <a:ext cx="12192001" cy="2400657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اَللّـهُمَّ اِنّي اَسْأَلُكَ بِاسْمِكَ يا مُصَوِّرُ</a:t>
            </a:r>
          </a:p>
          <a:p>
            <a:pPr algn="ctr"/>
            <a:r>
              <a:rPr lang="ar-LB" sz="7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مُقَدِّرُ يا مُدَبِّرُ يا مُطَهِّرُ</a:t>
            </a:r>
            <a:endParaRPr lang="en-US" altLang="de-DE" sz="7500" dirty="0">
              <a:solidFill>
                <a:srgbClr val="004A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CA9AD-F2BB-442A-B096-8D5167C101D1}"/>
              </a:ext>
            </a:extLst>
          </p:cNvPr>
          <p:cNvSpPr/>
          <p:nvPr/>
        </p:nvSpPr>
        <p:spPr>
          <a:xfrm>
            <a:off x="0" y="1211462"/>
            <a:ext cx="12192000" cy="224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Allah unser, ich flehe Dich mit Deinem </a:t>
            </a:r>
            <a:endParaRPr lang="ar-LB" sz="4000" dirty="0">
              <a:solidFill>
                <a:srgbClr val="0033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solidFill>
                  <a:srgbClr val="0033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Namen an: </a:t>
            </a: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o Gestalter, o Vorbestimmender,</a:t>
            </a:r>
            <a:endParaRPr lang="ar-LB" sz="4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a typeface="Calibri" panose="020F0502020204030204" pitchFamily="34" charset="0"/>
                <a:cs typeface="Arial" panose="020B0604020202020204" pitchFamily="34" charset="0"/>
              </a:rPr>
              <a:t> o Waltender, o Bereinigender,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A2E53-223B-4DE9-B759-144D4F105433}"/>
              </a:ext>
            </a:extLst>
          </p:cNvPr>
          <p:cNvSpPr txBox="1"/>
          <p:nvPr/>
        </p:nvSpPr>
        <p:spPr>
          <a:xfrm>
            <a:off x="2994650" y="22899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608976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B1247B-3560-4939-8195-DC8B9A6DA413}"/>
              </a:ext>
            </a:extLst>
          </p:cNvPr>
          <p:cNvSpPr/>
          <p:nvPr/>
        </p:nvSpPr>
        <p:spPr>
          <a:xfrm>
            <a:off x="3505201" y="3602038"/>
            <a:ext cx="8527774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 يا مُنَوِّرُ يا مُيَسِّرُ يا مُبَشِّرُ</a:t>
            </a:r>
          </a:p>
          <a:p>
            <a:pPr algn="ctr"/>
            <a:r>
              <a:rPr lang="ar-LB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مُنْذِرُ يا مُقَدِّمُ يا مُؤَخِّرُ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F5037-D77A-47CB-A059-E44F3635A932}"/>
              </a:ext>
            </a:extLst>
          </p:cNvPr>
          <p:cNvSpPr/>
          <p:nvPr/>
        </p:nvSpPr>
        <p:spPr>
          <a:xfrm>
            <a:off x="0" y="1099344"/>
            <a:ext cx="12192000" cy="243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o Erleuchtender, o Erleichterer,</a:t>
            </a:r>
            <a:endParaRPr lang="ar-LB" sz="4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 o Verkünder, o Ermahner, o</a:t>
            </a:r>
            <a:endParaRPr lang="ar-LB" sz="4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LB" sz="4400" dirty="0"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de-DE" sz="4400" dirty="0">
                <a:ea typeface="Calibri" panose="020F0502020204030204" pitchFamily="34" charset="0"/>
                <a:cs typeface="Arial" panose="020B0604020202020204" pitchFamily="34" charset="0"/>
              </a:rPr>
              <a:t>Vorziehender, o Aufschiebender.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B3B4D-BA90-4D14-93F3-3BFBD711AD6B}"/>
              </a:ext>
            </a:extLst>
          </p:cNvPr>
          <p:cNvSpPr txBox="1"/>
          <p:nvPr/>
        </p:nvSpPr>
        <p:spPr>
          <a:xfrm>
            <a:off x="3044345" y="26834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1742615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BE0F44-F868-4BA4-ADF0-D9B7EFE70F4B}"/>
              </a:ext>
            </a:extLst>
          </p:cNvPr>
          <p:cNvSpPr/>
          <p:nvPr/>
        </p:nvSpPr>
        <p:spPr>
          <a:xfrm>
            <a:off x="1524000" y="3737888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سُبْحانَكَ يا لا اِلـهَ إلاّ اَنْتَ الْغَوْثَ</a:t>
            </a:r>
            <a:endParaRPr lang="ar-LB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altLang="de-DE" sz="66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الْغَوْثَ خَلِّصْنا مِنَ النّارِ يا رَبِّ</a:t>
            </a:r>
            <a:endParaRPr lang="en-US" altLang="de-DE" sz="6600" dirty="0">
              <a:solidFill>
                <a:srgbClr val="FF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490031-13B3-49DC-AA77-3065BD02A526}"/>
              </a:ext>
            </a:extLst>
          </p:cNvPr>
          <p:cNvSpPr txBox="1">
            <a:spLocks/>
          </p:cNvSpPr>
          <p:nvPr/>
        </p:nvSpPr>
        <p:spPr>
          <a:xfrm>
            <a:off x="853680" y="1625837"/>
            <a:ext cx="10742963" cy="1871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Gepriesen bist Du, o außer </a:t>
            </a:r>
            <a:endParaRPr lang="ar-LB" sz="4400" i="1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  <a:p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Dem es keinen Gott gibt. Hilfe! Hilfe! </a:t>
            </a:r>
            <a:b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</a:br>
            <a:r>
              <a:rPr lang="de-DE" sz="4400" i="1" dirty="0">
                <a:latin typeface="Candara" panose="020E0502030303020204" pitchFamily="34" charset="0"/>
                <a:cs typeface="Traditional Arabic" panose="02020603050405020304" pitchFamily="18" charset="-78"/>
              </a:rPr>
              <a:t>Befreie uns von dem Feuer oh Herr</a:t>
            </a:r>
            <a:endParaRPr lang="de-DE" sz="4400" dirty="0">
              <a:latin typeface="Candara" panose="020E0502030303020204" pitchFamily="34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58735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252383-1834-49E7-8FC2-5D058B3CBD3E}"/>
              </a:ext>
            </a:extLst>
          </p:cNvPr>
          <p:cNvSpPr/>
          <p:nvPr/>
        </p:nvSpPr>
        <p:spPr>
          <a:xfrm>
            <a:off x="2985051" y="3509963"/>
            <a:ext cx="9455425" cy="2554545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الْبَيْتِ الْحَرامِ يا رَبَّ الشَّهْرِ الْحَرامِ يا رَبَّ الْبَلَدِ الْحَرامِ</a:t>
            </a:r>
            <a:endParaRPr lang="ar-LB" sz="8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DD9DD-B176-465E-8355-DC2B79A1409F}"/>
              </a:ext>
            </a:extLst>
          </p:cNvPr>
          <p:cNvSpPr/>
          <p:nvPr/>
        </p:nvSpPr>
        <p:spPr>
          <a:xfrm>
            <a:off x="0" y="111905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Herr des geweihten Hauses, </a:t>
            </a:r>
            <a:endParaRPr lang="ar-LB" sz="4400" dirty="0"/>
          </a:p>
          <a:p>
            <a:pPr algn="ctr"/>
            <a:r>
              <a:rPr lang="de-DE" sz="4400" dirty="0"/>
              <a:t>o Herr des geweihten Monats, </a:t>
            </a:r>
            <a:endParaRPr lang="ar-LB" sz="4400" dirty="0"/>
          </a:p>
          <a:p>
            <a:pPr algn="ctr"/>
            <a:r>
              <a:rPr lang="de-DE" sz="4400" dirty="0"/>
              <a:t>o Herr der geweihten Stadt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92E98-4BC4-4EE2-AC51-F17EDD521F22}"/>
              </a:ext>
            </a:extLst>
          </p:cNvPr>
          <p:cNvSpPr txBox="1"/>
          <p:nvPr/>
        </p:nvSpPr>
        <p:spPr>
          <a:xfrm>
            <a:off x="3054997" y="242015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600439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030C26-A221-440F-979D-87886D69695E}"/>
              </a:ext>
            </a:extLst>
          </p:cNvPr>
          <p:cNvSpPr/>
          <p:nvPr/>
        </p:nvSpPr>
        <p:spPr>
          <a:xfrm>
            <a:off x="3047999" y="3731328"/>
            <a:ext cx="9144001" cy="2246769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7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الرُّكْنِ وَالْمَقامِ يا رَبَّ الْمَشْعَرِ الْحَرامِ يا رَبَّ الْمَسْجِدِ الْحَرامِ</a:t>
            </a:r>
            <a:endParaRPr lang="ar-LB" sz="7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A1D5B9-4749-4303-89B3-32BBE42EA7CF}"/>
              </a:ext>
            </a:extLst>
          </p:cNvPr>
          <p:cNvSpPr/>
          <p:nvPr/>
        </p:nvSpPr>
        <p:spPr>
          <a:xfrm>
            <a:off x="208724" y="125433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dirty="0"/>
              <a:t>o Herr der Stellung und des Ranges, </a:t>
            </a:r>
            <a:endParaRPr lang="ar-LB" sz="4400" dirty="0"/>
          </a:p>
          <a:p>
            <a:pPr algn="ctr"/>
            <a:r>
              <a:rPr lang="de-DE" sz="4400" dirty="0"/>
              <a:t>o Herr des geweihten “</a:t>
            </a:r>
            <a:r>
              <a:rPr lang="de-DE" sz="4400" dirty="0" err="1"/>
              <a:t>Maschar</a:t>
            </a:r>
            <a:r>
              <a:rPr lang="de-DE" sz="4400" dirty="0"/>
              <a:t>“, </a:t>
            </a:r>
            <a:endParaRPr lang="ar-LB" sz="4400" dirty="0"/>
          </a:p>
          <a:p>
            <a:pPr algn="ctr"/>
            <a:r>
              <a:rPr lang="de-DE" sz="4400" dirty="0"/>
              <a:t>o Herr der geweihten Moschee,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FD07E-2E46-467F-9790-CAE542457EEA}"/>
              </a:ext>
            </a:extLst>
          </p:cNvPr>
          <p:cNvSpPr txBox="1"/>
          <p:nvPr/>
        </p:nvSpPr>
        <p:spPr>
          <a:xfrm>
            <a:off x="3045058" y="225380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0465978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FB403E-181B-4BE4-BBD6-DD2641AD379D}"/>
              </a:ext>
            </a:extLst>
          </p:cNvPr>
          <p:cNvSpPr/>
          <p:nvPr/>
        </p:nvSpPr>
        <p:spPr>
          <a:xfrm>
            <a:off x="3429216" y="4072252"/>
            <a:ext cx="9364582" cy="1631216"/>
          </a:xfrm>
          <a:prstGeom prst="rect">
            <a:avLst/>
          </a:prstGeo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ar-SA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 رَبَّ الْحِلِّ وَالْحَرامِ يا رَبَّ النُّورِ وَالظَّلامِ</a:t>
            </a:r>
            <a:endParaRPr lang="ar-LB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ar-SA" sz="5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يا رَبَّ التَّحِيَّةِ وَالسَّلامِ يا رَبَّ الْقُدْرَةِ فِي الاْنام</a:t>
            </a:r>
            <a:endParaRPr lang="de-DE" sz="5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CFA56-8C16-4F23-9A26-FF62C9D6B361}"/>
              </a:ext>
            </a:extLst>
          </p:cNvPr>
          <p:cNvSpPr/>
          <p:nvPr/>
        </p:nvSpPr>
        <p:spPr>
          <a:xfrm>
            <a:off x="2027583" y="1490008"/>
            <a:ext cx="8329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000" dirty="0"/>
              <a:t>o Herr des Erlaubten und des Verbotenen, o Herr des Lichtes und der Finsternis o Herr der Begrüßung und des Friedens o Herr der Macht über die Menschen.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AA842-2A87-4E58-B1D0-5B8DFBF386D4}"/>
              </a:ext>
            </a:extLst>
          </p:cNvPr>
          <p:cNvSpPr txBox="1"/>
          <p:nvPr/>
        </p:nvSpPr>
        <p:spPr>
          <a:xfrm>
            <a:off x="3041590" y="24532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A 3D Max Hashimy." pitchFamily="2" charset="2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92012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15717</Words>
  <Application>Microsoft Macintosh PowerPoint</Application>
  <PresentationFormat>Widescreen</PresentationFormat>
  <Paragraphs>2201</Paragraphs>
  <Slides>410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410</vt:i4>
      </vt:variant>
    </vt:vector>
  </HeadingPairs>
  <TitlesOfParts>
    <vt:vector size="419" baseType="lpstr">
      <vt:lpstr>A 3D Max Hashimy.</vt:lpstr>
      <vt:lpstr>Arial</vt:lpstr>
      <vt:lpstr>Calibri</vt:lpstr>
      <vt:lpstr>Calibri Light</vt:lpstr>
      <vt:lpstr>Cambria</vt:lpstr>
      <vt:lpstr>Candara</vt:lpstr>
      <vt:lpstr>Microsoft Uighur</vt:lpstr>
      <vt:lpstr>Traditional Arabic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karout</dc:creator>
  <cp:lastModifiedBy>Stephan Kretschmer</cp:lastModifiedBy>
  <cp:revision>318</cp:revision>
  <dcterms:created xsi:type="dcterms:W3CDTF">2020-05-11T21:22:19Z</dcterms:created>
  <dcterms:modified xsi:type="dcterms:W3CDTF">2023-04-09T03:40:33Z</dcterms:modified>
</cp:coreProperties>
</file>