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1" r:id="rId5"/>
    <p:sldId id="262" r:id="rId6"/>
    <p:sldId id="263" r:id="rId7"/>
    <p:sldId id="267" r:id="rId8"/>
    <p:sldId id="264" r:id="rId9"/>
    <p:sldId id="265" r:id="rId10"/>
    <p:sldId id="266" r:id="rId11"/>
    <p:sldId id="268" r:id="rId12"/>
    <p:sldId id="269" r:id="rId13"/>
    <p:sldId id="270" r:id="rId14"/>
    <p:sldId id="271" r:id="rId15"/>
    <p:sldId id="272" r:id="rId16"/>
    <p:sldId id="273" r:id="rId17"/>
    <p:sldId id="274" r:id="rId18"/>
    <p:sldId id="275" r:id="rId19"/>
    <p:sldId id="276" r:id="rId2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4646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24" autoAdjust="0"/>
    <p:restoredTop sz="94660"/>
  </p:normalViewPr>
  <p:slideViewPr>
    <p:cSldViewPr snapToGrid="0">
      <p:cViewPr varScale="1">
        <p:scale>
          <a:sx n="112" d="100"/>
          <a:sy n="112" d="100"/>
        </p:scale>
        <p:origin x="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8DBA1854-32C6-4F64-BBE9-B96205FFE035}" type="datetimeFigureOut">
              <a:rPr lang="de-DE" smtClean="0"/>
              <a:t>17.04.2022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E7134E83-7EDA-4BFD-9D9A-8DB038BF27AB}" type="slidenum">
              <a:rPr lang="de-DE" smtClean="0"/>
              <a:t>‹Nr.›</a:t>
            </a:fld>
            <a:endParaRPr lang="de-DE"/>
          </a:p>
        </p:txBody>
      </p:sp>
    </p:spTree>
    <p:extLst>
      <p:ext uri="{BB962C8B-B14F-4D97-AF65-F5344CB8AC3E}">
        <p14:creationId xmlns:p14="http://schemas.microsoft.com/office/powerpoint/2010/main" val="1653938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8DBA1854-32C6-4F64-BBE9-B96205FFE035}" type="datetimeFigureOut">
              <a:rPr lang="de-DE" smtClean="0"/>
              <a:t>17.04.2022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E7134E83-7EDA-4BFD-9D9A-8DB038BF27AB}" type="slidenum">
              <a:rPr lang="de-DE" smtClean="0"/>
              <a:t>‹Nr.›</a:t>
            </a:fld>
            <a:endParaRPr lang="de-DE"/>
          </a:p>
        </p:txBody>
      </p:sp>
    </p:spTree>
    <p:extLst>
      <p:ext uri="{BB962C8B-B14F-4D97-AF65-F5344CB8AC3E}">
        <p14:creationId xmlns:p14="http://schemas.microsoft.com/office/powerpoint/2010/main" val="1846329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8DBA1854-32C6-4F64-BBE9-B96205FFE035}" type="datetimeFigureOut">
              <a:rPr lang="de-DE" smtClean="0"/>
              <a:t>17.04.2022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E7134E83-7EDA-4BFD-9D9A-8DB038BF27AB}" type="slidenum">
              <a:rPr lang="de-DE" smtClean="0"/>
              <a:t>‹Nr.›</a:t>
            </a:fld>
            <a:endParaRPr lang="de-DE"/>
          </a:p>
        </p:txBody>
      </p:sp>
    </p:spTree>
    <p:extLst>
      <p:ext uri="{BB962C8B-B14F-4D97-AF65-F5344CB8AC3E}">
        <p14:creationId xmlns:p14="http://schemas.microsoft.com/office/powerpoint/2010/main" val="1381812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8DBA1854-32C6-4F64-BBE9-B96205FFE035}" type="datetimeFigureOut">
              <a:rPr lang="de-DE" smtClean="0"/>
              <a:t>17.04.2022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E7134E83-7EDA-4BFD-9D9A-8DB038BF27AB}" type="slidenum">
              <a:rPr lang="de-DE" smtClean="0"/>
              <a:t>‹Nr.›</a:t>
            </a:fld>
            <a:endParaRPr lang="de-DE"/>
          </a:p>
        </p:txBody>
      </p:sp>
    </p:spTree>
    <p:extLst>
      <p:ext uri="{BB962C8B-B14F-4D97-AF65-F5344CB8AC3E}">
        <p14:creationId xmlns:p14="http://schemas.microsoft.com/office/powerpoint/2010/main" val="4092683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Textmasterformat bearbeiten</a:t>
            </a:r>
          </a:p>
        </p:txBody>
      </p:sp>
      <p:sp>
        <p:nvSpPr>
          <p:cNvPr id="4" name="Datumsplatzhalter 3"/>
          <p:cNvSpPr>
            <a:spLocks noGrp="1"/>
          </p:cNvSpPr>
          <p:nvPr>
            <p:ph type="dt" sz="half" idx="10"/>
          </p:nvPr>
        </p:nvSpPr>
        <p:spPr/>
        <p:txBody>
          <a:bodyPr/>
          <a:lstStyle/>
          <a:p>
            <a:fld id="{8DBA1854-32C6-4F64-BBE9-B96205FFE035}" type="datetimeFigureOut">
              <a:rPr lang="de-DE" smtClean="0"/>
              <a:t>17.04.2022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E7134E83-7EDA-4BFD-9D9A-8DB038BF27AB}" type="slidenum">
              <a:rPr lang="de-DE" smtClean="0"/>
              <a:t>‹Nr.›</a:t>
            </a:fld>
            <a:endParaRPr lang="de-DE"/>
          </a:p>
        </p:txBody>
      </p:sp>
    </p:spTree>
    <p:extLst>
      <p:ext uri="{BB962C8B-B14F-4D97-AF65-F5344CB8AC3E}">
        <p14:creationId xmlns:p14="http://schemas.microsoft.com/office/powerpoint/2010/main" val="908143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8DBA1854-32C6-4F64-BBE9-B96205FFE035}" type="datetimeFigureOut">
              <a:rPr lang="de-DE" smtClean="0"/>
              <a:t>17.04.2022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E7134E83-7EDA-4BFD-9D9A-8DB038BF27AB}" type="slidenum">
              <a:rPr lang="de-DE" smtClean="0"/>
              <a:t>‹Nr.›</a:t>
            </a:fld>
            <a:endParaRPr lang="de-DE"/>
          </a:p>
        </p:txBody>
      </p:sp>
    </p:spTree>
    <p:extLst>
      <p:ext uri="{BB962C8B-B14F-4D97-AF65-F5344CB8AC3E}">
        <p14:creationId xmlns:p14="http://schemas.microsoft.com/office/powerpoint/2010/main" val="3774400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8DBA1854-32C6-4F64-BBE9-B96205FFE035}" type="datetimeFigureOut">
              <a:rPr lang="de-DE" smtClean="0"/>
              <a:t>17.04.2022</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E7134E83-7EDA-4BFD-9D9A-8DB038BF27AB}" type="slidenum">
              <a:rPr lang="de-DE" smtClean="0"/>
              <a:t>‹Nr.›</a:t>
            </a:fld>
            <a:endParaRPr lang="de-DE"/>
          </a:p>
        </p:txBody>
      </p:sp>
    </p:spTree>
    <p:extLst>
      <p:ext uri="{BB962C8B-B14F-4D97-AF65-F5344CB8AC3E}">
        <p14:creationId xmlns:p14="http://schemas.microsoft.com/office/powerpoint/2010/main" val="3900578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8DBA1854-32C6-4F64-BBE9-B96205FFE035}" type="datetimeFigureOut">
              <a:rPr lang="de-DE" smtClean="0"/>
              <a:t>17.04.2022</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E7134E83-7EDA-4BFD-9D9A-8DB038BF27AB}" type="slidenum">
              <a:rPr lang="de-DE" smtClean="0"/>
              <a:t>‹Nr.›</a:t>
            </a:fld>
            <a:endParaRPr lang="de-DE"/>
          </a:p>
        </p:txBody>
      </p:sp>
    </p:spTree>
    <p:extLst>
      <p:ext uri="{BB962C8B-B14F-4D97-AF65-F5344CB8AC3E}">
        <p14:creationId xmlns:p14="http://schemas.microsoft.com/office/powerpoint/2010/main" val="1151195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8DBA1854-32C6-4F64-BBE9-B96205FFE035}" type="datetimeFigureOut">
              <a:rPr lang="de-DE" smtClean="0"/>
              <a:t>17.04.2022</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E7134E83-7EDA-4BFD-9D9A-8DB038BF27AB}" type="slidenum">
              <a:rPr lang="de-DE" smtClean="0"/>
              <a:t>‹Nr.›</a:t>
            </a:fld>
            <a:endParaRPr lang="de-DE"/>
          </a:p>
        </p:txBody>
      </p:sp>
    </p:spTree>
    <p:extLst>
      <p:ext uri="{BB962C8B-B14F-4D97-AF65-F5344CB8AC3E}">
        <p14:creationId xmlns:p14="http://schemas.microsoft.com/office/powerpoint/2010/main" val="1194108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5" name="Datumsplatzhalter 4"/>
          <p:cNvSpPr>
            <a:spLocks noGrp="1"/>
          </p:cNvSpPr>
          <p:nvPr>
            <p:ph type="dt" sz="half" idx="10"/>
          </p:nvPr>
        </p:nvSpPr>
        <p:spPr/>
        <p:txBody>
          <a:bodyPr/>
          <a:lstStyle/>
          <a:p>
            <a:fld id="{8DBA1854-32C6-4F64-BBE9-B96205FFE035}" type="datetimeFigureOut">
              <a:rPr lang="de-DE" smtClean="0"/>
              <a:t>17.04.2022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E7134E83-7EDA-4BFD-9D9A-8DB038BF27AB}" type="slidenum">
              <a:rPr lang="de-DE" smtClean="0"/>
              <a:t>‹Nr.›</a:t>
            </a:fld>
            <a:endParaRPr lang="de-DE"/>
          </a:p>
        </p:txBody>
      </p:sp>
    </p:spTree>
    <p:extLst>
      <p:ext uri="{BB962C8B-B14F-4D97-AF65-F5344CB8AC3E}">
        <p14:creationId xmlns:p14="http://schemas.microsoft.com/office/powerpoint/2010/main" val="1159013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5" name="Datumsplatzhalter 4"/>
          <p:cNvSpPr>
            <a:spLocks noGrp="1"/>
          </p:cNvSpPr>
          <p:nvPr>
            <p:ph type="dt" sz="half" idx="10"/>
          </p:nvPr>
        </p:nvSpPr>
        <p:spPr/>
        <p:txBody>
          <a:bodyPr/>
          <a:lstStyle/>
          <a:p>
            <a:fld id="{8DBA1854-32C6-4F64-BBE9-B96205FFE035}" type="datetimeFigureOut">
              <a:rPr lang="de-DE" smtClean="0"/>
              <a:t>17.04.2022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E7134E83-7EDA-4BFD-9D9A-8DB038BF27AB}" type="slidenum">
              <a:rPr lang="de-DE" smtClean="0"/>
              <a:t>‹Nr.›</a:t>
            </a:fld>
            <a:endParaRPr lang="de-DE"/>
          </a:p>
        </p:txBody>
      </p:sp>
    </p:spTree>
    <p:extLst>
      <p:ext uri="{BB962C8B-B14F-4D97-AF65-F5344CB8AC3E}">
        <p14:creationId xmlns:p14="http://schemas.microsoft.com/office/powerpoint/2010/main" val="2884409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BA1854-32C6-4F64-BBE9-B96205FFE035}" type="datetimeFigureOut">
              <a:rPr lang="de-DE" smtClean="0"/>
              <a:t>17.04.2022</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134E83-7EDA-4BFD-9D9A-8DB038BF27AB}" type="slidenum">
              <a:rPr lang="de-DE" smtClean="0"/>
              <a:t>‹Nr.›</a:t>
            </a:fld>
            <a:endParaRPr lang="de-DE"/>
          </a:p>
        </p:txBody>
      </p:sp>
    </p:spTree>
    <p:extLst>
      <p:ext uri="{BB962C8B-B14F-4D97-AF65-F5344CB8AC3E}">
        <p14:creationId xmlns:p14="http://schemas.microsoft.com/office/powerpoint/2010/main" val="10857616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DD4AE42B-9B56-2646-B824-29568ED07F5F}"/>
              </a:ext>
            </a:extLst>
          </p:cNvPr>
          <p:cNvSpPr txBox="1">
            <a:spLocks/>
          </p:cNvSpPr>
          <p:nvPr/>
        </p:nvSpPr>
        <p:spPr>
          <a:xfrm>
            <a:off x="7315558" y="466165"/>
            <a:ext cx="2294607" cy="60611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ar-SA" sz="3600" b="1" dirty="0">
                <a:solidFill>
                  <a:schemeClr val="bg1"/>
                </a:solidFill>
                <a:latin typeface="Adobe Arabic" panose="02040503050201020203" pitchFamily="18" charset="-78"/>
                <a:cs typeface="Adobe Arabic" panose="02040503050201020203" pitchFamily="18" charset="-78"/>
              </a:rPr>
              <a:t>صلاة ركعتين</a:t>
            </a:r>
            <a:endParaRPr lang="de-DE" sz="3600" b="1" dirty="0">
              <a:solidFill>
                <a:schemeClr val="bg1"/>
              </a:solidFill>
              <a:latin typeface="Adobe Arabic" panose="02040503050201020203" pitchFamily="18" charset="-78"/>
              <a:cs typeface="Adobe Arabic" panose="02040503050201020203" pitchFamily="18" charset="-78"/>
            </a:endParaRPr>
          </a:p>
        </p:txBody>
      </p:sp>
      <p:sp>
        <p:nvSpPr>
          <p:cNvPr id="4" name="Textfeld 3">
            <a:extLst>
              <a:ext uri="{FF2B5EF4-FFF2-40B4-BE49-F238E27FC236}">
                <a16:creationId xmlns:a16="http://schemas.microsoft.com/office/drawing/2014/main" id="{78CB8530-A895-164E-AD25-011CF9176FBC}"/>
              </a:ext>
            </a:extLst>
          </p:cNvPr>
          <p:cNvSpPr txBox="1"/>
          <p:nvPr/>
        </p:nvSpPr>
        <p:spPr>
          <a:xfrm>
            <a:off x="4428563" y="1584725"/>
            <a:ext cx="7464479" cy="2554545"/>
          </a:xfrm>
          <a:prstGeom prst="rect">
            <a:avLst/>
          </a:prstGeom>
          <a:noFill/>
        </p:spPr>
        <p:txBody>
          <a:bodyPr wrap="square" rtlCol="0">
            <a:spAutoFit/>
          </a:bodyPr>
          <a:lstStyle/>
          <a:p>
            <a:pPr algn="r"/>
            <a:r>
              <a:rPr lang="ar-LB" sz="3200" b="1" dirty="0">
                <a:solidFill>
                  <a:schemeClr val="bg1"/>
                </a:solidFill>
                <a:latin typeface="Adobe Arabic" panose="02040503050201020203" pitchFamily="18" charset="-78"/>
                <a:cs typeface="Adobe Arabic" panose="02040503050201020203" pitchFamily="18" charset="-78"/>
              </a:rPr>
              <a:t>يقرأ في كل ركعة بعد "سورة الحمد" "سورة التوحيد" سبع مرات، ويقول بعد الفراغ سبعين مرة: "استغفر اللّه وأتوب إليه". </a:t>
            </a:r>
          </a:p>
          <a:p>
            <a:pPr algn="r"/>
            <a:r>
              <a:rPr lang="ar-LB" sz="3200" b="1" dirty="0">
                <a:solidFill>
                  <a:schemeClr val="bg1"/>
                </a:solidFill>
                <a:latin typeface="Adobe Arabic" panose="02040503050201020203" pitchFamily="18" charset="-78"/>
                <a:cs typeface="Adobe Arabic" panose="02040503050201020203" pitchFamily="18" charset="-78"/>
              </a:rPr>
              <a:t>وفي الخبرالنبوي: مَنْ فعل ذلك لا يقوم من مقامه، حتى يغفر اللّه له ولأبويه.</a:t>
            </a:r>
            <a:endParaRPr lang="de-DE" sz="3200" b="1" dirty="0">
              <a:solidFill>
                <a:schemeClr val="bg1"/>
              </a:solidFill>
              <a:latin typeface="Adobe Arabic" panose="02040503050201020203" pitchFamily="18" charset="-78"/>
              <a:cs typeface="Adobe Arabic" panose="02040503050201020203" pitchFamily="18" charset="-78"/>
            </a:endParaRPr>
          </a:p>
        </p:txBody>
      </p:sp>
      <p:sp>
        <p:nvSpPr>
          <p:cNvPr id="7" name="Textfeld 4">
            <a:extLst>
              <a:ext uri="{FF2B5EF4-FFF2-40B4-BE49-F238E27FC236}">
                <a16:creationId xmlns:a16="http://schemas.microsoft.com/office/drawing/2014/main" id="{03B85E4B-7F80-1742-8624-6CB1C6592BFD}"/>
              </a:ext>
            </a:extLst>
          </p:cNvPr>
          <p:cNvSpPr txBox="1"/>
          <p:nvPr/>
        </p:nvSpPr>
        <p:spPr>
          <a:xfrm>
            <a:off x="4574429" y="4187238"/>
            <a:ext cx="7393453" cy="1846659"/>
          </a:xfrm>
          <a:prstGeom prst="rect">
            <a:avLst/>
          </a:prstGeom>
          <a:noFill/>
        </p:spPr>
        <p:txBody>
          <a:bodyPr wrap="square" rtlCol="0">
            <a:spAutoFit/>
          </a:bodyPr>
          <a:lstStyle/>
          <a:p>
            <a:r>
              <a:rPr lang="de-DE" sz="1900" b="1" dirty="0">
                <a:solidFill>
                  <a:schemeClr val="bg1"/>
                </a:solidFill>
              </a:rPr>
              <a:t>Bete zwei </a:t>
            </a:r>
            <a:r>
              <a:rPr lang="de-DE" sz="1900" b="1" dirty="0" err="1">
                <a:solidFill>
                  <a:schemeClr val="bg1"/>
                </a:solidFill>
              </a:rPr>
              <a:t>Rik</a:t>
            </a:r>
            <a:r>
              <a:rPr lang="de-DE" sz="1900" b="1" dirty="0">
                <a:solidFill>
                  <a:schemeClr val="bg1"/>
                </a:solidFill>
              </a:rPr>
              <a:t>'at, in jeder </a:t>
            </a:r>
            <a:r>
              <a:rPr lang="de-DE" sz="1900" b="1" dirty="0" err="1">
                <a:solidFill>
                  <a:schemeClr val="bg1"/>
                </a:solidFill>
              </a:rPr>
              <a:t>Rik</a:t>
            </a:r>
            <a:r>
              <a:rPr lang="de-DE" sz="1900" b="1" dirty="0">
                <a:solidFill>
                  <a:schemeClr val="bg1"/>
                </a:solidFill>
              </a:rPr>
              <a:t>'a rezitiere </a:t>
            </a:r>
            <a:r>
              <a:rPr lang="de-DE" sz="1900" b="1" dirty="0" err="1">
                <a:solidFill>
                  <a:schemeClr val="bg1"/>
                </a:solidFill>
              </a:rPr>
              <a:t>Sura</a:t>
            </a:r>
            <a:r>
              <a:rPr lang="de-DE" sz="1900" b="1" dirty="0">
                <a:solidFill>
                  <a:schemeClr val="bg1"/>
                </a:solidFill>
              </a:rPr>
              <a:t> al-Fatiha 1-Mal und </a:t>
            </a:r>
            <a:r>
              <a:rPr lang="de-DE" sz="1900" b="1" dirty="0" err="1">
                <a:solidFill>
                  <a:schemeClr val="bg1"/>
                </a:solidFill>
              </a:rPr>
              <a:t>Sura</a:t>
            </a:r>
            <a:r>
              <a:rPr lang="de-DE" sz="1900" b="1" dirty="0">
                <a:solidFill>
                  <a:schemeClr val="bg1"/>
                </a:solidFill>
              </a:rPr>
              <a:t> </a:t>
            </a:r>
            <a:r>
              <a:rPr lang="de-DE" sz="1900" b="1" dirty="0" err="1">
                <a:solidFill>
                  <a:schemeClr val="bg1"/>
                </a:solidFill>
              </a:rPr>
              <a:t>Al-Ikhlaas</a:t>
            </a:r>
            <a:r>
              <a:rPr lang="de-DE" sz="1900" b="1" dirty="0">
                <a:solidFill>
                  <a:schemeClr val="bg1"/>
                </a:solidFill>
              </a:rPr>
              <a:t> 7-Mal. Nach dem Gebet sage 70-Mal:</a:t>
            </a:r>
          </a:p>
          <a:p>
            <a:r>
              <a:rPr lang="de-DE" sz="1900" b="1" dirty="0">
                <a:solidFill>
                  <a:schemeClr val="bg1"/>
                </a:solidFill>
              </a:rPr>
              <a:t> </a:t>
            </a:r>
            <a:r>
              <a:rPr lang="ar-LB" sz="1900" b="1" dirty="0">
                <a:solidFill>
                  <a:schemeClr val="bg1"/>
                </a:solidFill>
              </a:rPr>
              <a:t>أَسْتَغْفِرُ اللّهَ وَأَتُوبُ إلَيْهِ</a:t>
            </a:r>
            <a:r>
              <a:rPr lang="de-DE" sz="1900" b="1" dirty="0">
                <a:solidFill>
                  <a:schemeClr val="bg1"/>
                </a:solidFill>
              </a:rPr>
              <a:t> </a:t>
            </a:r>
            <a:r>
              <a:rPr lang="de-DE" sz="1900" b="1" dirty="0" err="1">
                <a:solidFill>
                  <a:schemeClr val="bg1"/>
                </a:solidFill>
              </a:rPr>
              <a:t>astaghfiru</a:t>
            </a:r>
            <a:r>
              <a:rPr lang="de-DE" sz="1900" b="1" dirty="0">
                <a:solidFill>
                  <a:schemeClr val="bg1"/>
                </a:solidFill>
              </a:rPr>
              <a:t> </a:t>
            </a:r>
            <a:r>
              <a:rPr lang="de-DE" sz="1900" b="1" dirty="0" err="1">
                <a:solidFill>
                  <a:schemeClr val="bg1"/>
                </a:solidFill>
              </a:rPr>
              <a:t>allaha</a:t>
            </a:r>
            <a:r>
              <a:rPr lang="de-DE" sz="1900" b="1" dirty="0">
                <a:solidFill>
                  <a:schemeClr val="bg1"/>
                </a:solidFill>
              </a:rPr>
              <a:t> </a:t>
            </a:r>
            <a:r>
              <a:rPr lang="de-DE" sz="1900" b="1" dirty="0" err="1">
                <a:solidFill>
                  <a:schemeClr val="bg1"/>
                </a:solidFill>
              </a:rPr>
              <a:t>wa</a:t>
            </a:r>
            <a:r>
              <a:rPr lang="de-DE" sz="1900" b="1" dirty="0">
                <a:solidFill>
                  <a:schemeClr val="bg1"/>
                </a:solidFill>
              </a:rPr>
              <a:t> </a:t>
            </a:r>
            <a:r>
              <a:rPr lang="de-DE" sz="1900" b="1" dirty="0" err="1">
                <a:solidFill>
                  <a:schemeClr val="bg1"/>
                </a:solidFill>
              </a:rPr>
              <a:t>atubu</a:t>
            </a:r>
            <a:r>
              <a:rPr lang="de-DE" sz="1900" b="1" dirty="0">
                <a:solidFill>
                  <a:schemeClr val="bg1"/>
                </a:solidFill>
              </a:rPr>
              <a:t> </a:t>
            </a:r>
            <a:r>
              <a:rPr lang="de-DE" sz="1900" b="1" dirty="0" err="1">
                <a:solidFill>
                  <a:schemeClr val="bg1"/>
                </a:solidFill>
              </a:rPr>
              <a:t>ilayh</a:t>
            </a:r>
            <a:br>
              <a:rPr lang="de-DE" sz="1900" dirty="0">
                <a:solidFill>
                  <a:schemeClr val="bg1"/>
                </a:solidFill>
              </a:rPr>
            </a:br>
            <a:endParaRPr lang="de-DE" sz="1900" dirty="0">
              <a:solidFill>
                <a:schemeClr val="bg1"/>
              </a:solidFill>
            </a:endParaRPr>
          </a:p>
          <a:p>
            <a:r>
              <a:rPr lang="de-DE" sz="1900" b="1" dirty="0">
                <a:solidFill>
                  <a:schemeClr val="bg1"/>
                </a:solidFill>
              </a:rPr>
              <a:t>(Wer dieses Gebet betet, wird nicht Sterben bevor Allah (swt) ihm vergeben hat)</a:t>
            </a:r>
          </a:p>
        </p:txBody>
      </p:sp>
    </p:spTree>
    <p:extLst>
      <p:ext uri="{BB962C8B-B14F-4D97-AF65-F5344CB8AC3E}">
        <p14:creationId xmlns:p14="http://schemas.microsoft.com/office/powerpoint/2010/main" val="20368425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3">
            <a:extLst>
              <a:ext uri="{FF2B5EF4-FFF2-40B4-BE49-F238E27FC236}">
                <a16:creationId xmlns:a16="http://schemas.microsoft.com/office/drawing/2014/main" id="{7FDC0B2E-1656-284D-9A3F-F7C6B294028E}"/>
              </a:ext>
            </a:extLst>
          </p:cNvPr>
          <p:cNvSpPr txBox="1">
            <a:spLocks/>
          </p:cNvSpPr>
          <p:nvPr/>
        </p:nvSpPr>
        <p:spPr bwMode="auto">
          <a:xfrm>
            <a:off x="2454839" y="3186953"/>
            <a:ext cx="11684000"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920" tIns="60960" rIns="121920" bIns="60960" numCol="1" anchor="ctr" anchorCtr="0" compatLnSpc="1">
            <a:prstTxWarp prst="textNoShape">
              <a:avLst/>
            </a:prstTxWarp>
          </a:bodyPr>
          <a:lstStyle>
            <a:lvl1pPr algn="ctr" rtl="0" eaLnBrk="0" fontAlgn="base" hangingPunct="0">
              <a:spcBef>
                <a:spcPct val="0"/>
              </a:spcBef>
              <a:spcAft>
                <a:spcPct val="0"/>
              </a:spcAft>
              <a:defRPr sz="4400" b="1">
                <a:solidFill>
                  <a:srgbClr val="000066"/>
                </a:solidFill>
                <a:latin typeface="+mj-lt"/>
                <a:ea typeface="+mj-ea"/>
                <a:cs typeface="+mj-cs"/>
              </a:defRPr>
            </a:lvl1pPr>
            <a:lvl2pPr algn="ctr" rtl="0" eaLnBrk="0" fontAlgn="base" hangingPunct="0">
              <a:spcBef>
                <a:spcPct val="0"/>
              </a:spcBef>
              <a:spcAft>
                <a:spcPct val="0"/>
              </a:spcAft>
              <a:defRPr sz="4400" b="1">
                <a:solidFill>
                  <a:srgbClr val="000066"/>
                </a:solidFill>
                <a:latin typeface="Arial" charset="0"/>
                <a:cs typeface="Arial" charset="0"/>
              </a:defRPr>
            </a:lvl2pPr>
            <a:lvl3pPr algn="ctr" rtl="0" eaLnBrk="0" fontAlgn="base" hangingPunct="0">
              <a:spcBef>
                <a:spcPct val="0"/>
              </a:spcBef>
              <a:spcAft>
                <a:spcPct val="0"/>
              </a:spcAft>
              <a:defRPr sz="4400" b="1">
                <a:solidFill>
                  <a:srgbClr val="000066"/>
                </a:solidFill>
                <a:latin typeface="Arial" charset="0"/>
                <a:cs typeface="Arial" charset="0"/>
              </a:defRPr>
            </a:lvl3pPr>
            <a:lvl4pPr algn="ctr" rtl="0" eaLnBrk="0" fontAlgn="base" hangingPunct="0">
              <a:spcBef>
                <a:spcPct val="0"/>
              </a:spcBef>
              <a:spcAft>
                <a:spcPct val="0"/>
              </a:spcAft>
              <a:defRPr sz="4400" b="1">
                <a:solidFill>
                  <a:srgbClr val="000066"/>
                </a:solidFill>
                <a:latin typeface="Arial" charset="0"/>
                <a:cs typeface="Arial" charset="0"/>
              </a:defRPr>
            </a:lvl4pPr>
            <a:lvl5pPr algn="ctr" rtl="0" eaLnBrk="0" fontAlgn="base" hangingPunct="0">
              <a:spcBef>
                <a:spcPct val="0"/>
              </a:spcBef>
              <a:spcAft>
                <a:spcPct val="0"/>
              </a:spcAft>
              <a:defRPr sz="4400" b="1">
                <a:solidFill>
                  <a:srgbClr val="000066"/>
                </a:solidFill>
                <a:latin typeface="Arial" charset="0"/>
                <a:cs typeface="Arial" charset="0"/>
              </a:defRPr>
            </a:lvl5pPr>
            <a:lvl6pPr marL="457200" algn="ctr" rtl="0" fontAlgn="base">
              <a:spcBef>
                <a:spcPct val="0"/>
              </a:spcBef>
              <a:spcAft>
                <a:spcPct val="0"/>
              </a:spcAft>
              <a:defRPr sz="4400" b="1">
                <a:solidFill>
                  <a:srgbClr val="000066"/>
                </a:solidFill>
                <a:latin typeface="Arial" charset="0"/>
                <a:cs typeface="Arial" charset="0"/>
              </a:defRPr>
            </a:lvl6pPr>
            <a:lvl7pPr marL="914400" algn="ctr" rtl="0" fontAlgn="base">
              <a:spcBef>
                <a:spcPct val="0"/>
              </a:spcBef>
              <a:spcAft>
                <a:spcPct val="0"/>
              </a:spcAft>
              <a:defRPr sz="4400" b="1">
                <a:solidFill>
                  <a:srgbClr val="000066"/>
                </a:solidFill>
                <a:latin typeface="Arial" charset="0"/>
                <a:cs typeface="Arial" charset="0"/>
              </a:defRPr>
            </a:lvl7pPr>
            <a:lvl8pPr marL="1371600" algn="ctr" rtl="0" fontAlgn="base">
              <a:spcBef>
                <a:spcPct val="0"/>
              </a:spcBef>
              <a:spcAft>
                <a:spcPct val="0"/>
              </a:spcAft>
              <a:defRPr sz="4400" b="1">
                <a:solidFill>
                  <a:srgbClr val="000066"/>
                </a:solidFill>
                <a:latin typeface="Arial" charset="0"/>
                <a:cs typeface="Arial" charset="0"/>
              </a:defRPr>
            </a:lvl8pPr>
            <a:lvl9pPr marL="1828800" algn="ctr" rtl="0" fontAlgn="base">
              <a:spcBef>
                <a:spcPct val="0"/>
              </a:spcBef>
              <a:spcAft>
                <a:spcPct val="0"/>
              </a:spcAft>
              <a:defRPr sz="4400" b="1">
                <a:solidFill>
                  <a:srgbClr val="000066"/>
                </a:solidFill>
                <a:latin typeface="Arial" charset="0"/>
                <a:cs typeface="Arial" charset="0"/>
              </a:defRPr>
            </a:lvl9pPr>
          </a:lstStyle>
          <a:p>
            <a:pPr marL="0" algn="ctr" defTabSz="914400" rtl="0" eaLnBrk="1" fontAlgn="base" latinLnBrk="0" hangingPunct="1">
              <a:lnSpc>
                <a:spcPts val="11333"/>
              </a:lnSpc>
              <a:spcBef>
                <a:spcPct val="0"/>
              </a:spcBef>
              <a:spcAft>
                <a:spcPct val="0"/>
              </a:spcAft>
              <a:defRPr/>
            </a:pPr>
            <a:r>
              <a:rPr lang="ar-SA" sz="9600" dirty="0">
                <a:solidFill>
                  <a:schemeClr val="bg1"/>
                </a:solidFill>
                <a:latin typeface="Adobe Arabic" panose="02040503050201020203" pitchFamily="18" charset="-78"/>
                <a:ea typeface="+mn-ea"/>
                <a:cs typeface="Adobe Arabic" panose="02040503050201020203" pitchFamily="18" charset="-78"/>
              </a:rPr>
              <a:t>بِـ عَلِيِّ بْنِ الحُسَيْنِ</a:t>
            </a:r>
            <a:endParaRPr lang="en-US" sz="9600" dirty="0">
              <a:solidFill>
                <a:schemeClr val="bg1"/>
              </a:solidFill>
              <a:latin typeface="Adobe Arabic" panose="02040503050201020203" pitchFamily="18" charset="-78"/>
              <a:ea typeface="+mn-ea"/>
              <a:cs typeface="Adobe Arabic" panose="02040503050201020203" pitchFamily="18" charset="-78"/>
            </a:endParaRPr>
          </a:p>
        </p:txBody>
      </p:sp>
      <p:sp>
        <p:nvSpPr>
          <p:cNvPr id="3" name="Titel 1">
            <a:extLst>
              <a:ext uri="{FF2B5EF4-FFF2-40B4-BE49-F238E27FC236}">
                <a16:creationId xmlns:a16="http://schemas.microsoft.com/office/drawing/2014/main" id="{79DA24BD-5816-E840-8913-DD751BB6B95F}"/>
              </a:ext>
            </a:extLst>
          </p:cNvPr>
          <p:cNvSpPr txBox="1">
            <a:spLocks/>
          </p:cNvSpPr>
          <p:nvPr/>
        </p:nvSpPr>
        <p:spPr>
          <a:xfrm>
            <a:off x="7198659" y="762005"/>
            <a:ext cx="2608730" cy="43578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ar-SA" sz="2800" b="1" dirty="0">
                <a:solidFill>
                  <a:schemeClr val="bg1"/>
                </a:solidFill>
                <a:latin typeface="Adobe Arabic" panose="02040503050201020203" pitchFamily="18" charset="-78"/>
                <a:cs typeface="Adobe Arabic" panose="02040503050201020203" pitchFamily="18" charset="-78"/>
              </a:rPr>
              <a:t>دعاء</a:t>
            </a:r>
          </a:p>
          <a:p>
            <a:r>
              <a:rPr lang="ar-SA" sz="2800" b="1" dirty="0">
                <a:solidFill>
                  <a:schemeClr val="bg1"/>
                </a:solidFill>
                <a:latin typeface="Adobe Arabic" panose="02040503050201020203" pitchFamily="18" charset="-78"/>
                <a:cs typeface="Adobe Arabic" panose="02040503050201020203" pitchFamily="18" charset="-78"/>
              </a:rPr>
              <a:t> التوسّل بالمصحف</a:t>
            </a:r>
            <a:endParaRPr lang="de-DE" sz="2800" b="1" dirty="0">
              <a:solidFill>
                <a:schemeClr val="bg1"/>
              </a:solidFill>
              <a:latin typeface="Adobe Arabic" panose="02040503050201020203" pitchFamily="18" charset="-78"/>
              <a:cs typeface="Adobe Arabic" panose="02040503050201020203" pitchFamily="18" charset="-78"/>
            </a:endParaRPr>
          </a:p>
        </p:txBody>
      </p:sp>
      <p:sp>
        <p:nvSpPr>
          <p:cNvPr id="4" name="TextBox 3">
            <a:extLst>
              <a:ext uri="{FF2B5EF4-FFF2-40B4-BE49-F238E27FC236}">
                <a16:creationId xmlns:a16="http://schemas.microsoft.com/office/drawing/2014/main" id="{CFF526F9-66D0-1B40-8D22-DD691D8FD2C5}"/>
              </a:ext>
            </a:extLst>
          </p:cNvPr>
          <p:cNvSpPr txBox="1"/>
          <p:nvPr/>
        </p:nvSpPr>
        <p:spPr>
          <a:xfrm>
            <a:off x="4510004" y="3088338"/>
            <a:ext cx="995785" cy="369332"/>
          </a:xfrm>
          <a:prstGeom prst="rect">
            <a:avLst/>
          </a:prstGeom>
          <a:noFill/>
        </p:spPr>
        <p:txBody>
          <a:bodyPr wrap="none" rtlCol="0">
            <a:spAutoFit/>
          </a:bodyPr>
          <a:lstStyle/>
          <a:p>
            <a:pPr marL="0" algn="r" defTabSz="914400" rtl="1" eaLnBrk="1" latinLnBrk="0" hangingPunct="1"/>
            <a:r>
              <a:rPr lang="ar-SA" dirty="0">
                <a:solidFill>
                  <a:schemeClr val="bg1"/>
                </a:solidFill>
              </a:rPr>
              <a:t>عليه السلام</a:t>
            </a:r>
            <a:endParaRPr lang="en-DE" dirty="0">
              <a:solidFill>
                <a:schemeClr val="bg1"/>
              </a:solidFill>
            </a:endParaRPr>
          </a:p>
        </p:txBody>
      </p:sp>
      <p:sp>
        <p:nvSpPr>
          <p:cNvPr id="6" name="Textfeld 5">
            <a:extLst>
              <a:ext uri="{FF2B5EF4-FFF2-40B4-BE49-F238E27FC236}">
                <a16:creationId xmlns:a16="http://schemas.microsoft.com/office/drawing/2014/main" id="{5AB43B9F-FCCC-42EB-AC04-A58317786363}"/>
              </a:ext>
            </a:extLst>
          </p:cNvPr>
          <p:cNvSpPr txBox="1"/>
          <p:nvPr/>
        </p:nvSpPr>
        <p:spPr>
          <a:xfrm>
            <a:off x="4763153" y="5394934"/>
            <a:ext cx="7067372" cy="369332"/>
          </a:xfrm>
          <a:prstGeom prst="rect">
            <a:avLst/>
          </a:prstGeom>
          <a:noFill/>
        </p:spPr>
        <p:txBody>
          <a:bodyPr wrap="square">
            <a:spAutoFit/>
          </a:bodyPr>
          <a:lstStyle/>
          <a:p>
            <a:r>
              <a:rPr lang="de-DE" dirty="0">
                <a:solidFill>
                  <a:schemeClr val="bg1"/>
                </a:solidFill>
              </a:rPr>
              <a:t>um den Willen von Ali, dem Sohn von Hussein (as)</a:t>
            </a:r>
          </a:p>
        </p:txBody>
      </p:sp>
    </p:spTree>
    <p:extLst>
      <p:ext uri="{BB962C8B-B14F-4D97-AF65-F5344CB8AC3E}">
        <p14:creationId xmlns:p14="http://schemas.microsoft.com/office/powerpoint/2010/main" val="137159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3">
            <a:extLst>
              <a:ext uri="{FF2B5EF4-FFF2-40B4-BE49-F238E27FC236}">
                <a16:creationId xmlns:a16="http://schemas.microsoft.com/office/drawing/2014/main" id="{7FDC0B2E-1656-284D-9A3F-F7C6B294028E}"/>
              </a:ext>
            </a:extLst>
          </p:cNvPr>
          <p:cNvSpPr txBox="1">
            <a:spLocks/>
          </p:cNvSpPr>
          <p:nvPr/>
        </p:nvSpPr>
        <p:spPr bwMode="auto">
          <a:xfrm>
            <a:off x="2454839" y="3186953"/>
            <a:ext cx="11684000"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920" tIns="60960" rIns="121920" bIns="60960" numCol="1" anchor="ctr" anchorCtr="0" compatLnSpc="1">
            <a:prstTxWarp prst="textNoShape">
              <a:avLst/>
            </a:prstTxWarp>
          </a:bodyPr>
          <a:lstStyle>
            <a:lvl1pPr algn="ctr" rtl="0" eaLnBrk="0" fontAlgn="base" hangingPunct="0">
              <a:spcBef>
                <a:spcPct val="0"/>
              </a:spcBef>
              <a:spcAft>
                <a:spcPct val="0"/>
              </a:spcAft>
              <a:defRPr sz="4400" b="1">
                <a:solidFill>
                  <a:srgbClr val="000066"/>
                </a:solidFill>
                <a:latin typeface="+mj-lt"/>
                <a:ea typeface="+mj-ea"/>
                <a:cs typeface="+mj-cs"/>
              </a:defRPr>
            </a:lvl1pPr>
            <a:lvl2pPr algn="ctr" rtl="0" eaLnBrk="0" fontAlgn="base" hangingPunct="0">
              <a:spcBef>
                <a:spcPct val="0"/>
              </a:spcBef>
              <a:spcAft>
                <a:spcPct val="0"/>
              </a:spcAft>
              <a:defRPr sz="4400" b="1">
                <a:solidFill>
                  <a:srgbClr val="000066"/>
                </a:solidFill>
                <a:latin typeface="Arial" charset="0"/>
                <a:cs typeface="Arial" charset="0"/>
              </a:defRPr>
            </a:lvl2pPr>
            <a:lvl3pPr algn="ctr" rtl="0" eaLnBrk="0" fontAlgn="base" hangingPunct="0">
              <a:spcBef>
                <a:spcPct val="0"/>
              </a:spcBef>
              <a:spcAft>
                <a:spcPct val="0"/>
              </a:spcAft>
              <a:defRPr sz="4400" b="1">
                <a:solidFill>
                  <a:srgbClr val="000066"/>
                </a:solidFill>
                <a:latin typeface="Arial" charset="0"/>
                <a:cs typeface="Arial" charset="0"/>
              </a:defRPr>
            </a:lvl3pPr>
            <a:lvl4pPr algn="ctr" rtl="0" eaLnBrk="0" fontAlgn="base" hangingPunct="0">
              <a:spcBef>
                <a:spcPct val="0"/>
              </a:spcBef>
              <a:spcAft>
                <a:spcPct val="0"/>
              </a:spcAft>
              <a:defRPr sz="4400" b="1">
                <a:solidFill>
                  <a:srgbClr val="000066"/>
                </a:solidFill>
                <a:latin typeface="Arial" charset="0"/>
                <a:cs typeface="Arial" charset="0"/>
              </a:defRPr>
            </a:lvl4pPr>
            <a:lvl5pPr algn="ctr" rtl="0" eaLnBrk="0" fontAlgn="base" hangingPunct="0">
              <a:spcBef>
                <a:spcPct val="0"/>
              </a:spcBef>
              <a:spcAft>
                <a:spcPct val="0"/>
              </a:spcAft>
              <a:defRPr sz="4400" b="1">
                <a:solidFill>
                  <a:srgbClr val="000066"/>
                </a:solidFill>
                <a:latin typeface="Arial" charset="0"/>
                <a:cs typeface="Arial" charset="0"/>
              </a:defRPr>
            </a:lvl5pPr>
            <a:lvl6pPr marL="457200" algn="ctr" rtl="0" fontAlgn="base">
              <a:spcBef>
                <a:spcPct val="0"/>
              </a:spcBef>
              <a:spcAft>
                <a:spcPct val="0"/>
              </a:spcAft>
              <a:defRPr sz="4400" b="1">
                <a:solidFill>
                  <a:srgbClr val="000066"/>
                </a:solidFill>
                <a:latin typeface="Arial" charset="0"/>
                <a:cs typeface="Arial" charset="0"/>
              </a:defRPr>
            </a:lvl6pPr>
            <a:lvl7pPr marL="914400" algn="ctr" rtl="0" fontAlgn="base">
              <a:spcBef>
                <a:spcPct val="0"/>
              </a:spcBef>
              <a:spcAft>
                <a:spcPct val="0"/>
              </a:spcAft>
              <a:defRPr sz="4400" b="1">
                <a:solidFill>
                  <a:srgbClr val="000066"/>
                </a:solidFill>
                <a:latin typeface="Arial" charset="0"/>
                <a:cs typeface="Arial" charset="0"/>
              </a:defRPr>
            </a:lvl7pPr>
            <a:lvl8pPr marL="1371600" algn="ctr" rtl="0" fontAlgn="base">
              <a:spcBef>
                <a:spcPct val="0"/>
              </a:spcBef>
              <a:spcAft>
                <a:spcPct val="0"/>
              </a:spcAft>
              <a:defRPr sz="4400" b="1">
                <a:solidFill>
                  <a:srgbClr val="000066"/>
                </a:solidFill>
                <a:latin typeface="Arial" charset="0"/>
                <a:cs typeface="Arial" charset="0"/>
              </a:defRPr>
            </a:lvl8pPr>
            <a:lvl9pPr marL="1828800" algn="ctr" rtl="0" fontAlgn="base">
              <a:spcBef>
                <a:spcPct val="0"/>
              </a:spcBef>
              <a:spcAft>
                <a:spcPct val="0"/>
              </a:spcAft>
              <a:defRPr sz="4400" b="1">
                <a:solidFill>
                  <a:srgbClr val="000066"/>
                </a:solidFill>
                <a:latin typeface="Arial" charset="0"/>
                <a:cs typeface="Arial" charset="0"/>
              </a:defRPr>
            </a:lvl9pPr>
          </a:lstStyle>
          <a:p>
            <a:pPr marL="0" algn="ctr" defTabSz="914400" rtl="0" eaLnBrk="1" fontAlgn="base" latinLnBrk="0" hangingPunct="1">
              <a:lnSpc>
                <a:spcPts val="11333"/>
              </a:lnSpc>
              <a:spcBef>
                <a:spcPct val="0"/>
              </a:spcBef>
              <a:spcAft>
                <a:spcPct val="0"/>
              </a:spcAft>
              <a:defRPr/>
            </a:pPr>
            <a:r>
              <a:rPr lang="ar-SA" sz="9600" dirty="0">
                <a:solidFill>
                  <a:schemeClr val="bg1"/>
                </a:solidFill>
                <a:latin typeface="Adobe Arabic" panose="02040503050201020203" pitchFamily="18" charset="-78"/>
                <a:ea typeface="+mn-ea"/>
                <a:cs typeface="Adobe Arabic" panose="02040503050201020203" pitchFamily="18" charset="-78"/>
              </a:rPr>
              <a:t>بِـ مُحَمَّدِ بْنِ عَلِيٍّ</a:t>
            </a:r>
            <a:endParaRPr lang="en-US" sz="9600" dirty="0">
              <a:solidFill>
                <a:schemeClr val="bg1"/>
              </a:solidFill>
              <a:latin typeface="Adobe Arabic" panose="02040503050201020203" pitchFamily="18" charset="-78"/>
              <a:ea typeface="+mn-ea"/>
              <a:cs typeface="Adobe Arabic" panose="02040503050201020203" pitchFamily="18" charset="-78"/>
            </a:endParaRPr>
          </a:p>
        </p:txBody>
      </p:sp>
      <p:sp>
        <p:nvSpPr>
          <p:cNvPr id="3" name="Titel 1">
            <a:extLst>
              <a:ext uri="{FF2B5EF4-FFF2-40B4-BE49-F238E27FC236}">
                <a16:creationId xmlns:a16="http://schemas.microsoft.com/office/drawing/2014/main" id="{7983A42D-E971-AC48-9BCB-DD64B5E569A0}"/>
              </a:ext>
            </a:extLst>
          </p:cNvPr>
          <p:cNvSpPr txBox="1">
            <a:spLocks/>
          </p:cNvSpPr>
          <p:nvPr/>
        </p:nvSpPr>
        <p:spPr>
          <a:xfrm>
            <a:off x="7198659" y="762005"/>
            <a:ext cx="2608730" cy="43578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ar-SA" sz="2800" b="1" dirty="0">
                <a:solidFill>
                  <a:schemeClr val="bg1"/>
                </a:solidFill>
                <a:latin typeface="Adobe Arabic" panose="02040503050201020203" pitchFamily="18" charset="-78"/>
                <a:cs typeface="Adobe Arabic" panose="02040503050201020203" pitchFamily="18" charset="-78"/>
              </a:rPr>
              <a:t>دعاء</a:t>
            </a:r>
          </a:p>
          <a:p>
            <a:r>
              <a:rPr lang="ar-SA" sz="2800" b="1" dirty="0">
                <a:solidFill>
                  <a:schemeClr val="bg1"/>
                </a:solidFill>
                <a:latin typeface="Adobe Arabic" panose="02040503050201020203" pitchFamily="18" charset="-78"/>
                <a:cs typeface="Adobe Arabic" panose="02040503050201020203" pitchFamily="18" charset="-78"/>
              </a:rPr>
              <a:t> التوسّل بالمصحف</a:t>
            </a:r>
            <a:endParaRPr lang="de-DE" sz="2800" b="1" dirty="0">
              <a:solidFill>
                <a:schemeClr val="bg1"/>
              </a:solidFill>
              <a:latin typeface="Adobe Arabic" panose="02040503050201020203" pitchFamily="18" charset="-78"/>
              <a:cs typeface="Adobe Arabic" panose="02040503050201020203" pitchFamily="18" charset="-78"/>
            </a:endParaRPr>
          </a:p>
        </p:txBody>
      </p:sp>
      <p:sp>
        <p:nvSpPr>
          <p:cNvPr id="4" name="TextBox 3">
            <a:extLst>
              <a:ext uri="{FF2B5EF4-FFF2-40B4-BE49-F238E27FC236}">
                <a16:creationId xmlns:a16="http://schemas.microsoft.com/office/drawing/2014/main" id="{36D18647-BD35-7242-9BA9-66C39FB393C7}"/>
              </a:ext>
            </a:extLst>
          </p:cNvPr>
          <p:cNvSpPr txBox="1"/>
          <p:nvPr/>
        </p:nvSpPr>
        <p:spPr>
          <a:xfrm>
            <a:off x="4644474" y="3151093"/>
            <a:ext cx="995785" cy="369332"/>
          </a:xfrm>
          <a:prstGeom prst="rect">
            <a:avLst/>
          </a:prstGeom>
          <a:noFill/>
        </p:spPr>
        <p:txBody>
          <a:bodyPr wrap="none" rtlCol="0">
            <a:spAutoFit/>
          </a:bodyPr>
          <a:lstStyle/>
          <a:p>
            <a:pPr marL="0" algn="r" defTabSz="914400" rtl="1" eaLnBrk="1" latinLnBrk="0" hangingPunct="1"/>
            <a:r>
              <a:rPr lang="ar-SA" dirty="0">
                <a:solidFill>
                  <a:schemeClr val="bg1"/>
                </a:solidFill>
              </a:rPr>
              <a:t>عليه السلام</a:t>
            </a:r>
            <a:endParaRPr lang="en-DE" dirty="0">
              <a:solidFill>
                <a:schemeClr val="bg1"/>
              </a:solidFill>
            </a:endParaRPr>
          </a:p>
        </p:txBody>
      </p:sp>
      <p:sp>
        <p:nvSpPr>
          <p:cNvPr id="6" name="Textfeld 5">
            <a:extLst>
              <a:ext uri="{FF2B5EF4-FFF2-40B4-BE49-F238E27FC236}">
                <a16:creationId xmlns:a16="http://schemas.microsoft.com/office/drawing/2014/main" id="{00C27BF5-EA9E-4533-9555-7A1752A90A3C}"/>
              </a:ext>
            </a:extLst>
          </p:cNvPr>
          <p:cNvSpPr txBox="1"/>
          <p:nvPr/>
        </p:nvSpPr>
        <p:spPr>
          <a:xfrm>
            <a:off x="4644474" y="5324926"/>
            <a:ext cx="7067372" cy="369332"/>
          </a:xfrm>
          <a:prstGeom prst="rect">
            <a:avLst/>
          </a:prstGeom>
          <a:noFill/>
        </p:spPr>
        <p:txBody>
          <a:bodyPr wrap="square">
            <a:spAutoFit/>
          </a:bodyPr>
          <a:lstStyle/>
          <a:p>
            <a:r>
              <a:rPr lang="de-DE" dirty="0">
                <a:solidFill>
                  <a:schemeClr val="bg1"/>
                </a:solidFill>
              </a:rPr>
              <a:t>um den Willen von Muhammad, dem Sohn von Ali (as)</a:t>
            </a:r>
          </a:p>
        </p:txBody>
      </p:sp>
    </p:spTree>
    <p:extLst>
      <p:ext uri="{BB962C8B-B14F-4D97-AF65-F5344CB8AC3E}">
        <p14:creationId xmlns:p14="http://schemas.microsoft.com/office/powerpoint/2010/main" val="177000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3">
            <a:extLst>
              <a:ext uri="{FF2B5EF4-FFF2-40B4-BE49-F238E27FC236}">
                <a16:creationId xmlns:a16="http://schemas.microsoft.com/office/drawing/2014/main" id="{7FDC0B2E-1656-284D-9A3F-F7C6B294028E}"/>
              </a:ext>
            </a:extLst>
          </p:cNvPr>
          <p:cNvSpPr txBox="1">
            <a:spLocks/>
          </p:cNvSpPr>
          <p:nvPr/>
        </p:nvSpPr>
        <p:spPr bwMode="auto">
          <a:xfrm>
            <a:off x="2454839" y="3186953"/>
            <a:ext cx="11684000"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920" tIns="60960" rIns="121920" bIns="60960" numCol="1" anchor="ctr" anchorCtr="0" compatLnSpc="1">
            <a:prstTxWarp prst="textNoShape">
              <a:avLst/>
            </a:prstTxWarp>
          </a:bodyPr>
          <a:lstStyle>
            <a:lvl1pPr algn="ctr" rtl="0" eaLnBrk="0" fontAlgn="base" hangingPunct="0">
              <a:spcBef>
                <a:spcPct val="0"/>
              </a:spcBef>
              <a:spcAft>
                <a:spcPct val="0"/>
              </a:spcAft>
              <a:defRPr sz="4400" b="1">
                <a:solidFill>
                  <a:srgbClr val="000066"/>
                </a:solidFill>
                <a:latin typeface="+mj-lt"/>
                <a:ea typeface="+mj-ea"/>
                <a:cs typeface="+mj-cs"/>
              </a:defRPr>
            </a:lvl1pPr>
            <a:lvl2pPr algn="ctr" rtl="0" eaLnBrk="0" fontAlgn="base" hangingPunct="0">
              <a:spcBef>
                <a:spcPct val="0"/>
              </a:spcBef>
              <a:spcAft>
                <a:spcPct val="0"/>
              </a:spcAft>
              <a:defRPr sz="4400" b="1">
                <a:solidFill>
                  <a:srgbClr val="000066"/>
                </a:solidFill>
                <a:latin typeface="Arial" charset="0"/>
                <a:cs typeface="Arial" charset="0"/>
              </a:defRPr>
            </a:lvl2pPr>
            <a:lvl3pPr algn="ctr" rtl="0" eaLnBrk="0" fontAlgn="base" hangingPunct="0">
              <a:spcBef>
                <a:spcPct val="0"/>
              </a:spcBef>
              <a:spcAft>
                <a:spcPct val="0"/>
              </a:spcAft>
              <a:defRPr sz="4400" b="1">
                <a:solidFill>
                  <a:srgbClr val="000066"/>
                </a:solidFill>
                <a:latin typeface="Arial" charset="0"/>
                <a:cs typeface="Arial" charset="0"/>
              </a:defRPr>
            </a:lvl3pPr>
            <a:lvl4pPr algn="ctr" rtl="0" eaLnBrk="0" fontAlgn="base" hangingPunct="0">
              <a:spcBef>
                <a:spcPct val="0"/>
              </a:spcBef>
              <a:spcAft>
                <a:spcPct val="0"/>
              </a:spcAft>
              <a:defRPr sz="4400" b="1">
                <a:solidFill>
                  <a:srgbClr val="000066"/>
                </a:solidFill>
                <a:latin typeface="Arial" charset="0"/>
                <a:cs typeface="Arial" charset="0"/>
              </a:defRPr>
            </a:lvl4pPr>
            <a:lvl5pPr algn="ctr" rtl="0" eaLnBrk="0" fontAlgn="base" hangingPunct="0">
              <a:spcBef>
                <a:spcPct val="0"/>
              </a:spcBef>
              <a:spcAft>
                <a:spcPct val="0"/>
              </a:spcAft>
              <a:defRPr sz="4400" b="1">
                <a:solidFill>
                  <a:srgbClr val="000066"/>
                </a:solidFill>
                <a:latin typeface="Arial" charset="0"/>
                <a:cs typeface="Arial" charset="0"/>
              </a:defRPr>
            </a:lvl5pPr>
            <a:lvl6pPr marL="457200" algn="ctr" rtl="0" fontAlgn="base">
              <a:spcBef>
                <a:spcPct val="0"/>
              </a:spcBef>
              <a:spcAft>
                <a:spcPct val="0"/>
              </a:spcAft>
              <a:defRPr sz="4400" b="1">
                <a:solidFill>
                  <a:srgbClr val="000066"/>
                </a:solidFill>
                <a:latin typeface="Arial" charset="0"/>
                <a:cs typeface="Arial" charset="0"/>
              </a:defRPr>
            </a:lvl6pPr>
            <a:lvl7pPr marL="914400" algn="ctr" rtl="0" fontAlgn="base">
              <a:spcBef>
                <a:spcPct val="0"/>
              </a:spcBef>
              <a:spcAft>
                <a:spcPct val="0"/>
              </a:spcAft>
              <a:defRPr sz="4400" b="1">
                <a:solidFill>
                  <a:srgbClr val="000066"/>
                </a:solidFill>
                <a:latin typeface="Arial" charset="0"/>
                <a:cs typeface="Arial" charset="0"/>
              </a:defRPr>
            </a:lvl7pPr>
            <a:lvl8pPr marL="1371600" algn="ctr" rtl="0" fontAlgn="base">
              <a:spcBef>
                <a:spcPct val="0"/>
              </a:spcBef>
              <a:spcAft>
                <a:spcPct val="0"/>
              </a:spcAft>
              <a:defRPr sz="4400" b="1">
                <a:solidFill>
                  <a:srgbClr val="000066"/>
                </a:solidFill>
                <a:latin typeface="Arial" charset="0"/>
                <a:cs typeface="Arial" charset="0"/>
              </a:defRPr>
            </a:lvl8pPr>
            <a:lvl9pPr marL="1828800" algn="ctr" rtl="0" fontAlgn="base">
              <a:spcBef>
                <a:spcPct val="0"/>
              </a:spcBef>
              <a:spcAft>
                <a:spcPct val="0"/>
              </a:spcAft>
              <a:defRPr sz="4400" b="1">
                <a:solidFill>
                  <a:srgbClr val="000066"/>
                </a:solidFill>
                <a:latin typeface="Arial" charset="0"/>
                <a:cs typeface="Arial" charset="0"/>
              </a:defRPr>
            </a:lvl9pPr>
          </a:lstStyle>
          <a:p>
            <a:pPr marL="0" algn="ctr" defTabSz="914400" rtl="0" eaLnBrk="1" fontAlgn="base" latinLnBrk="0" hangingPunct="1">
              <a:lnSpc>
                <a:spcPts val="11333"/>
              </a:lnSpc>
              <a:spcBef>
                <a:spcPct val="0"/>
              </a:spcBef>
              <a:spcAft>
                <a:spcPct val="0"/>
              </a:spcAft>
              <a:defRPr/>
            </a:pPr>
            <a:r>
              <a:rPr lang="ar-SA" sz="9600" dirty="0">
                <a:solidFill>
                  <a:schemeClr val="bg1"/>
                </a:solidFill>
                <a:latin typeface="Adobe Arabic" panose="02040503050201020203" pitchFamily="18" charset="-78"/>
                <a:ea typeface="+mn-ea"/>
                <a:cs typeface="Adobe Arabic" panose="02040503050201020203" pitchFamily="18" charset="-78"/>
              </a:rPr>
              <a:t>بِـ جَعْفَرِ بْنِ مُحَمَّدٍ</a:t>
            </a:r>
          </a:p>
        </p:txBody>
      </p:sp>
      <p:sp>
        <p:nvSpPr>
          <p:cNvPr id="3" name="Titel 1">
            <a:extLst>
              <a:ext uri="{FF2B5EF4-FFF2-40B4-BE49-F238E27FC236}">
                <a16:creationId xmlns:a16="http://schemas.microsoft.com/office/drawing/2014/main" id="{7983A42D-E971-AC48-9BCB-DD64B5E569A0}"/>
              </a:ext>
            </a:extLst>
          </p:cNvPr>
          <p:cNvSpPr txBox="1">
            <a:spLocks/>
          </p:cNvSpPr>
          <p:nvPr/>
        </p:nvSpPr>
        <p:spPr>
          <a:xfrm>
            <a:off x="7198659" y="762005"/>
            <a:ext cx="2608730" cy="43578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ar-SA" sz="2800" b="1" dirty="0">
                <a:solidFill>
                  <a:schemeClr val="bg1"/>
                </a:solidFill>
                <a:latin typeface="Adobe Arabic" panose="02040503050201020203" pitchFamily="18" charset="-78"/>
                <a:cs typeface="Adobe Arabic" panose="02040503050201020203" pitchFamily="18" charset="-78"/>
              </a:rPr>
              <a:t>دعاء</a:t>
            </a:r>
          </a:p>
          <a:p>
            <a:r>
              <a:rPr lang="ar-SA" sz="2800" b="1" dirty="0">
                <a:solidFill>
                  <a:schemeClr val="bg1"/>
                </a:solidFill>
                <a:latin typeface="Adobe Arabic" panose="02040503050201020203" pitchFamily="18" charset="-78"/>
                <a:cs typeface="Adobe Arabic" panose="02040503050201020203" pitchFamily="18" charset="-78"/>
              </a:rPr>
              <a:t> التوسّل بالمصحف</a:t>
            </a:r>
            <a:endParaRPr lang="de-DE" sz="2800" b="1" dirty="0">
              <a:solidFill>
                <a:schemeClr val="bg1"/>
              </a:solidFill>
              <a:latin typeface="Adobe Arabic" panose="02040503050201020203" pitchFamily="18" charset="-78"/>
              <a:cs typeface="Adobe Arabic" panose="02040503050201020203" pitchFamily="18" charset="-78"/>
            </a:endParaRPr>
          </a:p>
        </p:txBody>
      </p:sp>
      <p:sp>
        <p:nvSpPr>
          <p:cNvPr id="4" name="TextBox 3">
            <a:extLst>
              <a:ext uri="{FF2B5EF4-FFF2-40B4-BE49-F238E27FC236}">
                <a16:creationId xmlns:a16="http://schemas.microsoft.com/office/drawing/2014/main" id="{94F54F45-6E80-CA46-9AC4-05E5CA3B9AB5}"/>
              </a:ext>
            </a:extLst>
          </p:cNvPr>
          <p:cNvSpPr txBox="1"/>
          <p:nvPr/>
        </p:nvSpPr>
        <p:spPr>
          <a:xfrm>
            <a:off x="4644474" y="3151093"/>
            <a:ext cx="995785" cy="369332"/>
          </a:xfrm>
          <a:prstGeom prst="rect">
            <a:avLst/>
          </a:prstGeom>
          <a:noFill/>
        </p:spPr>
        <p:txBody>
          <a:bodyPr wrap="none" rtlCol="0">
            <a:spAutoFit/>
          </a:bodyPr>
          <a:lstStyle/>
          <a:p>
            <a:pPr marL="0" algn="r" defTabSz="914400" rtl="1" eaLnBrk="1" latinLnBrk="0" hangingPunct="1"/>
            <a:r>
              <a:rPr lang="ar-SA" dirty="0">
                <a:solidFill>
                  <a:schemeClr val="bg1"/>
                </a:solidFill>
              </a:rPr>
              <a:t>عليه السلام</a:t>
            </a:r>
            <a:endParaRPr lang="en-DE" dirty="0">
              <a:solidFill>
                <a:schemeClr val="bg1"/>
              </a:solidFill>
            </a:endParaRPr>
          </a:p>
        </p:txBody>
      </p:sp>
      <p:sp>
        <p:nvSpPr>
          <p:cNvPr id="6" name="Textfeld 5">
            <a:extLst>
              <a:ext uri="{FF2B5EF4-FFF2-40B4-BE49-F238E27FC236}">
                <a16:creationId xmlns:a16="http://schemas.microsoft.com/office/drawing/2014/main" id="{A393DC98-78DD-4194-8324-AC026AE2414D}"/>
              </a:ext>
            </a:extLst>
          </p:cNvPr>
          <p:cNvSpPr txBox="1"/>
          <p:nvPr/>
        </p:nvSpPr>
        <p:spPr>
          <a:xfrm>
            <a:off x="4969338" y="5140260"/>
            <a:ext cx="7067372" cy="369332"/>
          </a:xfrm>
          <a:prstGeom prst="rect">
            <a:avLst/>
          </a:prstGeom>
          <a:noFill/>
        </p:spPr>
        <p:txBody>
          <a:bodyPr wrap="square">
            <a:spAutoFit/>
          </a:bodyPr>
          <a:lstStyle/>
          <a:p>
            <a:r>
              <a:rPr lang="de-DE" dirty="0">
                <a:solidFill>
                  <a:schemeClr val="bg1"/>
                </a:solidFill>
              </a:rPr>
              <a:t>um den Willen von Ja’</a:t>
            </a:r>
            <a:r>
              <a:rPr lang="de-DE" dirty="0" err="1">
                <a:solidFill>
                  <a:schemeClr val="bg1"/>
                </a:solidFill>
              </a:rPr>
              <a:t>afar</a:t>
            </a:r>
            <a:r>
              <a:rPr lang="de-DE" dirty="0">
                <a:solidFill>
                  <a:schemeClr val="bg1"/>
                </a:solidFill>
              </a:rPr>
              <a:t>, dem Sohn von Muhammad (as)</a:t>
            </a:r>
          </a:p>
        </p:txBody>
      </p:sp>
    </p:spTree>
    <p:extLst>
      <p:ext uri="{BB962C8B-B14F-4D97-AF65-F5344CB8AC3E}">
        <p14:creationId xmlns:p14="http://schemas.microsoft.com/office/powerpoint/2010/main" val="116314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3">
            <a:extLst>
              <a:ext uri="{FF2B5EF4-FFF2-40B4-BE49-F238E27FC236}">
                <a16:creationId xmlns:a16="http://schemas.microsoft.com/office/drawing/2014/main" id="{7FDC0B2E-1656-284D-9A3F-F7C6B294028E}"/>
              </a:ext>
            </a:extLst>
          </p:cNvPr>
          <p:cNvSpPr txBox="1">
            <a:spLocks/>
          </p:cNvSpPr>
          <p:nvPr/>
        </p:nvSpPr>
        <p:spPr bwMode="auto">
          <a:xfrm>
            <a:off x="2454839" y="3186953"/>
            <a:ext cx="11684000"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920" tIns="60960" rIns="121920" bIns="60960" numCol="1" anchor="ctr" anchorCtr="0" compatLnSpc="1">
            <a:prstTxWarp prst="textNoShape">
              <a:avLst/>
            </a:prstTxWarp>
          </a:bodyPr>
          <a:lstStyle>
            <a:lvl1pPr algn="ctr" rtl="0" eaLnBrk="0" fontAlgn="base" hangingPunct="0">
              <a:spcBef>
                <a:spcPct val="0"/>
              </a:spcBef>
              <a:spcAft>
                <a:spcPct val="0"/>
              </a:spcAft>
              <a:defRPr sz="4400" b="1">
                <a:solidFill>
                  <a:srgbClr val="000066"/>
                </a:solidFill>
                <a:latin typeface="+mj-lt"/>
                <a:ea typeface="+mj-ea"/>
                <a:cs typeface="+mj-cs"/>
              </a:defRPr>
            </a:lvl1pPr>
            <a:lvl2pPr algn="ctr" rtl="0" eaLnBrk="0" fontAlgn="base" hangingPunct="0">
              <a:spcBef>
                <a:spcPct val="0"/>
              </a:spcBef>
              <a:spcAft>
                <a:spcPct val="0"/>
              </a:spcAft>
              <a:defRPr sz="4400" b="1">
                <a:solidFill>
                  <a:srgbClr val="000066"/>
                </a:solidFill>
                <a:latin typeface="Arial" charset="0"/>
                <a:cs typeface="Arial" charset="0"/>
              </a:defRPr>
            </a:lvl2pPr>
            <a:lvl3pPr algn="ctr" rtl="0" eaLnBrk="0" fontAlgn="base" hangingPunct="0">
              <a:spcBef>
                <a:spcPct val="0"/>
              </a:spcBef>
              <a:spcAft>
                <a:spcPct val="0"/>
              </a:spcAft>
              <a:defRPr sz="4400" b="1">
                <a:solidFill>
                  <a:srgbClr val="000066"/>
                </a:solidFill>
                <a:latin typeface="Arial" charset="0"/>
                <a:cs typeface="Arial" charset="0"/>
              </a:defRPr>
            </a:lvl3pPr>
            <a:lvl4pPr algn="ctr" rtl="0" eaLnBrk="0" fontAlgn="base" hangingPunct="0">
              <a:spcBef>
                <a:spcPct val="0"/>
              </a:spcBef>
              <a:spcAft>
                <a:spcPct val="0"/>
              </a:spcAft>
              <a:defRPr sz="4400" b="1">
                <a:solidFill>
                  <a:srgbClr val="000066"/>
                </a:solidFill>
                <a:latin typeface="Arial" charset="0"/>
                <a:cs typeface="Arial" charset="0"/>
              </a:defRPr>
            </a:lvl4pPr>
            <a:lvl5pPr algn="ctr" rtl="0" eaLnBrk="0" fontAlgn="base" hangingPunct="0">
              <a:spcBef>
                <a:spcPct val="0"/>
              </a:spcBef>
              <a:spcAft>
                <a:spcPct val="0"/>
              </a:spcAft>
              <a:defRPr sz="4400" b="1">
                <a:solidFill>
                  <a:srgbClr val="000066"/>
                </a:solidFill>
                <a:latin typeface="Arial" charset="0"/>
                <a:cs typeface="Arial" charset="0"/>
              </a:defRPr>
            </a:lvl5pPr>
            <a:lvl6pPr marL="457200" algn="ctr" rtl="0" fontAlgn="base">
              <a:spcBef>
                <a:spcPct val="0"/>
              </a:spcBef>
              <a:spcAft>
                <a:spcPct val="0"/>
              </a:spcAft>
              <a:defRPr sz="4400" b="1">
                <a:solidFill>
                  <a:srgbClr val="000066"/>
                </a:solidFill>
                <a:latin typeface="Arial" charset="0"/>
                <a:cs typeface="Arial" charset="0"/>
              </a:defRPr>
            </a:lvl6pPr>
            <a:lvl7pPr marL="914400" algn="ctr" rtl="0" fontAlgn="base">
              <a:spcBef>
                <a:spcPct val="0"/>
              </a:spcBef>
              <a:spcAft>
                <a:spcPct val="0"/>
              </a:spcAft>
              <a:defRPr sz="4400" b="1">
                <a:solidFill>
                  <a:srgbClr val="000066"/>
                </a:solidFill>
                <a:latin typeface="Arial" charset="0"/>
                <a:cs typeface="Arial" charset="0"/>
              </a:defRPr>
            </a:lvl7pPr>
            <a:lvl8pPr marL="1371600" algn="ctr" rtl="0" fontAlgn="base">
              <a:spcBef>
                <a:spcPct val="0"/>
              </a:spcBef>
              <a:spcAft>
                <a:spcPct val="0"/>
              </a:spcAft>
              <a:defRPr sz="4400" b="1">
                <a:solidFill>
                  <a:srgbClr val="000066"/>
                </a:solidFill>
                <a:latin typeface="Arial" charset="0"/>
                <a:cs typeface="Arial" charset="0"/>
              </a:defRPr>
            </a:lvl8pPr>
            <a:lvl9pPr marL="1828800" algn="ctr" rtl="0" fontAlgn="base">
              <a:spcBef>
                <a:spcPct val="0"/>
              </a:spcBef>
              <a:spcAft>
                <a:spcPct val="0"/>
              </a:spcAft>
              <a:defRPr sz="4400" b="1">
                <a:solidFill>
                  <a:srgbClr val="000066"/>
                </a:solidFill>
                <a:latin typeface="Arial" charset="0"/>
                <a:cs typeface="Arial" charset="0"/>
              </a:defRPr>
            </a:lvl9pPr>
          </a:lstStyle>
          <a:p>
            <a:pPr marL="0" algn="ctr" defTabSz="914400" rtl="0" eaLnBrk="1" fontAlgn="base" latinLnBrk="0" hangingPunct="1">
              <a:lnSpc>
                <a:spcPts val="11333"/>
              </a:lnSpc>
              <a:spcBef>
                <a:spcPct val="0"/>
              </a:spcBef>
              <a:spcAft>
                <a:spcPct val="0"/>
              </a:spcAft>
              <a:defRPr/>
            </a:pPr>
            <a:r>
              <a:rPr lang="ar-SA" sz="9600" dirty="0">
                <a:solidFill>
                  <a:schemeClr val="bg1"/>
                </a:solidFill>
                <a:latin typeface="Adobe Arabic" panose="02040503050201020203" pitchFamily="18" charset="-78"/>
                <a:ea typeface="+mn-ea"/>
                <a:cs typeface="Adobe Arabic" panose="02040503050201020203" pitchFamily="18" charset="-78"/>
              </a:rPr>
              <a:t>بِـ مُوْسَى بْنِ جَعْفَرٍ</a:t>
            </a:r>
          </a:p>
        </p:txBody>
      </p:sp>
      <p:sp>
        <p:nvSpPr>
          <p:cNvPr id="3" name="Titel 1">
            <a:extLst>
              <a:ext uri="{FF2B5EF4-FFF2-40B4-BE49-F238E27FC236}">
                <a16:creationId xmlns:a16="http://schemas.microsoft.com/office/drawing/2014/main" id="{7983A42D-E971-AC48-9BCB-DD64B5E569A0}"/>
              </a:ext>
            </a:extLst>
          </p:cNvPr>
          <p:cNvSpPr txBox="1">
            <a:spLocks/>
          </p:cNvSpPr>
          <p:nvPr/>
        </p:nvSpPr>
        <p:spPr>
          <a:xfrm>
            <a:off x="7198659" y="762005"/>
            <a:ext cx="2608730" cy="43578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ar-SA" sz="2800" b="1" dirty="0">
                <a:solidFill>
                  <a:schemeClr val="bg1"/>
                </a:solidFill>
                <a:latin typeface="Adobe Arabic" panose="02040503050201020203" pitchFamily="18" charset="-78"/>
                <a:cs typeface="Adobe Arabic" panose="02040503050201020203" pitchFamily="18" charset="-78"/>
              </a:rPr>
              <a:t>دعاء</a:t>
            </a:r>
          </a:p>
          <a:p>
            <a:r>
              <a:rPr lang="ar-SA" sz="2800" b="1" dirty="0">
                <a:solidFill>
                  <a:schemeClr val="bg1"/>
                </a:solidFill>
                <a:latin typeface="Adobe Arabic" panose="02040503050201020203" pitchFamily="18" charset="-78"/>
                <a:cs typeface="Adobe Arabic" panose="02040503050201020203" pitchFamily="18" charset="-78"/>
              </a:rPr>
              <a:t> التوسّل بالمصحف</a:t>
            </a:r>
            <a:endParaRPr lang="de-DE" sz="2800" b="1" dirty="0">
              <a:solidFill>
                <a:schemeClr val="bg1"/>
              </a:solidFill>
              <a:latin typeface="Adobe Arabic" panose="02040503050201020203" pitchFamily="18" charset="-78"/>
              <a:cs typeface="Adobe Arabic" panose="02040503050201020203" pitchFamily="18" charset="-78"/>
            </a:endParaRPr>
          </a:p>
        </p:txBody>
      </p:sp>
      <p:sp>
        <p:nvSpPr>
          <p:cNvPr id="4" name="TextBox 3">
            <a:extLst>
              <a:ext uri="{FF2B5EF4-FFF2-40B4-BE49-F238E27FC236}">
                <a16:creationId xmlns:a16="http://schemas.microsoft.com/office/drawing/2014/main" id="{96EDD5FB-58A2-D843-9C1B-8C5EDFFCE410}"/>
              </a:ext>
            </a:extLst>
          </p:cNvPr>
          <p:cNvSpPr txBox="1"/>
          <p:nvPr/>
        </p:nvSpPr>
        <p:spPr>
          <a:xfrm>
            <a:off x="4590684" y="2944905"/>
            <a:ext cx="995785" cy="369332"/>
          </a:xfrm>
          <a:prstGeom prst="rect">
            <a:avLst/>
          </a:prstGeom>
          <a:noFill/>
        </p:spPr>
        <p:txBody>
          <a:bodyPr wrap="none" rtlCol="0">
            <a:spAutoFit/>
          </a:bodyPr>
          <a:lstStyle/>
          <a:p>
            <a:pPr marL="0" algn="r" defTabSz="914400" rtl="1" eaLnBrk="1" latinLnBrk="0" hangingPunct="1"/>
            <a:r>
              <a:rPr lang="ar-SA" dirty="0">
                <a:solidFill>
                  <a:schemeClr val="bg1"/>
                </a:solidFill>
              </a:rPr>
              <a:t>عليه السلام</a:t>
            </a:r>
            <a:endParaRPr lang="en-DE" dirty="0">
              <a:solidFill>
                <a:schemeClr val="bg1"/>
              </a:solidFill>
            </a:endParaRPr>
          </a:p>
        </p:txBody>
      </p:sp>
      <p:sp>
        <p:nvSpPr>
          <p:cNvPr id="6" name="Textfeld 5">
            <a:extLst>
              <a:ext uri="{FF2B5EF4-FFF2-40B4-BE49-F238E27FC236}">
                <a16:creationId xmlns:a16="http://schemas.microsoft.com/office/drawing/2014/main" id="{89EBE2FF-FEC7-4956-94D1-192FCD7C0970}"/>
              </a:ext>
            </a:extLst>
          </p:cNvPr>
          <p:cNvSpPr txBox="1"/>
          <p:nvPr/>
        </p:nvSpPr>
        <p:spPr>
          <a:xfrm>
            <a:off x="4590684" y="5194912"/>
            <a:ext cx="7067372" cy="369332"/>
          </a:xfrm>
          <a:prstGeom prst="rect">
            <a:avLst/>
          </a:prstGeom>
          <a:noFill/>
        </p:spPr>
        <p:txBody>
          <a:bodyPr wrap="square">
            <a:spAutoFit/>
          </a:bodyPr>
          <a:lstStyle/>
          <a:p>
            <a:r>
              <a:rPr lang="de-DE" dirty="0">
                <a:solidFill>
                  <a:schemeClr val="bg1"/>
                </a:solidFill>
              </a:rPr>
              <a:t>um den Willen von Musa, dem Sohn von Ja’</a:t>
            </a:r>
            <a:r>
              <a:rPr lang="de-DE" dirty="0" err="1">
                <a:solidFill>
                  <a:schemeClr val="bg1"/>
                </a:solidFill>
              </a:rPr>
              <a:t>afar</a:t>
            </a:r>
            <a:r>
              <a:rPr lang="de-DE" dirty="0">
                <a:solidFill>
                  <a:schemeClr val="bg1"/>
                </a:solidFill>
              </a:rPr>
              <a:t> (as)</a:t>
            </a:r>
          </a:p>
        </p:txBody>
      </p:sp>
    </p:spTree>
    <p:extLst>
      <p:ext uri="{BB962C8B-B14F-4D97-AF65-F5344CB8AC3E}">
        <p14:creationId xmlns:p14="http://schemas.microsoft.com/office/powerpoint/2010/main" val="30509205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3">
            <a:extLst>
              <a:ext uri="{FF2B5EF4-FFF2-40B4-BE49-F238E27FC236}">
                <a16:creationId xmlns:a16="http://schemas.microsoft.com/office/drawing/2014/main" id="{7FDC0B2E-1656-284D-9A3F-F7C6B294028E}"/>
              </a:ext>
            </a:extLst>
          </p:cNvPr>
          <p:cNvSpPr txBox="1">
            <a:spLocks/>
          </p:cNvSpPr>
          <p:nvPr/>
        </p:nvSpPr>
        <p:spPr bwMode="auto">
          <a:xfrm>
            <a:off x="2454839" y="3186953"/>
            <a:ext cx="11684000"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920" tIns="60960" rIns="121920" bIns="60960" numCol="1" anchor="ctr" anchorCtr="0" compatLnSpc="1">
            <a:prstTxWarp prst="textNoShape">
              <a:avLst/>
            </a:prstTxWarp>
          </a:bodyPr>
          <a:lstStyle>
            <a:lvl1pPr algn="ctr" rtl="0" eaLnBrk="0" fontAlgn="base" hangingPunct="0">
              <a:spcBef>
                <a:spcPct val="0"/>
              </a:spcBef>
              <a:spcAft>
                <a:spcPct val="0"/>
              </a:spcAft>
              <a:defRPr sz="4400" b="1">
                <a:solidFill>
                  <a:srgbClr val="000066"/>
                </a:solidFill>
                <a:latin typeface="+mj-lt"/>
                <a:ea typeface="+mj-ea"/>
                <a:cs typeface="+mj-cs"/>
              </a:defRPr>
            </a:lvl1pPr>
            <a:lvl2pPr algn="ctr" rtl="0" eaLnBrk="0" fontAlgn="base" hangingPunct="0">
              <a:spcBef>
                <a:spcPct val="0"/>
              </a:spcBef>
              <a:spcAft>
                <a:spcPct val="0"/>
              </a:spcAft>
              <a:defRPr sz="4400" b="1">
                <a:solidFill>
                  <a:srgbClr val="000066"/>
                </a:solidFill>
                <a:latin typeface="Arial" charset="0"/>
                <a:cs typeface="Arial" charset="0"/>
              </a:defRPr>
            </a:lvl2pPr>
            <a:lvl3pPr algn="ctr" rtl="0" eaLnBrk="0" fontAlgn="base" hangingPunct="0">
              <a:spcBef>
                <a:spcPct val="0"/>
              </a:spcBef>
              <a:spcAft>
                <a:spcPct val="0"/>
              </a:spcAft>
              <a:defRPr sz="4400" b="1">
                <a:solidFill>
                  <a:srgbClr val="000066"/>
                </a:solidFill>
                <a:latin typeface="Arial" charset="0"/>
                <a:cs typeface="Arial" charset="0"/>
              </a:defRPr>
            </a:lvl3pPr>
            <a:lvl4pPr algn="ctr" rtl="0" eaLnBrk="0" fontAlgn="base" hangingPunct="0">
              <a:spcBef>
                <a:spcPct val="0"/>
              </a:spcBef>
              <a:spcAft>
                <a:spcPct val="0"/>
              </a:spcAft>
              <a:defRPr sz="4400" b="1">
                <a:solidFill>
                  <a:srgbClr val="000066"/>
                </a:solidFill>
                <a:latin typeface="Arial" charset="0"/>
                <a:cs typeface="Arial" charset="0"/>
              </a:defRPr>
            </a:lvl4pPr>
            <a:lvl5pPr algn="ctr" rtl="0" eaLnBrk="0" fontAlgn="base" hangingPunct="0">
              <a:spcBef>
                <a:spcPct val="0"/>
              </a:spcBef>
              <a:spcAft>
                <a:spcPct val="0"/>
              </a:spcAft>
              <a:defRPr sz="4400" b="1">
                <a:solidFill>
                  <a:srgbClr val="000066"/>
                </a:solidFill>
                <a:latin typeface="Arial" charset="0"/>
                <a:cs typeface="Arial" charset="0"/>
              </a:defRPr>
            </a:lvl5pPr>
            <a:lvl6pPr marL="457200" algn="ctr" rtl="0" fontAlgn="base">
              <a:spcBef>
                <a:spcPct val="0"/>
              </a:spcBef>
              <a:spcAft>
                <a:spcPct val="0"/>
              </a:spcAft>
              <a:defRPr sz="4400" b="1">
                <a:solidFill>
                  <a:srgbClr val="000066"/>
                </a:solidFill>
                <a:latin typeface="Arial" charset="0"/>
                <a:cs typeface="Arial" charset="0"/>
              </a:defRPr>
            </a:lvl6pPr>
            <a:lvl7pPr marL="914400" algn="ctr" rtl="0" fontAlgn="base">
              <a:spcBef>
                <a:spcPct val="0"/>
              </a:spcBef>
              <a:spcAft>
                <a:spcPct val="0"/>
              </a:spcAft>
              <a:defRPr sz="4400" b="1">
                <a:solidFill>
                  <a:srgbClr val="000066"/>
                </a:solidFill>
                <a:latin typeface="Arial" charset="0"/>
                <a:cs typeface="Arial" charset="0"/>
              </a:defRPr>
            </a:lvl7pPr>
            <a:lvl8pPr marL="1371600" algn="ctr" rtl="0" fontAlgn="base">
              <a:spcBef>
                <a:spcPct val="0"/>
              </a:spcBef>
              <a:spcAft>
                <a:spcPct val="0"/>
              </a:spcAft>
              <a:defRPr sz="4400" b="1">
                <a:solidFill>
                  <a:srgbClr val="000066"/>
                </a:solidFill>
                <a:latin typeface="Arial" charset="0"/>
                <a:cs typeface="Arial" charset="0"/>
              </a:defRPr>
            </a:lvl8pPr>
            <a:lvl9pPr marL="1828800" algn="ctr" rtl="0" fontAlgn="base">
              <a:spcBef>
                <a:spcPct val="0"/>
              </a:spcBef>
              <a:spcAft>
                <a:spcPct val="0"/>
              </a:spcAft>
              <a:defRPr sz="4400" b="1">
                <a:solidFill>
                  <a:srgbClr val="000066"/>
                </a:solidFill>
                <a:latin typeface="Arial" charset="0"/>
                <a:cs typeface="Arial" charset="0"/>
              </a:defRPr>
            </a:lvl9pPr>
          </a:lstStyle>
          <a:p>
            <a:pPr marL="0" algn="ctr" defTabSz="914400" rtl="0" eaLnBrk="1" fontAlgn="base" latinLnBrk="0" hangingPunct="1">
              <a:lnSpc>
                <a:spcPts val="11333"/>
              </a:lnSpc>
              <a:spcBef>
                <a:spcPct val="0"/>
              </a:spcBef>
              <a:spcAft>
                <a:spcPct val="0"/>
              </a:spcAft>
              <a:defRPr/>
            </a:pPr>
            <a:r>
              <a:rPr lang="ar-SA" sz="9600" dirty="0">
                <a:solidFill>
                  <a:schemeClr val="bg1"/>
                </a:solidFill>
                <a:latin typeface="Adobe Arabic" panose="02040503050201020203" pitchFamily="18" charset="-78"/>
                <a:ea typeface="+mn-ea"/>
                <a:cs typeface="Adobe Arabic" panose="02040503050201020203" pitchFamily="18" charset="-78"/>
              </a:rPr>
              <a:t>بِـ عَلِيٍّ بْنِ مُوْسَى</a:t>
            </a:r>
          </a:p>
        </p:txBody>
      </p:sp>
      <p:sp>
        <p:nvSpPr>
          <p:cNvPr id="3" name="Titel 1">
            <a:extLst>
              <a:ext uri="{FF2B5EF4-FFF2-40B4-BE49-F238E27FC236}">
                <a16:creationId xmlns:a16="http://schemas.microsoft.com/office/drawing/2014/main" id="{7983A42D-E971-AC48-9BCB-DD64B5E569A0}"/>
              </a:ext>
            </a:extLst>
          </p:cNvPr>
          <p:cNvSpPr txBox="1">
            <a:spLocks/>
          </p:cNvSpPr>
          <p:nvPr/>
        </p:nvSpPr>
        <p:spPr>
          <a:xfrm>
            <a:off x="7198659" y="762005"/>
            <a:ext cx="2608730" cy="43578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ar-SA" sz="2800" b="1" dirty="0">
                <a:solidFill>
                  <a:schemeClr val="bg1"/>
                </a:solidFill>
                <a:latin typeface="Adobe Arabic" panose="02040503050201020203" pitchFamily="18" charset="-78"/>
                <a:cs typeface="Adobe Arabic" panose="02040503050201020203" pitchFamily="18" charset="-78"/>
              </a:rPr>
              <a:t>دعاء</a:t>
            </a:r>
          </a:p>
          <a:p>
            <a:r>
              <a:rPr lang="ar-SA" sz="2800" b="1" dirty="0">
                <a:solidFill>
                  <a:schemeClr val="bg1"/>
                </a:solidFill>
                <a:latin typeface="Adobe Arabic" panose="02040503050201020203" pitchFamily="18" charset="-78"/>
                <a:cs typeface="Adobe Arabic" panose="02040503050201020203" pitchFamily="18" charset="-78"/>
              </a:rPr>
              <a:t> التوسّل بالمصحف</a:t>
            </a:r>
            <a:endParaRPr lang="de-DE" sz="2800" b="1" dirty="0">
              <a:solidFill>
                <a:schemeClr val="bg1"/>
              </a:solidFill>
              <a:latin typeface="Adobe Arabic" panose="02040503050201020203" pitchFamily="18" charset="-78"/>
              <a:cs typeface="Adobe Arabic" panose="02040503050201020203" pitchFamily="18" charset="-78"/>
            </a:endParaRPr>
          </a:p>
        </p:txBody>
      </p:sp>
      <p:sp>
        <p:nvSpPr>
          <p:cNvPr id="4" name="TextBox 3">
            <a:extLst>
              <a:ext uri="{FF2B5EF4-FFF2-40B4-BE49-F238E27FC236}">
                <a16:creationId xmlns:a16="http://schemas.microsoft.com/office/drawing/2014/main" id="{EE491CBD-BCD3-3D41-8BCD-73D3B1B8DE40}"/>
              </a:ext>
            </a:extLst>
          </p:cNvPr>
          <p:cNvSpPr txBox="1"/>
          <p:nvPr/>
        </p:nvSpPr>
        <p:spPr>
          <a:xfrm>
            <a:off x="4644474" y="3151093"/>
            <a:ext cx="995785" cy="369332"/>
          </a:xfrm>
          <a:prstGeom prst="rect">
            <a:avLst/>
          </a:prstGeom>
          <a:noFill/>
        </p:spPr>
        <p:txBody>
          <a:bodyPr wrap="none" rtlCol="0">
            <a:spAutoFit/>
          </a:bodyPr>
          <a:lstStyle/>
          <a:p>
            <a:pPr marL="0" algn="r" defTabSz="914400" rtl="1" eaLnBrk="1" latinLnBrk="0" hangingPunct="1"/>
            <a:r>
              <a:rPr lang="ar-SA" dirty="0">
                <a:solidFill>
                  <a:schemeClr val="bg1"/>
                </a:solidFill>
              </a:rPr>
              <a:t>عليه السلام</a:t>
            </a:r>
            <a:endParaRPr lang="en-DE" dirty="0">
              <a:solidFill>
                <a:schemeClr val="bg1"/>
              </a:solidFill>
            </a:endParaRPr>
          </a:p>
        </p:txBody>
      </p:sp>
      <p:sp>
        <p:nvSpPr>
          <p:cNvPr id="6" name="Textfeld 5">
            <a:extLst>
              <a:ext uri="{FF2B5EF4-FFF2-40B4-BE49-F238E27FC236}">
                <a16:creationId xmlns:a16="http://schemas.microsoft.com/office/drawing/2014/main" id="{22206E26-8331-4E7C-A2A4-59A4C00BC394}"/>
              </a:ext>
            </a:extLst>
          </p:cNvPr>
          <p:cNvSpPr txBox="1"/>
          <p:nvPr/>
        </p:nvSpPr>
        <p:spPr>
          <a:xfrm>
            <a:off x="4824101" y="5324926"/>
            <a:ext cx="7067372" cy="369332"/>
          </a:xfrm>
          <a:prstGeom prst="rect">
            <a:avLst/>
          </a:prstGeom>
          <a:noFill/>
        </p:spPr>
        <p:txBody>
          <a:bodyPr wrap="square">
            <a:spAutoFit/>
          </a:bodyPr>
          <a:lstStyle/>
          <a:p>
            <a:r>
              <a:rPr lang="de-DE" dirty="0">
                <a:solidFill>
                  <a:schemeClr val="bg1"/>
                </a:solidFill>
              </a:rPr>
              <a:t>um den Willen von Ali, dem Sohn von Musa (as)</a:t>
            </a:r>
          </a:p>
        </p:txBody>
      </p:sp>
    </p:spTree>
    <p:extLst>
      <p:ext uri="{BB962C8B-B14F-4D97-AF65-F5344CB8AC3E}">
        <p14:creationId xmlns:p14="http://schemas.microsoft.com/office/powerpoint/2010/main" val="30795928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3">
            <a:extLst>
              <a:ext uri="{FF2B5EF4-FFF2-40B4-BE49-F238E27FC236}">
                <a16:creationId xmlns:a16="http://schemas.microsoft.com/office/drawing/2014/main" id="{7FDC0B2E-1656-284D-9A3F-F7C6B294028E}"/>
              </a:ext>
            </a:extLst>
          </p:cNvPr>
          <p:cNvSpPr txBox="1">
            <a:spLocks/>
          </p:cNvSpPr>
          <p:nvPr/>
        </p:nvSpPr>
        <p:spPr bwMode="auto">
          <a:xfrm>
            <a:off x="2454839" y="3186953"/>
            <a:ext cx="11684000"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920" tIns="60960" rIns="121920" bIns="60960" numCol="1" anchor="ctr" anchorCtr="0" compatLnSpc="1">
            <a:prstTxWarp prst="textNoShape">
              <a:avLst/>
            </a:prstTxWarp>
          </a:bodyPr>
          <a:lstStyle>
            <a:lvl1pPr algn="ctr" rtl="0" eaLnBrk="0" fontAlgn="base" hangingPunct="0">
              <a:spcBef>
                <a:spcPct val="0"/>
              </a:spcBef>
              <a:spcAft>
                <a:spcPct val="0"/>
              </a:spcAft>
              <a:defRPr sz="4400" b="1">
                <a:solidFill>
                  <a:srgbClr val="000066"/>
                </a:solidFill>
                <a:latin typeface="+mj-lt"/>
                <a:ea typeface="+mj-ea"/>
                <a:cs typeface="+mj-cs"/>
              </a:defRPr>
            </a:lvl1pPr>
            <a:lvl2pPr algn="ctr" rtl="0" eaLnBrk="0" fontAlgn="base" hangingPunct="0">
              <a:spcBef>
                <a:spcPct val="0"/>
              </a:spcBef>
              <a:spcAft>
                <a:spcPct val="0"/>
              </a:spcAft>
              <a:defRPr sz="4400" b="1">
                <a:solidFill>
                  <a:srgbClr val="000066"/>
                </a:solidFill>
                <a:latin typeface="Arial" charset="0"/>
                <a:cs typeface="Arial" charset="0"/>
              </a:defRPr>
            </a:lvl2pPr>
            <a:lvl3pPr algn="ctr" rtl="0" eaLnBrk="0" fontAlgn="base" hangingPunct="0">
              <a:spcBef>
                <a:spcPct val="0"/>
              </a:spcBef>
              <a:spcAft>
                <a:spcPct val="0"/>
              </a:spcAft>
              <a:defRPr sz="4400" b="1">
                <a:solidFill>
                  <a:srgbClr val="000066"/>
                </a:solidFill>
                <a:latin typeface="Arial" charset="0"/>
                <a:cs typeface="Arial" charset="0"/>
              </a:defRPr>
            </a:lvl3pPr>
            <a:lvl4pPr algn="ctr" rtl="0" eaLnBrk="0" fontAlgn="base" hangingPunct="0">
              <a:spcBef>
                <a:spcPct val="0"/>
              </a:spcBef>
              <a:spcAft>
                <a:spcPct val="0"/>
              </a:spcAft>
              <a:defRPr sz="4400" b="1">
                <a:solidFill>
                  <a:srgbClr val="000066"/>
                </a:solidFill>
                <a:latin typeface="Arial" charset="0"/>
                <a:cs typeface="Arial" charset="0"/>
              </a:defRPr>
            </a:lvl4pPr>
            <a:lvl5pPr algn="ctr" rtl="0" eaLnBrk="0" fontAlgn="base" hangingPunct="0">
              <a:spcBef>
                <a:spcPct val="0"/>
              </a:spcBef>
              <a:spcAft>
                <a:spcPct val="0"/>
              </a:spcAft>
              <a:defRPr sz="4400" b="1">
                <a:solidFill>
                  <a:srgbClr val="000066"/>
                </a:solidFill>
                <a:latin typeface="Arial" charset="0"/>
                <a:cs typeface="Arial" charset="0"/>
              </a:defRPr>
            </a:lvl5pPr>
            <a:lvl6pPr marL="457200" algn="ctr" rtl="0" fontAlgn="base">
              <a:spcBef>
                <a:spcPct val="0"/>
              </a:spcBef>
              <a:spcAft>
                <a:spcPct val="0"/>
              </a:spcAft>
              <a:defRPr sz="4400" b="1">
                <a:solidFill>
                  <a:srgbClr val="000066"/>
                </a:solidFill>
                <a:latin typeface="Arial" charset="0"/>
                <a:cs typeface="Arial" charset="0"/>
              </a:defRPr>
            </a:lvl6pPr>
            <a:lvl7pPr marL="914400" algn="ctr" rtl="0" fontAlgn="base">
              <a:spcBef>
                <a:spcPct val="0"/>
              </a:spcBef>
              <a:spcAft>
                <a:spcPct val="0"/>
              </a:spcAft>
              <a:defRPr sz="4400" b="1">
                <a:solidFill>
                  <a:srgbClr val="000066"/>
                </a:solidFill>
                <a:latin typeface="Arial" charset="0"/>
                <a:cs typeface="Arial" charset="0"/>
              </a:defRPr>
            </a:lvl7pPr>
            <a:lvl8pPr marL="1371600" algn="ctr" rtl="0" fontAlgn="base">
              <a:spcBef>
                <a:spcPct val="0"/>
              </a:spcBef>
              <a:spcAft>
                <a:spcPct val="0"/>
              </a:spcAft>
              <a:defRPr sz="4400" b="1">
                <a:solidFill>
                  <a:srgbClr val="000066"/>
                </a:solidFill>
                <a:latin typeface="Arial" charset="0"/>
                <a:cs typeface="Arial" charset="0"/>
              </a:defRPr>
            </a:lvl8pPr>
            <a:lvl9pPr marL="1828800" algn="ctr" rtl="0" fontAlgn="base">
              <a:spcBef>
                <a:spcPct val="0"/>
              </a:spcBef>
              <a:spcAft>
                <a:spcPct val="0"/>
              </a:spcAft>
              <a:defRPr sz="4400" b="1">
                <a:solidFill>
                  <a:srgbClr val="000066"/>
                </a:solidFill>
                <a:latin typeface="Arial" charset="0"/>
                <a:cs typeface="Arial" charset="0"/>
              </a:defRPr>
            </a:lvl9pPr>
          </a:lstStyle>
          <a:p>
            <a:pPr marL="0" algn="ctr" defTabSz="914400" rtl="0" eaLnBrk="1" fontAlgn="base" latinLnBrk="0" hangingPunct="1">
              <a:lnSpc>
                <a:spcPts val="11333"/>
              </a:lnSpc>
              <a:spcBef>
                <a:spcPct val="0"/>
              </a:spcBef>
              <a:spcAft>
                <a:spcPct val="0"/>
              </a:spcAft>
              <a:defRPr/>
            </a:pPr>
            <a:r>
              <a:rPr lang="ar-SA" sz="9600" dirty="0">
                <a:solidFill>
                  <a:schemeClr val="bg1"/>
                </a:solidFill>
                <a:latin typeface="Adobe Arabic" panose="02040503050201020203" pitchFamily="18" charset="-78"/>
                <a:ea typeface="+mn-ea"/>
                <a:cs typeface="Adobe Arabic" panose="02040503050201020203" pitchFamily="18" charset="-78"/>
              </a:rPr>
              <a:t>بِـ مُحَمَّد بْنِ عَلِيٍّ</a:t>
            </a:r>
          </a:p>
        </p:txBody>
      </p:sp>
      <p:sp>
        <p:nvSpPr>
          <p:cNvPr id="3" name="Titel 1">
            <a:extLst>
              <a:ext uri="{FF2B5EF4-FFF2-40B4-BE49-F238E27FC236}">
                <a16:creationId xmlns:a16="http://schemas.microsoft.com/office/drawing/2014/main" id="{7983A42D-E971-AC48-9BCB-DD64B5E569A0}"/>
              </a:ext>
            </a:extLst>
          </p:cNvPr>
          <p:cNvSpPr txBox="1">
            <a:spLocks/>
          </p:cNvSpPr>
          <p:nvPr/>
        </p:nvSpPr>
        <p:spPr>
          <a:xfrm>
            <a:off x="7198659" y="762005"/>
            <a:ext cx="2608730" cy="43578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ar-SA" sz="2800" b="1" dirty="0">
                <a:solidFill>
                  <a:schemeClr val="bg1"/>
                </a:solidFill>
                <a:latin typeface="Adobe Arabic" panose="02040503050201020203" pitchFamily="18" charset="-78"/>
                <a:cs typeface="Adobe Arabic" panose="02040503050201020203" pitchFamily="18" charset="-78"/>
              </a:rPr>
              <a:t>دعاء</a:t>
            </a:r>
          </a:p>
          <a:p>
            <a:r>
              <a:rPr lang="ar-SA" sz="2800" b="1" dirty="0">
                <a:solidFill>
                  <a:schemeClr val="bg1"/>
                </a:solidFill>
                <a:latin typeface="Adobe Arabic" panose="02040503050201020203" pitchFamily="18" charset="-78"/>
                <a:cs typeface="Adobe Arabic" panose="02040503050201020203" pitchFamily="18" charset="-78"/>
              </a:rPr>
              <a:t> التوسّل بالمصحف</a:t>
            </a:r>
            <a:endParaRPr lang="de-DE" sz="2800" b="1" dirty="0">
              <a:solidFill>
                <a:schemeClr val="bg1"/>
              </a:solidFill>
              <a:latin typeface="Adobe Arabic" panose="02040503050201020203" pitchFamily="18" charset="-78"/>
              <a:cs typeface="Adobe Arabic" panose="02040503050201020203" pitchFamily="18" charset="-78"/>
            </a:endParaRPr>
          </a:p>
        </p:txBody>
      </p:sp>
      <p:sp>
        <p:nvSpPr>
          <p:cNvPr id="4" name="TextBox 3">
            <a:extLst>
              <a:ext uri="{FF2B5EF4-FFF2-40B4-BE49-F238E27FC236}">
                <a16:creationId xmlns:a16="http://schemas.microsoft.com/office/drawing/2014/main" id="{EBE4E84F-B8A4-1548-B1D9-F0A17A6FE366}"/>
              </a:ext>
            </a:extLst>
          </p:cNvPr>
          <p:cNvSpPr txBox="1"/>
          <p:nvPr/>
        </p:nvSpPr>
        <p:spPr>
          <a:xfrm>
            <a:off x="4644474" y="3151093"/>
            <a:ext cx="995785" cy="369332"/>
          </a:xfrm>
          <a:prstGeom prst="rect">
            <a:avLst/>
          </a:prstGeom>
          <a:noFill/>
        </p:spPr>
        <p:txBody>
          <a:bodyPr wrap="none" rtlCol="0">
            <a:spAutoFit/>
          </a:bodyPr>
          <a:lstStyle/>
          <a:p>
            <a:pPr marL="0" algn="r" defTabSz="914400" rtl="1" eaLnBrk="1" latinLnBrk="0" hangingPunct="1"/>
            <a:r>
              <a:rPr lang="ar-SA" dirty="0">
                <a:solidFill>
                  <a:schemeClr val="bg1"/>
                </a:solidFill>
              </a:rPr>
              <a:t>عليه السلام</a:t>
            </a:r>
            <a:endParaRPr lang="en-DE" dirty="0">
              <a:solidFill>
                <a:schemeClr val="bg1"/>
              </a:solidFill>
            </a:endParaRPr>
          </a:p>
        </p:txBody>
      </p:sp>
      <p:sp>
        <p:nvSpPr>
          <p:cNvPr id="6" name="Textfeld 5">
            <a:extLst>
              <a:ext uri="{FF2B5EF4-FFF2-40B4-BE49-F238E27FC236}">
                <a16:creationId xmlns:a16="http://schemas.microsoft.com/office/drawing/2014/main" id="{25385C25-A8D2-465A-A2D3-25B01E1AEDD4}"/>
              </a:ext>
            </a:extLst>
          </p:cNvPr>
          <p:cNvSpPr txBox="1"/>
          <p:nvPr/>
        </p:nvSpPr>
        <p:spPr>
          <a:xfrm>
            <a:off x="4763153" y="4998358"/>
            <a:ext cx="7067372" cy="369332"/>
          </a:xfrm>
          <a:prstGeom prst="rect">
            <a:avLst/>
          </a:prstGeom>
          <a:noFill/>
        </p:spPr>
        <p:txBody>
          <a:bodyPr wrap="square">
            <a:spAutoFit/>
          </a:bodyPr>
          <a:lstStyle/>
          <a:p>
            <a:r>
              <a:rPr lang="de-DE" dirty="0">
                <a:solidFill>
                  <a:schemeClr val="bg1"/>
                </a:solidFill>
              </a:rPr>
              <a:t>um den Willen von Muhammad, dem Sohn von Ali (as)</a:t>
            </a:r>
          </a:p>
        </p:txBody>
      </p:sp>
    </p:spTree>
    <p:extLst>
      <p:ext uri="{BB962C8B-B14F-4D97-AF65-F5344CB8AC3E}">
        <p14:creationId xmlns:p14="http://schemas.microsoft.com/office/powerpoint/2010/main" val="39812413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3">
            <a:extLst>
              <a:ext uri="{FF2B5EF4-FFF2-40B4-BE49-F238E27FC236}">
                <a16:creationId xmlns:a16="http://schemas.microsoft.com/office/drawing/2014/main" id="{7FDC0B2E-1656-284D-9A3F-F7C6B294028E}"/>
              </a:ext>
            </a:extLst>
          </p:cNvPr>
          <p:cNvSpPr txBox="1">
            <a:spLocks/>
          </p:cNvSpPr>
          <p:nvPr/>
        </p:nvSpPr>
        <p:spPr bwMode="auto">
          <a:xfrm>
            <a:off x="2454839" y="3186953"/>
            <a:ext cx="11684000"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920" tIns="60960" rIns="121920" bIns="60960" numCol="1" anchor="ctr" anchorCtr="0" compatLnSpc="1">
            <a:prstTxWarp prst="textNoShape">
              <a:avLst/>
            </a:prstTxWarp>
          </a:bodyPr>
          <a:lstStyle>
            <a:lvl1pPr algn="ctr" rtl="0" eaLnBrk="0" fontAlgn="base" hangingPunct="0">
              <a:spcBef>
                <a:spcPct val="0"/>
              </a:spcBef>
              <a:spcAft>
                <a:spcPct val="0"/>
              </a:spcAft>
              <a:defRPr sz="4400" b="1">
                <a:solidFill>
                  <a:srgbClr val="000066"/>
                </a:solidFill>
                <a:latin typeface="+mj-lt"/>
                <a:ea typeface="+mj-ea"/>
                <a:cs typeface="+mj-cs"/>
              </a:defRPr>
            </a:lvl1pPr>
            <a:lvl2pPr algn="ctr" rtl="0" eaLnBrk="0" fontAlgn="base" hangingPunct="0">
              <a:spcBef>
                <a:spcPct val="0"/>
              </a:spcBef>
              <a:spcAft>
                <a:spcPct val="0"/>
              </a:spcAft>
              <a:defRPr sz="4400" b="1">
                <a:solidFill>
                  <a:srgbClr val="000066"/>
                </a:solidFill>
                <a:latin typeface="Arial" charset="0"/>
                <a:cs typeface="Arial" charset="0"/>
              </a:defRPr>
            </a:lvl2pPr>
            <a:lvl3pPr algn="ctr" rtl="0" eaLnBrk="0" fontAlgn="base" hangingPunct="0">
              <a:spcBef>
                <a:spcPct val="0"/>
              </a:spcBef>
              <a:spcAft>
                <a:spcPct val="0"/>
              </a:spcAft>
              <a:defRPr sz="4400" b="1">
                <a:solidFill>
                  <a:srgbClr val="000066"/>
                </a:solidFill>
                <a:latin typeface="Arial" charset="0"/>
                <a:cs typeface="Arial" charset="0"/>
              </a:defRPr>
            </a:lvl3pPr>
            <a:lvl4pPr algn="ctr" rtl="0" eaLnBrk="0" fontAlgn="base" hangingPunct="0">
              <a:spcBef>
                <a:spcPct val="0"/>
              </a:spcBef>
              <a:spcAft>
                <a:spcPct val="0"/>
              </a:spcAft>
              <a:defRPr sz="4400" b="1">
                <a:solidFill>
                  <a:srgbClr val="000066"/>
                </a:solidFill>
                <a:latin typeface="Arial" charset="0"/>
                <a:cs typeface="Arial" charset="0"/>
              </a:defRPr>
            </a:lvl4pPr>
            <a:lvl5pPr algn="ctr" rtl="0" eaLnBrk="0" fontAlgn="base" hangingPunct="0">
              <a:spcBef>
                <a:spcPct val="0"/>
              </a:spcBef>
              <a:spcAft>
                <a:spcPct val="0"/>
              </a:spcAft>
              <a:defRPr sz="4400" b="1">
                <a:solidFill>
                  <a:srgbClr val="000066"/>
                </a:solidFill>
                <a:latin typeface="Arial" charset="0"/>
                <a:cs typeface="Arial" charset="0"/>
              </a:defRPr>
            </a:lvl5pPr>
            <a:lvl6pPr marL="457200" algn="ctr" rtl="0" fontAlgn="base">
              <a:spcBef>
                <a:spcPct val="0"/>
              </a:spcBef>
              <a:spcAft>
                <a:spcPct val="0"/>
              </a:spcAft>
              <a:defRPr sz="4400" b="1">
                <a:solidFill>
                  <a:srgbClr val="000066"/>
                </a:solidFill>
                <a:latin typeface="Arial" charset="0"/>
                <a:cs typeface="Arial" charset="0"/>
              </a:defRPr>
            </a:lvl6pPr>
            <a:lvl7pPr marL="914400" algn="ctr" rtl="0" fontAlgn="base">
              <a:spcBef>
                <a:spcPct val="0"/>
              </a:spcBef>
              <a:spcAft>
                <a:spcPct val="0"/>
              </a:spcAft>
              <a:defRPr sz="4400" b="1">
                <a:solidFill>
                  <a:srgbClr val="000066"/>
                </a:solidFill>
                <a:latin typeface="Arial" charset="0"/>
                <a:cs typeface="Arial" charset="0"/>
              </a:defRPr>
            </a:lvl7pPr>
            <a:lvl8pPr marL="1371600" algn="ctr" rtl="0" fontAlgn="base">
              <a:spcBef>
                <a:spcPct val="0"/>
              </a:spcBef>
              <a:spcAft>
                <a:spcPct val="0"/>
              </a:spcAft>
              <a:defRPr sz="4400" b="1">
                <a:solidFill>
                  <a:srgbClr val="000066"/>
                </a:solidFill>
                <a:latin typeface="Arial" charset="0"/>
                <a:cs typeface="Arial" charset="0"/>
              </a:defRPr>
            </a:lvl8pPr>
            <a:lvl9pPr marL="1828800" algn="ctr" rtl="0" fontAlgn="base">
              <a:spcBef>
                <a:spcPct val="0"/>
              </a:spcBef>
              <a:spcAft>
                <a:spcPct val="0"/>
              </a:spcAft>
              <a:defRPr sz="4400" b="1">
                <a:solidFill>
                  <a:srgbClr val="000066"/>
                </a:solidFill>
                <a:latin typeface="Arial" charset="0"/>
                <a:cs typeface="Arial" charset="0"/>
              </a:defRPr>
            </a:lvl9pPr>
          </a:lstStyle>
          <a:p>
            <a:pPr marL="0" algn="ctr" defTabSz="914400" rtl="0" eaLnBrk="1" fontAlgn="base" latinLnBrk="0" hangingPunct="1">
              <a:lnSpc>
                <a:spcPts val="11333"/>
              </a:lnSpc>
              <a:spcBef>
                <a:spcPct val="0"/>
              </a:spcBef>
              <a:spcAft>
                <a:spcPct val="0"/>
              </a:spcAft>
              <a:defRPr/>
            </a:pPr>
            <a:r>
              <a:rPr lang="ar-SA" sz="9600" dirty="0">
                <a:solidFill>
                  <a:schemeClr val="bg1"/>
                </a:solidFill>
                <a:latin typeface="Adobe Arabic" panose="02040503050201020203" pitchFamily="18" charset="-78"/>
                <a:ea typeface="+mn-ea"/>
                <a:cs typeface="Adobe Arabic" panose="02040503050201020203" pitchFamily="18" charset="-78"/>
              </a:rPr>
              <a:t>بِـ عَلِيٍّ بْنِ مُحَمَّدٍ</a:t>
            </a:r>
          </a:p>
        </p:txBody>
      </p:sp>
      <p:sp>
        <p:nvSpPr>
          <p:cNvPr id="3" name="Titel 1">
            <a:extLst>
              <a:ext uri="{FF2B5EF4-FFF2-40B4-BE49-F238E27FC236}">
                <a16:creationId xmlns:a16="http://schemas.microsoft.com/office/drawing/2014/main" id="{7983A42D-E971-AC48-9BCB-DD64B5E569A0}"/>
              </a:ext>
            </a:extLst>
          </p:cNvPr>
          <p:cNvSpPr txBox="1">
            <a:spLocks/>
          </p:cNvSpPr>
          <p:nvPr/>
        </p:nvSpPr>
        <p:spPr>
          <a:xfrm>
            <a:off x="7198659" y="762005"/>
            <a:ext cx="2608730" cy="43578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ar-SA" sz="2800" b="1" dirty="0">
                <a:solidFill>
                  <a:schemeClr val="bg1"/>
                </a:solidFill>
                <a:latin typeface="Adobe Arabic" panose="02040503050201020203" pitchFamily="18" charset="-78"/>
                <a:cs typeface="Adobe Arabic" panose="02040503050201020203" pitchFamily="18" charset="-78"/>
              </a:rPr>
              <a:t>دعاء</a:t>
            </a:r>
          </a:p>
          <a:p>
            <a:r>
              <a:rPr lang="ar-SA" sz="2800" b="1" dirty="0">
                <a:solidFill>
                  <a:schemeClr val="bg1"/>
                </a:solidFill>
                <a:latin typeface="Adobe Arabic" panose="02040503050201020203" pitchFamily="18" charset="-78"/>
                <a:cs typeface="Adobe Arabic" panose="02040503050201020203" pitchFamily="18" charset="-78"/>
              </a:rPr>
              <a:t> التوسّل بالمصحف</a:t>
            </a:r>
            <a:endParaRPr lang="de-DE" sz="2800" b="1" dirty="0">
              <a:solidFill>
                <a:schemeClr val="bg1"/>
              </a:solidFill>
              <a:latin typeface="Adobe Arabic" panose="02040503050201020203" pitchFamily="18" charset="-78"/>
              <a:cs typeface="Adobe Arabic" panose="02040503050201020203" pitchFamily="18" charset="-78"/>
            </a:endParaRPr>
          </a:p>
        </p:txBody>
      </p:sp>
      <p:sp>
        <p:nvSpPr>
          <p:cNvPr id="4" name="TextBox 3">
            <a:extLst>
              <a:ext uri="{FF2B5EF4-FFF2-40B4-BE49-F238E27FC236}">
                <a16:creationId xmlns:a16="http://schemas.microsoft.com/office/drawing/2014/main" id="{A7EDAA1A-E6B5-F844-AD5C-3830E554C2B6}"/>
              </a:ext>
            </a:extLst>
          </p:cNvPr>
          <p:cNvSpPr txBox="1"/>
          <p:nvPr/>
        </p:nvSpPr>
        <p:spPr>
          <a:xfrm>
            <a:off x="4644474" y="3151093"/>
            <a:ext cx="995785" cy="369332"/>
          </a:xfrm>
          <a:prstGeom prst="rect">
            <a:avLst/>
          </a:prstGeom>
          <a:noFill/>
        </p:spPr>
        <p:txBody>
          <a:bodyPr wrap="none" rtlCol="0">
            <a:spAutoFit/>
          </a:bodyPr>
          <a:lstStyle/>
          <a:p>
            <a:pPr marL="0" algn="r" defTabSz="914400" rtl="1" eaLnBrk="1" latinLnBrk="0" hangingPunct="1"/>
            <a:r>
              <a:rPr lang="ar-SA" dirty="0">
                <a:solidFill>
                  <a:schemeClr val="bg1"/>
                </a:solidFill>
              </a:rPr>
              <a:t>عليه السلام</a:t>
            </a:r>
            <a:endParaRPr lang="en-DE" dirty="0">
              <a:solidFill>
                <a:schemeClr val="bg1"/>
              </a:solidFill>
            </a:endParaRPr>
          </a:p>
        </p:txBody>
      </p:sp>
      <p:sp>
        <p:nvSpPr>
          <p:cNvPr id="6" name="Textfeld 5">
            <a:extLst>
              <a:ext uri="{FF2B5EF4-FFF2-40B4-BE49-F238E27FC236}">
                <a16:creationId xmlns:a16="http://schemas.microsoft.com/office/drawing/2014/main" id="{0AA878B0-FFC7-4777-B9DD-BEDE476841EE}"/>
              </a:ext>
            </a:extLst>
          </p:cNvPr>
          <p:cNvSpPr txBox="1"/>
          <p:nvPr/>
        </p:nvSpPr>
        <p:spPr>
          <a:xfrm>
            <a:off x="4644474" y="5140260"/>
            <a:ext cx="7067372" cy="369332"/>
          </a:xfrm>
          <a:prstGeom prst="rect">
            <a:avLst/>
          </a:prstGeom>
          <a:noFill/>
        </p:spPr>
        <p:txBody>
          <a:bodyPr wrap="square">
            <a:spAutoFit/>
          </a:bodyPr>
          <a:lstStyle/>
          <a:p>
            <a:r>
              <a:rPr lang="de-DE" dirty="0">
                <a:solidFill>
                  <a:schemeClr val="bg1"/>
                </a:solidFill>
              </a:rPr>
              <a:t>um den Willen von Ali, dem Sohn von Muhammad (as)</a:t>
            </a:r>
          </a:p>
        </p:txBody>
      </p:sp>
    </p:spTree>
    <p:extLst>
      <p:ext uri="{BB962C8B-B14F-4D97-AF65-F5344CB8AC3E}">
        <p14:creationId xmlns:p14="http://schemas.microsoft.com/office/powerpoint/2010/main" val="22845018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3">
            <a:extLst>
              <a:ext uri="{FF2B5EF4-FFF2-40B4-BE49-F238E27FC236}">
                <a16:creationId xmlns:a16="http://schemas.microsoft.com/office/drawing/2014/main" id="{7FDC0B2E-1656-284D-9A3F-F7C6B294028E}"/>
              </a:ext>
            </a:extLst>
          </p:cNvPr>
          <p:cNvSpPr txBox="1">
            <a:spLocks/>
          </p:cNvSpPr>
          <p:nvPr/>
        </p:nvSpPr>
        <p:spPr bwMode="auto">
          <a:xfrm>
            <a:off x="2454839" y="3186953"/>
            <a:ext cx="11684000"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920" tIns="60960" rIns="121920" bIns="60960" numCol="1" anchor="ctr" anchorCtr="0" compatLnSpc="1">
            <a:prstTxWarp prst="textNoShape">
              <a:avLst/>
            </a:prstTxWarp>
          </a:bodyPr>
          <a:lstStyle>
            <a:lvl1pPr algn="ctr" rtl="0" eaLnBrk="0" fontAlgn="base" hangingPunct="0">
              <a:spcBef>
                <a:spcPct val="0"/>
              </a:spcBef>
              <a:spcAft>
                <a:spcPct val="0"/>
              </a:spcAft>
              <a:defRPr sz="4400" b="1">
                <a:solidFill>
                  <a:srgbClr val="000066"/>
                </a:solidFill>
                <a:latin typeface="+mj-lt"/>
                <a:ea typeface="+mj-ea"/>
                <a:cs typeface="+mj-cs"/>
              </a:defRPr>
            </a:lvl1pPr>
            <a:lvl2pPr algn="ctr" rtl="0" eaLnBrk="0" fontAlgn="base" hangingPunct="0">
              <a:spcBef>
                <a:spcPct val="0"/>
              </a:spcBef>
              <a:spcAft>
                <a:spcPct val="0"/>
              </a:spcAft>
              <a:defRPr sz="4400" b="1">
                <a:solidFill>
                  <a:srgbClr val="000066"/>
                </a:solidFill>
                <a:latin typeface="Arial" charset="0"/>
                <a:cs typeface="Arial" charset="0"/>
              </a:defRPr>
            </a:lvl2pPr>
            <a:lvl3pPr algn="ctr" rtl="0" eaLnBrk="0" fontAlgn="base" hangingPunct="0">
              <a:spcBef>
                <a:spcPct val="0"/>
              </a:spcBef>
              <a:spcAft>
                <a:spcPct val="0"/>
              </a:spcAft>
              <a:defRPr sz="4400" b="1">
                <a:solidFill>
                  <a:srgbClr val="000066"/>
                </a:solidFill>
                <a:latin typeface="Arial" charset="0"/>
                <a:cs typeface="Arial" charset="0"/>
              </a:defRPr>
            </a:lvl3pPr>
            <a:lvl4pPr algn="ctr" rtl="0" eaLnBrk="0" fontAlgn="base" hangingPunct="0">
              <a:spcBef>
                <a:spcPct val="0"/>
              </a:spcBef>
              <a:spcAft>
                <a:spcPct val="0"/>
              </a:spcAft>
              <a:defRPr sz="4400" b="1">
                <a:solidFill>
                  <a:srgbClr val="000066"/>
                </a:solidFill>
                <a:latin typeface="Arial" charset="0"/>
                <a:cs typeface="Arial" charset="0"/>
              </a:defRPr>
            </a:lvl4pPr>
            <a:lvl5pPr algn="ctr" rtl="0" eaLnBrk="0" fontAlgn="base" hangingPunct="0">
              <a:spcBef>
                <a:spcPct val="0"/>
              </a:spcBef>
              <a:spcAft>
                <a:spcPct val="0"/>
              </a:spcAft>
              <a:defRPr sz="4400" b="1">
                <a:solidFill>
                  <a:srgbClr val="000066"/>
                </a:solidFill>
                <a:latin typeface="Arial" charset="0"/>
                <a:cs typeface="Arial" charset="0"/>
              </a:defRPr>
            </a:lvl5pPr>
            <a:lvl6pPr marL="457200" algn="ctr" rtl="0" fontAlgn="base">
              <a:spcBef>
                <a:spcPct val="0"/>
              </a:spcBef>
              <a:spcAft>
                <a:spcPct val="0"/>
              </a:spcAft>
              <a:defRPr sz="4400" b="1">
                <a:solidFill>
                  <a:srgbClr val="000066"/>
                </a:solidFill>
                <a:latin typeface="Arial" charset="0"/>
                <a:cs typeface="Arial" charset="0"/>
              </a:defRPr>
            </a:lvl6pPr>
            <a:lvl7pPr marL="914400" algn="ctr" rtl="0" fontAlgn="base">
              <a:spcBef>
                <a:spcPct val="0"/>
              </a:spcBef>
              <a:spcAft>
                <a:spcPct val="0"/>
              </a:spcAft>
              <a:defRPr sz="4400" b="1">
                <a:solidFill>
                  <a:srgbClr val="000066"/>
                </a:solidFill>
                <a:latin typeface="Arial" charset="0"/>
                <a:cs typeface="Arial" charset="0"/>
              </a:defRPr>
            </a:lvl7pPr>
            <a:lvl8pPr marL="1371600" algn="ctr" rtl="0" fontAlgn="base">
              <a:spcBef>
                <a:spcPct val="0"/>
              </a:spcBef>
              <a:spcAft>
                <a:spcPct val="0"/>
              </a:spcAft>
              <a:defRPr sz="4400" b="1">
                <a:solidFill>
                  <a:srgbClr val="000066"/>
                </a:solidFill>
                <a:latin typeface="Arial" charset="0"/>
                <a:cs typeface="Arial" charset="0"/>
              </a:defRPr>
            </a:lvl8pPr>
            <a:lvl9pPr marL="1828800" algn="ctr" rtl="0" fontAlgn="base">
              <a:spcBef>
                <a:spcPct val="0"/>
              </a:spcBef>
              <a:spcAft>
                <a:spcPct val="0"/>
              </a:spcAft>
              <a:defRPr sz="4400" b="1">
                <a:solidFill>
                  <a:srgbClr val="000066"/>
                </a:solidFill>
                <a:latin typeface="Arial" charset="0"/>
                <a:cs typeface="Arial" charset="0"/>
              </a:defRPr>
            </a:lvl9pPr>
          </a:lstStyle>
          <a:p>
            <a:pPr marL="0" algn="ctr" defTabSz="914400" rtl="0" eaLnBrk="1" fontAlgn="base" latinLnBrk="0" hangingPunct="1">
              <a:lnSpc>
                <a:spcPts val="11333"/>
              </a:lnSpc>
              <a:spcBef>
                <a:spcPct val="0"/>
              </a:spcBef>
              <a:spcAft>
                <a:spcPct val="0"/>
              </a:spcAft>
              <a:defRPr/>
            </a:pPr>
            <a:r>
              <a:rPr lang="ar-SA" sz="9600" dirty="0">
                <a:solidFill>
                  <a:schemeClr val="bg1"/>
                </a:solidFill>
                <a:latin typeface="Adobe Arabic" panose="02040503050201020203" pitchFamily="18" charset="-78"/>
                <a:ea typeface="+mn-ea"/>
                <a:cs typeface="Adobe Arabic" panose="02040503050201020203" pitchFamily="18" charset="-78"/>
              </a:rPr>
              <a:t>بِـ الحَسَنِ بْنِ عَلِيٍّ</a:t>
            </a:r>
          </a:p>
        </p:txBody>
      </p:sp>
      <p:sp>
        <p:nvSpPr>
          <p:cNvPr id="3" name="Titel 1">
            <a:extLst>
              <a:ext uri="{FF2B5EF4-FFF2-40B4-BE49-F238E27FC236}">
                <a16:creationId xmlns:a16="http://schemas.microsoft.com/office/drawing/2014/main" id="{7983A42D-E971-AC48-9BCB-DD64B5E569A0}"/>
              </a:ext>
            </a:extLst>
          </p:cNvPr>
          <p:cNvSpPr txBox="1">
            <a:spLocks/>
          </p:cNvSpPr>
          <p:nvPr/>
        </p:nvSpPr>
        <p:spPr>
          <a:xfrm>
            <a:off x="7198659" y="762005"/>
            <a:ext cx="2608730" cy="43578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ar-SA" sz="2800" b="1" dirty="0">
                <a:solidFill>
                  <a:schemeClr val="bg1"/>
                </a:solidFill>
                <a:latin typeface="Adobe Arabic" panose="02040503050201020203" pitchFamily="18" charset="-78"/>
                <a:cs typeface="Adobe Arabic" panose="02040503050201020203" pitchFamily="18" charset="-78"/>
              </a:rPr>
              <a:t>دعاء</a:t>
            </a:r>
          </a:p>
          <a:p>
            <a:r>
              <a:rPr lang="ar-SA" sz="2800" b="1" dirty="0">
                <a:solidFill>
                  <a:schemeClr val="bg1"/>
                </a:solidFill>
                <a:latin typeface="Adobe Arabic" panose="02040503050201020203" pitchFamily="18" charset="-78"/>
                <a:cs typeface="Adobe Arabic" panose="02040503050201020203" pitchFamily="18" charset="-78"/>
              </a:rPr>
              <a:t> التوسّل بالمصحف</a:t>
            </a:r>
            <a:endParaRPr lang="de-DE" sz="2800" b="1" dirty="0">
              <a:solidFill>
                <a:schemeClr val="bg1"/>
              </a:solidFill>
              <a:latin typeface="Adobe Arabic" panose="02040503050201020203" pitchFamily="18" charset="-78"/>
              <a:cs typeface="Adobe Arabic" panose="02040503050201020203" pitchFamily="18" charset="-78"/>
            </a:endParaRPr>
          </a:p>
        </p:txBody>
      </p:sp>
      <p:sp>
        <p:nvSpPr>
          <p:cNvPr id="4" name="TextBox 3">
            <a:extLst>
              <a:ext uri="{FF2B5EF4-FFF2-40B4-BE49-F238E27FC236}">
                <a16:creationId xmlns:a16="http://schemas.microsoft.com/office/drawing/2014/main" id="{57FBD2C8-0649-4B46-9B6F-B53F803A2AB2}"/>
              </a:ext>
            </a:extLst>
          </p:cNvPr>
          <p:cNvSpPr txBox="1"/>
          <p:nvPr/>
        </p:nvSpPr>
        <p:spPr>
          <a:xfrm>
            <a:off x="4644474" y="3151093"/>
            <a:ext cx="995785" cy="369332"/>
          </a:xfrm>
          <a:prstGeom prst="rect">
            <a:avLst/>
          </a:prstGeom>
          <a:noFill/>
        </p:spPr>
        <p:txBody>
          <a:bodyPr wrap="none" rtlCol="0">
            <a:spAutoFit/>
          </a:bodyPr>
          <a:lstStyle/>
          <a:p>
            <a:pPr marL="0" algn="r" defTabSz="914400" rtl="1" eaLnBrk="1" latinLnBrk="0" hangingPunct="1"/>
            <a:r>
              <a:rPr lang="ar-SA" dirty="0">
                <a:solidFill>
                  <a:schemeClr val="bg1"/>
                </a:solidFill>
              </a:rPr>
              <a:t>عليه السلام</a:t>
            </a:r>
            <a:endParaRPr lang="en-DE" dirty="0">
              <a:solidFill>
                <a:schemeClr val="bg1"/>
              </a:solidFill>
            </a:endParaRPr>
          </a:p>
        </p:txBody>
      </p:sp>
      <p:sp>
        <p:nvSpPr>
          <p:cNvPr id="6" name="Textfeld 5">
            <a:extLst>
              <a:ext uri="{FF2B5EF4-FFF2-40B4-BE49-F238E27FC236}">
                <a16:creationId xmlns:a16="http://schemas.microsoft.com/office/drawing/2014/main" id="{5D18F869-BE5C-4F55-B0F8-C9670515D960}"/>
              </a:ext>
            </a:extLst>
          </p:cNvPr>
          <p:cNvSpPr txBox="1"/>
          <p:nvPr/>
        </p:nvSpPr>
        <p:spPr>
          <a:xfrm>
            <a:off x="4644474" y="4895809"/>
            <a:ext cx="7067372" cy="369332"/>
          </a:xfrm>
          <a:prstGeom prst="rect">
            <a:avLst/>
          </a:prstGeom>
          <a:noFill/>
        </p:spPr>
        <p:txBody>
          <a:bodyPr wrap="square">
            <a:spAutoFit/>
          </a:bodyPr>
          <a:lstStyle/>
          <a:p>
            <a:r>
              <a:rPr lang="de-DE" dirty="0">
                <a:solidFill>
                  <a:schemeClr val="bg1"/>
                </a:solidFill>
              </a:rPr>
              <a:t>um den Willen von Hassan, dem Sohn von Ali (as)</a:t>
            </a:r>
          </a:p>
        </p:txBody>
      </p:sp>
    </p:spTree>
    <p:extLst>
      <p:ext uri="{BB962C8B-B14F-4D97-AF65-F5344CB8AC3E}">
        <p14:creationId xmlns:p14="http://schemas.microsoft.com/office/powerpoint/2010/main" val="938196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3">
            <a:extLst>
              <a:ext uri="{FF2B5EF4-FFF2-40B4-BE49-F238E27FC236}">
                <a16:creationId xmlns:a16="http://schemas.microsoft.com/office/drawing/2014/main" id="{7FDC0B2E-1656-284D-9A3F-F7C6B294028E}"/>
              </a:ext>
            </a:extLst>
          </p:cNvPr>
          <p:cNvSpPr txBox="1">
            <a:spLocks/>
          </p:cNvSpPr>
          <p:nvPr/>
        </p:nvSpPr>
        <p:spPr bwMode="auto">
          <a:xfrm>
            <a:off x="2454839" y="3186953"/>
            <a:ext cx="11684000"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920" tIns="60960" rIns="121920" bIns="60960" numCol="1" anchor="ctr" anchorCtr="0" compatLnSpc="1">
            <a:prstTxWarp prst="textNoShape">
              <a:avLst/>
            </a:prstTxWarp>
          </a:bodyPr>
          <a:lstStyle>
            <a:lvl1pPr algn="ctr" rtl="0" eaLnBrk="0" fontAlgn="base" hangingPunct="0">
              <a:spcBef>
                <a:spcPct val="0"/>
              </a:spcBef>
              <a:spcAft>
                <a:spcPct val="0"/>
              </a:spcAft>
              <a:defRPr sz="4400" b="1">
                <a:solidFill>
                  <a:srgbClr val="000066"/>
                </a:solidFill>
                <a:latin typeface="+mj-lt"/>
                <a:ea typeface="+mj-ea"/>
                <a:cs typeface="+mj-cs"/>
              </a:defRPr>
            </a:lvl1pPr>
            <a:lvl2pPr algn="ctr" rtl="0" eaLnBrk="0" fontAlgn="base" hangingPunct="0">
              <a:spcBef>
                <a:spcPct val="0"/>
              </a:spcBef>
              <a:spcAft>
                <a:spcPct val="0"/>
              </a:spcAft>
              <a:defRPr sz="4400" b="1">
                <a:solidFill>
                  <a:srgbClr val="000066"/>
                </a:solidFill>
                <a:latin typeface="Arial" charset="0"/>
                <a:cs typeface="Arial" charset="0"/>
              </a:defRPr>
            </a:lvl2pPr>
            <a:lvl3pPr algn="ctr" rtl="0" eaLnBrk="0" fontAlgn="base" hangingPunct="0">
              <a:spcBef>
                <a:spcPct val="0"/>
              </a:spcBef>
              <a:spcAft>
                <a:spcPct val="0"/>
              </a:spcAft>
              <a:defRPr sz="4400" b="1">
                <a:solidFill>
                  <a:srgbClr val="000066"/>
                </a:solidFill>
                <a:latin typeface="Arial" charset="0"/>
                <a:cs typeface="Arial" charset="0"/>
              </a:defRPr>
            </a:lvl3pPr>
            <a:lvl4pPr algn="ctr" rtl="0" eaLnBrk="0" fontAlgn="base" hangingPunct="0">
              <a:spcBef>
                <a:spcPct val="0"/>
              </a:spcBef>
              <a:spcAft>
                <a:spcPct val="0"/>
              </a:spcAft>
              <a:defRPr sz="4400" b="1">
                <a:solidFill>
                  <a:srgbClr val="000066"/>
                </a:solidFill>
                <a:latin typeface="Arial" charset="0"/>
                <a:cs typeface="Arial" charset="0"/>
              </a:defRPr>
            </a:lvl4pPr>
            <a:lvl5pPr algn="ctr" rtl="0" eaLnBrk="0" fontAlgn="base" hangingPunct="0">
              <a:spcBef>
                <a:spcPct val="0"/>
              </a:spcBef>
              <a:spcAft>
                <a:spcPct val="0"/>
              </a:spcAft>
              <a:defRPr sz="4400" b="1">
                <a:solidFill>
                  <a:srgbClr val="000066"/>
                </a:solidFill>
                <a:latin typeface="Arial" charset="0"/>
                <a:cs typeface="Arial" charset="0"/>
              </a:defRPr>
            </a:lvl5pPr>
            <a:lvl6pPr marL="457200" algn="ctr" rtl="0" fontAlgn="base">
              <a:spcBef>
                <a:spcPct val="0"/>
              </a:spcBef>
              <a:spcAft>
                <a:spcPct val="0"/>
              </a:spcAft>
              <a:defRPr sz="4400" b="1">
                <a:solidFill>
                  <a:srgbClr val="000066"/>
                </a:solidFill>
                <a:latin typeface="Arial" charset="0"/>
                <a:cs typeface="Arial" charset="0"/>
              </a:defRPr>
            </a:lvl6pPr>
            <a:lvl7pPr marL="914400" algn="ctr" rtl="0" fontAlgn="base">
              <a:spcBef>
                <a:spcPct val="0"/>
              </a:spcBef>
              <a:spcAft>
                <a:spcPct val="0"/>
              </a:spcAft>
              <a:defRPr sz="4400" b="1">
                <a:solidFill>
                  <a:srgbClr val="000066"/>
                </a:solidFill>
                <a:latin typeface="Arial" charset="0"/>
                <a:cs typeface="Arial" charset="0"/>
              </a:defRPr>
            </a:lvl7pPr>
            <a:lvl8pPr marL="1371600" algn="ctr" rtl="0" fontAlgn="base">
              <a:spcBef>
                <a:spcPct val="0"/>
              </a:spcBef>
              <a:spcAft>
                <a:spcPct val="0"/>
              </a:spcAft>
              <a:defRPr sz="4400" b="1">
                <a:solidFill>
                  <a:srgbClr val="000066"/>
                </a:solidFill>
                <a:latin typeface="Arial" charset="0"/>
                <a:cs typeface="Arial" charset="0"/>
              </a:defRPr>
            </a:lvl8pPr>
            <a:lvl9pPr marL="1828800" algn="ctr" rtl="0" fontAlgn="base">
              <a:spcBef>
                <a:spcPct val="0"/>
              </a:spcBef>
              <a:spcAft>
                <a:spcPct val="0"/>
              </a:spcAft>
              <a:defRPr sz="4400" b="1">
                <a:solidFill>
                  <a:srgbClr val="000066"/>
                </a:solidFill>
                <a:latin typeface="Arial" charset="0"/>
                <a:cs typeface="Arial" charset="0"/>
              </a:defRPr>
            </a:lvl9pPr>
          </a:lstStyle>
          <a:p>
            <a:pPr marL="0" algn="ctr" defTabSz="914400" rtl="0" eaLnBrk="1" fontAlgn="base" latinLnBrk="0" hangingPunct="1">
              <a:lnSpc>
                <a:spcPts val="11333"/>
              </a:lnSpc>
              <a:spcBef>
                <a:spcPct val="0"/>
              </a:spcBef>
              <a:spcAft>
                <a:spcPct val="0"/>
              </a:spcAft>
              <a:defRPr/>
            </a:pPr>
            <a:r>
              <a:rPr lang="ar-SA" sz="11500" dirty="0">
                <a:solidFill>
                  <a:schemeClr val="bg1"/>
                </a:solidFill>
                <a:latin typeface="Adobe Arabic" panose="02040503050201020203" pitchFamily="18" charset="-78"/>
                <a:ea typeface="+mn-ea"/>
                <a:cs typeface="Adobe Arabic" panose="02040503050201020203" pitchFamily="18" charset="-78"/>
              </a:rPr>
              <a:t>بِالحُجَّةِ</a:t>
            </a:r>
          </a:p>
        </p:txBody>
      </p:sp>
      <p:sp>
        <p:nvSpPr>
          <p:cNvPr id="3" name="Titel 1">
            <a:extLst>
              <a:ext uri="{FF2B5EF4-FFF2-40B4-BE49-F238E27FC236}">
                <a16:creationId xmlns:a16="http://schemas.microsoft.com/office/drawing/2014/main" id="{7983A42D-E971-AC48-9BCB-DD64B5E569A0}"/>
              </a:ext>
            </a:extLst>
          </p:cNvPr>
          <p:cNvSpPr txBox="1">
            <a:spLocks/>
          </p:cNvSpPr>
          <p:nvPr/>
        </p:nvSpPr>
        <p:spPr>
          <a:xfrm>
            <a:off x="7198659" y="762005"/>
            <a:ext cx="2608730" cy="43578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ar-SA" sz="2800" b="1" dirty="0">
                <a:solidFill>
                  <a:schemeClr val="bg1"/>
                </a:solidFill>
                <a:latin typeface="Adobe Arabic" panose="02040503050201020203" pitchFamily="18" charset="-78"/>
                <a:cs typeface="Adobe Arabic" panose="02040503050201020203" pitchFamily="18" charset="-78"/>
              </a:rPr>
              <a:t>دعاء</a:t>
            </a:r>
          </a:p>
          <a:p>
            <a:r>
              <a:rPr lang="ar-SA" sz="2800" b="1" dirty="0">
                <a:solidFill>
                  <a:schemeClr val="bg1"/>
                </a:solidFill>
                <a:latin typeface="Adobe Arabic" panose="02040503050201020203" pitchFamily="18" charset="-78"/>
                <a:cs typeface="Adobe Arabic" panose="02040503050201020203" pitchFamily="18" charset="-78"/>
              </a:rPr>
              <a:t> التوسّل بالمصحف</a:t>
            </a:r>
            <a:endParaRPr lang="de-DE" sz="2800" b="1" dirty="0">
              <a:solidFill>
                <a:schemeClr val="bg1"/>
              </a:solidFill>
              <a:latin typeface="Adobe Arabic" panose="02040503050201020203" pitchFamily="18" charset="-78"/>
              <a:cs typeface="Adobe Arabic" panose="02040503050201020203" pitchFamily="18" charset="-78"/>
            </a:endParaRPr>
          </a:p>
        </p:txBody>
      </p:sp>
      <p:sp>
        <p:nvSpPr>
          <p:cNvPr id="2" name="TextBox 1">
            <a:extLst>
              <a:ext uri="{FF2B5EF4-FFF2-40B4-BE49-F238E27FC236}">
                <a16:creationId xmlns:a16="http://schemas.microsoft.com/office/drawing/2014/main" id="{29DDE67E-ED8F-4744-8B75-7BC449D2A32B}"/>
              </a:ext>
            </a:extLst>
          </p:cNvPr>
          <p:cNvSpPr txBox="1"/>
          <p:nvPr/>
        </p:nvSpPr>
        <p:spPr>
          <a:xfrm>
            <a:off x="5027741" y="3186953"/>
            <a:ext cx="1688283" cy="369332"/>
          </a:xfrm>
          <a:prstGeom prst="rect">
            <a:avLst/>
          </a:prstGeom>
          <a:noFill/>
        </p:spPr>
        <p:txBody>
          <a:bodyPr wrap="none" rtlCol="0">
            <a:spAutoFit/>
          </a:bodyPr>
          <a:lstStyle/>
          <a:p>
            <a:pPr marL="0" algn="r" defTabSz="914400" rtl="1" eaLnBrk="1" latinLnBrk="0" hangingPunct="1"/>
            <a:r>
              <a:rPr lang="ar-SA" dirty="0">
                <a:solidFill>
                  <a:schemeClr val="bg1"/>
                </a:solidFill>
              </a:rPr>
              <a:t>عجل الله تعالى فرجه</a:t>
            </a:r>
            <a:endParaRPr lang="en-DE" dirty="0">
              <a:solidFill>
                <a:schemeClr val="bg1"/>
              </a:solidFill>
            </a:endParaRPr>
          </a:p>
        </p:txBody>
      </p:sp>
      <p:sp>
        <p:nvSpPr>
          <p:cNvPr id="6" name="Textfeld 5">
            <a:extLst>
              <a:ext uri="{FF2B5EF4-FFF2-40B4-BE49-F238E27FC236}">
                <a16:creationId xmlns:a16="http://schemas.microsoft.com/office/drawing/2014/main" id="{484DCAF8-6107-4A4E-9C63-1C67E982C95A}"/>
              </a:ext>
            </a:extLst>
          </p:cNvPr>
          <p:cNvSpPr txBox="1"/>
          <p:nvPr/>
        </p:nvSpPr>
        <p:spPr>
          <a:xfrm>
            <a:off x="4763153" y="5039321"/>
            <a:ext cx="7067372" cy="646331"/>
          </a:xfrm>
          <a:prstGeom prst="rect">
            <a:avLst/>
          </a:prstGeom>
          <a:noFill/>
        </p:spPr>
        <p:txBody>
          <a:bodyPr wrap="square">
            <a:spAutoFit/>
          </a:bodyPr>
          <a:lstStyle/>
          <a:p>
            <a:r>
              <a:rPr lang="de-DE" b="0" i="0" dirty="0">
                <a:solidFill>
                  <a:schemeClr val="bg1"/>
                </a:solidFill>
                <a:effectLst/>
                <a:latin typeface="Arial" panose="020B0604020202020204" pitchFamily="34" charset="0"/>
              </a:rPr>
              <a:t>um den Willen von Al-Mahdi (deines Beweises), dem Sohn von Hassan (</a:t>
            </a:r>
            <a:r>
              <a:rPr lang="de-DE" b="0" i="0" dirty="0" err="1">
                <a:solidFill>
                  <a:schemeClr val="bg1"/>
                </a:solidFill>
                <a:effectLst/>
                <a:latin typeface="Arial" panose="020B0604020202020204" pitchFamily="34" charset="0"/>
              </a:rPr>
              <a:t>ajf</a:t>
            </a:r>
            <a:r>
              <a:rPr lang="de-DE" b="0" i="0" dirty="0">
                <a:solidFill>
                  <a:schemeClr val="bg1"/>
                </a:solidFill>
                <a:effectLst/>
                <a:latin typeface="Arial" panose="020B0604020202020204" pitchFamily="34" charset="0"/>
              </a:rPr>
              <a:t>)</a:t>
            </a:r>
            <a:endParaRPr lang="de-DE" dirty="0">
              <a:solidFill>
                <a:schemeClr val="bg1"/>
              </a:solidFill>
            </a:endParaRPr>
          </a:p>
        </p:txBody>
      </p:sp>
    </p:spTree>
    <p:extLst>
      <p:ext uri="{BB962C8B-B14F-4D97-AF65-F5344CB8AC3E}">
        <p14:creationId xmlns:p14="http://schemas.microsoft.com/office/powerpoint/2010/main" val="7142789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3">
            <a:extLst>
              <a:ext uri="{FF2B5EF4-FFF2-40B4-BE49-F238E27FC236}">
                <a16:creationId xmlns:a16="http://schemas.microsoft.com/office/drawing/2014/main" id="{7FDC0B2E-1656-284D-9A3F-F7C6B294028E}"/>
              </a:ext>
            </a:extLst>
          </p:cNvPr>
          <p:cNvSpPr txBox="1">
            <a:spLocks/>
          </p:cNvSpPr>
          <p:nvPr/>
        </p:nvSpPr>
        <p:spPr bwMode="auto">
          <a:xfrm>
            <a:off x="2499663" y="1958975"/>
            <a:ext cx="11684000"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920" tIns="60960" rIns="121920" bIns="60960" numCol="1" anchor="ctr" anchorCtr="0" compatLnSpc="1">
            <a:prstTxWarp prst="textNoShape">
              <a:avLst/>
            </a:prstTxWarp>
          </a:bodyPr>
          <a:lstStyle>
            <a:lvl1pPr algn="ctr" rtl="0" eaLnBrk="0" fontAlgn="base" hangingPunct="0">
              <a:spcBef>
                <a:spcPct val="0"/>
              </a:spcBef>
              <a:spcAft>
                <a:spcPct val="0"/>
              </a:spcAft>
              <a:defRPr sz="4400" b="1">
                <a:solidFill>
                  <a:srgbClr val="000066"/>
                </a:solidFill>
                <a:latin typeface="+mj-lt"/>
                <a:ea typeface="+mj-ea"/>
                <a:cs typeface="+mj-cs"/>
              </a:defRPr>
            </a:lvl1pPr>
            <a:lvl2pPr algn="ctr" rtl="0" eaLnBrk="0" fontAlgn="base" hangingPunct="0">
              <a:spcBef>
                <a:spcPct val="0"/>
              </a:spcBef>
              <a:spcAft>
                <a:spcPct val="0"/>
              </a:spcAft>
              <a:defRPr sz="4400" b="1">
                <a:solidFill>
                  <a:srgbClr val="000066"/>
                </a:solidFill>
                <a:latin typeface="Arial" charset="0"/>
                <a:cs typeface="Arial" charset="0"/>
              </a:defRPr>
            </a:lvl2pPr>
            <a:lvl3pPr algn="ctr" rtl="0" eaLnBrk="0" fontAlgn="base" hangingPunct="0">
              <a:spcBef>
                <a:spcPct val="0"/>
              </a:spcBef>
              <a:spcAft>
                <a:spcPct val="0"/>
              </a:spcAft>
              <a:defRPr sz="4400" b="1">
                <a:solidFill>
                  <a:srgbClr val="000066"/>
                </a:solidFill>
                <a:latin typeface="Arial" charset="0"/>
                <a:cs typeface="Arial" charset="0"/>
              </a:defRPr>
            </a:lvl3pPr>
            <a:lvl4pPr algn="ctr" rtl="0" eaLnBrk="0" fontAlgn="base" hangingPunct="0">
              <a:spcBef>
                <a:spcPct val="0"/>
              </a:spcBef>
              <a:spcAft>
                <a:spcPct val="0"/>
              </a:spcAft>
              <a:defRPr sz="4400" b="1">
                <a:solidFill>
                  <a:srgbClr val="000066"/>
                </a:solidFill>
                <a:latin typeface="Arial" charset="0"/>
                <a:cs typeface="Arial" charset="0"/>
              </a:defRPr>
            </a:lvl4pPr>
            <a:lvl5pPr algn="ctr" rtl="0" eaLnBrk="0" fontAlgn="base" hangingPunct="0">
              <a:spcBef>
                <a:spcPct val="0"/>
              </a:spcBef>
              <a:spcAft>
                <a:spcPct val="0"/>
              </a:spcAft>
              <a:defRPr sz="4400" b="1">
                <a:solidFill>
                  <a:srgbClr val="000066"/>
                </a:solidFill>
                <a:latin typeface="Arial" charset="0"/>
                <a:cs typeface="Arial" charset="0"/>
              </a:defRPr>
            </a:lvl5pPr>
            <a:lvl6pPr marL="457200" algn="ctr" rtl="0" fontAlgn="base">
              <a:spcBef>
                <a:spcPct val="0"/>
              </a:spcBef>
              <a:spcAft>
                <a:spcPct val="0"/>
              </a:spcAft>
              <a:defRPr sz="4400" b="1">
                <a:solidFill>
                  <a:srgbClr val="000066"/>
                </a:solidFill>
                <a:latin typeface="Arial" charset="0"/>
                <a:cs typeface="Arial" charset="0"/>
              </a:defRPr>
            </a:lvl6pPr>
            <a:lvl7pPr marL="914400" algn="ctr" rtl="0" fontAlgn="base">
              <a:spcBef>
                <a:spcPct val="0"/>
              </a:spcBef>
              <a:spcAft>
                <a:spcPct val="0"/>
              </a:spcAft>
              <a:defRPr sz="4400" b="1">
                <a:solidFill>
                  <a:srgbClr val="000066"/>
                </a:solidFill>
                <a:latin typeface="Arial" charset="0"/>
                <a:cs typeface="Arial" charset="0"/>
              </a:defRPr>
            </a:lvl7pPr>
            <a:lvl8pPr marL="1371600" algn="ctr" rtl="0" fontAlgn="base">
              <a:spcBef>
                <a:spcPct val="0"/>
              </a:spcBef>
              <a:spcAft>
                <a:spcPct val="0"/>
              </a:spcAft>
              <a:defRPr sz="4400" b="1">
                <a:solidFill>
                  <a:srgbClr val="000066"/>
                </a:solidFill>
                <a:latin typeface="Arial" charset="0"/>
                <a:cs typeface="Arial" charset="0"/>
              </a:defRPr>
            </a:lvl8pPr>
            <a:lvl9pPr marL="1828800" algn="ctr" rtl="0" fontAlgn="base">
              <a:spcBef>
                <a:spcPct val="0"/>
              </a:spcBef>
              <a:spcAft>
                <a:spcPct val="0"/>
              </a:spcAft>
              <a:defRPr sz="4400" b="1">
                <a:solidFill>
                  <a:srgbClr val="000066"/>
                </a:solidFill>
                <a:latin typeface="Arial" charset="0"/>
                <a:cs typeface="Arial" charset="0"/>
              </a:defRPr>
            </a:lvl9pPr>
          </a:lstStyle>
          <a:p>
            <a:pPr marL="0" algn="ctr" defTabSz="914400" eaLnBrk="1" fontAlgn="base" latinLnBrk="0" hangingPunct="1">
              <a:lnSpc>
                <a:spcPts val="11333"/>
              </a:lnSpc>
              <a:spcBef>
                <a:spcPct val="0"/>
              </a:spcBef>
              <a:spcAft>
                <a:spcPct val="0"/>
              </a:spcAft>
              <a:defRPr/>
            </a:pPr>
            <a:r>
              <a:rPr lang="ar-LB" sz="11500" dirty="0">
                <a:solidFill>
                  <a:schemeClr val="bg1"/>
                </a:solidFill>
                <a:latin typeface="Adobe Arabic" panose="02040503050201020203" pitchFamily="18" charset="-78"/>
                <a:ea typeface="+mn-ea"/>
                <a:cs typeface="Adobe Arabic" panose="02040503050201020203" pitchFamily="18" charset="-78"/>
              </a:rPr>
              <a:t>ا</a:t>
            </a:r>
            <a:r>
              <a:rPr lang="ar-SA" sz="11500" dirty="0">
                <a:solidFill>
                  <a:schemeClr val="bg1"/>
                </a:solidFill>
                <a:latin typeface="Adobe Arabic" panose="02040503050201020203" pitchFamily="18" charset="-78"/>
                <a:ea typeface="+mn-ea"/>
                <a:cs typeface="Adobe Arabic" panose="02040503050201020203" pitchFamily="18" charset="-78"/>
              </a:rPr>
              <a:t>سأل حاجتك</a:t>
            </a:r>
          </a:p>
        </p:txBody>
      </p:sp>
      <p:sp>
        <p:nvSpPr>
          <p:cNvPr id="3" name="Titel 1">
            <a:extLst>
              <a:ext uri="{FF2B5EF4-FFF2-40B4-BE49-F238E27FC236}">
                <a16:creationId xmlns:a16="http://schemas.microsoft.com/office/drawing/2014/main" id="{7983A42D-E971-AC48-9BCB-DD64B5E569A0}"/>
              </a:ext>
            </a:extLst>
          </p:cNvPr>
          <p:cNvSpPr txBox="1">
            <a:spLocks/>
          </p:cNvSpPr>
          <p:nvPr/>
        </p:nvSpPr>
        <p:spPr>
          <a:xfrm>
            <a:off x="7198659" y="762005"/>
            <a:ext cx="2608730" cy="43578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ar-SA" sz="2800" b="1" dirty="0">
                <a:solidFill>
                  <a:schemeClr val="bg1"/>
                </a:solidFill>
                <a:latin typeface="Adobe Arabic" panose="02040503050201020203" pitchFamily="18" charset="-78"/>
                <a:cs typeface="Adobe Arabic" panose="02040503050201020203" pitchFamily="18" charset="-78"/>
              </a:rPr>
              <a:t>دعاء</a:t>
            </a:r>
          </a:p>
          <a:p>
            <a:r>
              <a:rPr lang="ar-SA" sz="2800" b="1" dirty="0">
                <a:solidFill>
                  <a:schemeClr val="bg1"/>
                </a:solidFill>
                <a:latin typeface="Adobe Arabic" panose="02040503050201020203" pitchFamily="18" charset="-78"/>
                <a:cs typeface="Adobe Arabic" panose="02040503050201020203" pitchFamily="18" charset="-78"/>
              </a:rPr>
              <a:t> التوسّل بالمصحف</a:t>
            </a:r>
            <a:endParaRPr lang="de-DE" sz="2800" b="1" dirty="0">
              <a:solidFill>
                <a:schemeClr val="bg1"/>
              </a:solidFill>
              <a:latin typeface="Adobe Arabic" panose="02040503050201020203" pitchFamily="18" charset="-78"/>
              <a:cs typeface="Adobe Arabic" panose="02040503050201020203" pitchFamily="18" charset="-78"/>
            </a:endParaRPr>
          </a:p>
        </p:txBody>
      </p:sp>
      <p:sp>
        <p:nvSpPr>
          <p:cNvPr id="2" name="Textfeld 1">
            <a:extLst>
              <a:ext uri="{FF2B5EF4-FFF2-40B4-BE49-F238E27FC236}">
                <a16:creationId xmlns:a16="http://schemas.microsoft.com/office/drawing/2014/main" id="{BC95C8F9-51E8-4079-B01B-74213621DE36}"/>
              </a:ext>
            </a:extLst>
          </p:cNvPr>
          <p:cNvSpPr txBox="1"/>
          <p:nvPr/>
        </p:nvSpPr>
        <p:spPr>
          <a:xfrm>
            <a:off x="5947873" y="3358497"/>
            <a:ext cx="4785645" cy="369332"/>
          </a:xfrm>
          <a:prstGeom prst="rect">
            <a:avLst/>
          </a:prstGeom>
          <a:noFill/>
        </p:spPr>
        <p:txBody>
          <a:bodyPr wrap="square" rtlCol="0">
            <a:spAutoFit/>
          </a:bodyPr>
          <a:lstStyle/>
          <a:p>
            <a:r>
              <a:rPr lang="de-DE" dirty="0">
                <a:solidFill>
                  <a:schemeClr val="bg1"/>
                </a:solidFill>
              </a:rPr>
              <a:t>Bitte um deine Wünsche …</a:t>
            </a:r>
          </a:p>
        </p:txBody>
      </p:sp>
    </p:spTree>
    <p:extLst>
      <p:ext uri="{BB962C8B-B14F-4D97-AF65-F5344CB8AC3E}">
        <p14:creationId xmlns:p14="http://schemas.microsoft.com/office/powerpoint/2010/main" val="574059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Titel 1">
            <a:extLst>
              <a:ext uri="{FF2B5EF4-FFF2-40B4-BE49-F238E27FC236}">
                <a16:creationId xmlns:a16="http://schemas.microsoft.com/office/drawing/2014/main" id="{B2702FC7-24AD-5444-A662-86B74AFEC055}"/>
              </a:ext>
            </a:extLst>
          </p:cNvPr>
          <p:cNvSpPr txBox="1">
            <a:spLocks/>
          </p:cNvSpPr>
          <p:nvPr/>
        </p:nvSpPr>
        <p:spPr>
          <a:xfrm>
            <a:off x="7198659" y="762005"/>
            <a:ext cx="2608730" cy="43578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ar-SA" sz="2800" b="1" dirty="0">
                <a:solidFill>
                  <a:schemeClr val="bg1"/>
                </a:solidFill>
                <a:latin typeface="Adobe Arabic" panose="02040503050201020203" pitchFamily="18" charset="-78"/>
                <a:cs typeface="Adobe Arabic" panose="02040503050201020203" pitchFamily="18" charset="-78"/>
              </a:rPr>
              <a:t>دعاء</a:t>
            </a:r>
          </a:p>
          <a:p>
            <a:r>
              <a:rPr lang="ar-SA" sz="2800" b="1" dirty="0">
                <a:solidFill>
                  <a:schemeClr val="bg1"/>
                </a:solidFill>
                <a:latin typeface="Adobe Arabic" panose="02040503050201020203" pitchFamily="18" charset="-78"/>
                <a:cs typeface="Adobe Arabic" panose="02040503050201020203" pitchFamily="18" charset="-78"/>
              </a:rPr>
              <a:t> التوسّل بالمصحف</a:t>
            </a:r>
            <a:endParaRPr lang="de-DE" sz="2800" b="1" dirty="0">
              <a:solidFill>
                <a:schemeClr val="bg1"/>
              </a:solidFill>
              <a:latin typeface="Adobe Arabic" panose="02040503050201020203" pitchFamily="18" charset="-78"/>
              <a:cs typeface="Adobe Arabic" panose="02040503050201020203" pitchFamily="18" charset="-78"/>
            </a:endParaRPr>
          </a:p>
        </p:txBody>
      </p:sp>
      <p:sp>
        <p:nvSpPr>
          <p:cNvPr id="11" name="Rectangle 2">
            <a:extLst>
              <a:ext uri="{FF2B5EF4-FFF2-40B4-BE49-F238E27FC236}">
                <a16:creationId xmlns:a16="http://schemas.microsoft.com/office/drawing/2014/main" id="{ED2711DA-70CF-994E-AEFB-122B134EC03D}"/>
              </a:ext>
            </a:extLst>
          </p:cNvPr>
          <p:cNvSpPr txBox="1">
            <a:spLocks noChangeArrowheads="1"/>
          </p:cNvSpPr>
          <p:nvPr/>
        </p:nvSpPr>
        <p:spPr>
          <a:xfrm>
            <a:off x="5972962" y="1452396"/>
            <a:ext cx="5694950" cy="2359071"/>
          </a:xfrm>
          <a:prstGeom prst="rect">
            <a:avLst/>
          </a:prstGeo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rtl="1">
              <a:lnSpc>
                <a:spcPct val="170000"/>
              </a:lnSpc>
            </a:pPr>
            <a:r>
              <a:rPr lang="ar-SA" sz="2000" b="1" dirty="0">
                <a:solidFill>
                  <a:schemeClr val="bg1"/>
                </a:solidFill>
                <a:cs typeface="Simplified Arabic" pitchFamily="2" charset="-78"/>
              </a:rPr>
              <a:t>اللَّهُمَّ إِنِّي أَسْأَلُكَ بِكِتَابِكَ الْمُنْزَلِ </a:t>
            </a:r>
            <a:r>
              <a:rPr lang="ar-SA" sz="2000" kern="0" dirty="0">
                <a:solidFill>
                  <a:schemeClr val="bg1"/>
                </a:solidFill>
                <a:cs typeface="Simplified Arabic" pitchFamily="2" charset="-78"/>
              </a:rPr>
              <a:t>وَ مَا فِيهِ‏</a:t>
            </a:r>
            <a:r>
              <a:rPr lang="en-US" sz="2000" kern="0" dirty="0">
                <a:solidFill>
                  <a:schemeClr val="bg1"/>
                </a:solidFill>
                <a:cs typeface="Simplified Arabic" pitchFamily="2" charset="-78"/>
              </a:rPr>
              <a:t> </a:t>
            </a:r>
            <a:r>
              <a:rPr lang="ar-SA" sz="2000" kern="0" dirty="0">
                <a:solidFill>
                  <a:schemeClr val="bg1"/>
                </a:solidFill>
                <a:cs typeface="Simplified Arabic" pitchFamily="2" charset="-78"/>
              </a:rPr>
              <a:t>وَ فِيهِ اسْمُكَ الْأَكْبَرُ</a:t>
            </a:r>
            <a:endParaRPr lang="ar-LB" sz="2000" kern="0" dirty="0">
              <a:solidFill>
                <a:schemeClr val="bg1"/>
              </a:solidFill>
              <a:cs typeface="Simplified Arabic" pitchFamily="2" charset="-78"/>
            </a:endParaRPr>
          </a:p>
          <a:p>
            <a:pPr algn="just" rtl="1">
              <a:lnSpc>
                <a:spcPct val="170000"/>
              </a:lnSpc>
            </a:pPr>
            <a:r>
              <a:rPr lang="ar-SA" sz="2000" b="1" dirty="0">
                <a:solidFill>
                  <a:schemeClr val="bg1"/>
                </a:solidFill>
                <a:cs typeface="Simplified Arabic" pitchFamily="2" charset="-78"/>
              </a:rPr>
              <a:t> وَ أَسْمَاؤُكَ </a:t>
            </a:r>
            <a:r>
              <a:rPr lang="ar-SA" sz="2800" b="1" dirty="0">
                <a:solidFill>
                  <a:schemeClr val="bg1"/>
                </a:solidFill>
                <a:cs typeface="Simplified Arabic" pitchFamily="2" charset="-78"/>
              </a:rPr>
              <a:t>الْحُسْنَى</a:t>
            </a:r>
            <a:r>
              <a:rPr lang="ar-SA" sz="2000" b="1" dirty="0">
                <a:solidFill>
                  <a:schemeClr val="bg1"/>
                </a:solidFill>
                <a:cs typeface="Simplified Arabic" pitchFamily="2" charset="-78"/>
              </a:rPr>
              <a:t> وَ مَا يُخَافُ وَ يُرْجَى</a:t>
            </a:r>
            <a:r>
              <a:rPr lang="ar-LB" sz="2000" b="1" dirty="0">
                <a:solidFill>
                  <a:schemeClr val="bg1"/>
                </a:solidFill>
                <a:cs typeface="Simplified Arabic" pitchFamily="2" charset="-78"/>
              </a:rPr>
              <a:t> </a:t>
            </a:r>
          </a:p>
          <a:p>
            <a:pPr algn="just" rtl="1">
              <a:lnSpc>
                <a:spcPct val="170000"/>
              </a:lnSpc>
            </a:pPr>
            <a:r>
              <a:rPr lang="ar-LB" sz="2000" b="1" dirty="0">
                <a:solidFill>
                  <a:schemeClr val="bg1"/>
                </a:solidFill>
                <a:cs typeface="Simplified Arabic" pitchFamily="2" charset="-78"/>
              </a:rPr>
              <a:t> أَنْ تَجْعَلَنِي مِنْ عُتَقَائِكَ مِنَ النَّار </a:t>
            </a:r>
          </a:p>
        </p:txBody>
      </p:sp>
      <p:sp>
        <p:nvSpPr>
          <p:cNvPr id="3" name="Textfeld 2">
            <a:extLst>
              <a:ext uri="{FF2B5EF4-FFF2-40B4-BE49-F238E27FC236}">
                <a16:creationId xmlns:a16="http://schemas.microsoft.com/office/drawing/2014/main" id="{98C4C9A2-6734-4112-BA01-FCCC448918A1}"/>
              </a:ext>
            </a:extLst>
          </p:cNvPr>
          <p:cNvSpPr txBox="1"/>
          <p:nvPr/>
        </p:nvSpPr>
        <p:spPr>
          <a:xfrm>
            <a:off x="4708732" y="4803266"/>
            <a:ext cx="7093009" cy="1200329"/>
          </a:xfrm>
          <a:prstGeom prst="rect">
            <a:avLst/>
          </a:prstGeom>
          <a:noFill/>
        </p:spPr>
        <p:txBody>
          <a:bodyPr wrap="square" rtlCol="0">
            <a:spAutoFit/>
          </a:bodyPr>
          <a:lstStyle/>
          <a:p>
            <a:r>
              <a:rPr lang="de-DE" b="0" i="0" dirty="0">
                <a:solidFill>
                  <a:schemeClr val="bg1"/>
                </a:solidFill>
                <a:effectLst/>
                <a:latin typeface="Arial" panose="020B0604020202020204" pitchFamily="34" charset="0"/>
              </a:rPr>
              <a:t>O Allah, ich frage Dich, um den Willen Deines offenbarten Buches und was in ihm ist und in ihm ist Dein größter Name und (all) Deine schönen Namen und was gefürchtet und dafür gehofft wird, mache mich zu denjenigen, die Du vom Feuer gesichert hast</a:t>
            </a:r>
            <a:endParaRPr lang="de-DE" dirty="0">
              <a:solidFill>
                <a:schemeClr val="bg1"/>
              </a:solidFill>
            </a:endParaRPr>
          </a:p>
        </p:txBody>
      </p:sp>
    </p:spTree>
    <p:extLst>
      <p:ext uri="{BB962C8B-B14F-4D97-AF65-F5344CB8AC3E}">
        <p14:creationId xmlns:p14="http://schemas.microsoft.com/office/powerpoint/2010/main" val="89930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Rectangle 2">
            <a:extLst>
              <a:ext uri="{FF2B5EF4-FFF2-40B4-BE49-F238E27FC236}">
                <a16:creationId xmlns:a16="http://schemas.microsoft.com/office/drawing/2014/main" id="{45C7FD8A-8DB3-0D49-89AD-11F07B0DD432}"/>
              </a:ext>
            </a:extLst>
          </p:cNvPr>
          <p:cNvSpPr>
            <a:spLocks noGrp="1" noChangeArrowheads="1"/>
          </p:cNvSpPr>
          <p:nvPr>
            <p:ph type="ctrTitle"/>
          </p:nvPr>
        </p:nvSpPr>
        <p:spPr>
          <a:xfrm>
            <a:off x="4419600" y="1600482"/>
            <a:ext cx="7772400" cy="1102519"/>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ormAutofit/>
          </a:bodyPr>
          <a:lstStyle/>
          <a:p>
            <a:pPr rtl="1"/>
            <a:r>
              <a:rPr lang="ar-SA" sz="3200" b="1" dirty="0">
                <a:solidFill>
                  <a:schemeClr val="bg1"/>
                </a:solidFill>
                <a:cs typeface="Simplified Arabic" pitchFamily="2" charset="-78"/>
              </a:rPr>
              <a:t>اللَّهُمَّ بِحَقِّ هَذَا الْقُرْآنِ </a:t>
            </a:r>
            <a:r>
              <a:rPr lang="ar-SA" sz="3200" kern="0" dirty="0">
                <a:solidFill>
                  <a:schemeClr val="bg1"/>
                </a:solidFill>
                <a:cs typeface="Simplified Arabic" pitchFamily="2" charset="-78"/>
              </a:rPr>
              <a:t>وَ بِحَقِّ مَنْ أَرْسَلْتَهُ بِهِ</a:t>
            </a:r>
            <a:r>
              <a:rPr lang="ar-LB" sz="3200" kern="0" dirty="0">
                <a:solidFill>
                  <a:schemeClr val="bg1"/>
                </a:solidFill>
                <a:cs typeface="Simplified Arabic" pitchFamily="2" charset="-78"/>
              </a:rPr>
              <a:t> </a:t>
            </a:r>
            <a:r>
              <a:rPr lang="ar-SA" sz="3200" b="1" dirty="0">
                <a:solidFill>
                  <a:schemeClr val="bg1"/>
                </a:solidFill>
                <a:cs typeface="Simplified Arabic" pitchFamily="2" charset="-78"/>
              </a:rPr>
              <a:t> وَ بِحَقِّ كُلِّ مُؤْمِنٍ مَدَحْتَهُ فِيهِ</a:t>
            </a:r>
            <a:r>
              <a:rPr lang="en-US" sz="3200" b="1" dirty="0">
                <a:solidFill>
                  <a:schemeClr val="bg1"/>
                </a:solidFill>
                <a:cs typeface="Simplified Arabic" pitchFamily="2" charset="-78"/>
              </a:rPr>
              <a:t> </a:t>
            </a:r>
            <a:r>
              <a:rPr lang="ar-SA" sz="3200" kern="0" dirty="0">
                <a:solidFill>
                  <a:schemeClr val="bg1"/>
                </a:solidFill>
                <a:cs typeface="Simplified Arabic" pitchFamily="2" charset="-78"/>
              </a:rPr>
              <a:t>وَ بِحَقِّكَ عَلَيْهِمْ</a:t>
            </a:r>
            <a:r>
              <a:rPr lang="ar-LB" sz="3200" kern="0" dirty="0">
                <a:solidFill>
                  <a:schemeClr val="bg1"/>
                </a:solidFill>
                <a:cs typeface="Simplified Arabic" pitchFamily="2" charset="-78"/>
              </a:rPr>
              <a:t> </a:t>
            </a:r>
            <a:r>
              <a:rPr lang="ar-SA" sz="3200" kern="0" dirty="0">
                <a:solidFill>
                  <a:schemeClr val="bg1"/>
                </a:solidFill>
                <a:cs typeface="Simplified Arabic" pitchFamily="2" charset="-78"/>
              </a:rPr>
              <a:t> فَلاَ أَحَدَ أَعْرَفُ بِحَقِّكَ مِنْك</a:t>
            </a:r>
            <a:endParaRPr lang="en-US" sz="3200" b="1" dirty="0">
              <a:solidFill>
                <a:schemeClr val="bg1"/>
              </a:solidFill>
              <a:cs typeface="Simplified Arabic" pitchFamily="2" charset="-78"/>
            </a:endParaRPr>
          </a:p>
        </p:txBody>
      </p:sp>
      <p:sp>
        <p:nvSpPr>
          <p:cNvPr id="11" name="Titel 1">
            <a:extLst>
              <a:ext uri="{FF2B5EF4-FFF2-40B4-BE49-F238E27FC236}">
                <a16:creationId xmlns:a16="http://schemas.microsoft.com/office/drawing/2014/main" id="{6A56F94E-D3D0-AF4D-B5AB-0DD0F844BB92}"/>
              </a:ext>
            </a:extLst>
          </p:cNvPr>
          <p:cNvSpPr txBox="1">
            <a:spLocks/>
          </p:cNvSpPr>
          <p:nvPr/>
        </p:nvSpPr>
        <p:spPr>
          <a:xfrm>
            <a:off x="7198659" y="762005"/>
            <a:ext cx="2608730" cy="43578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ar-SA" sz="2800" b="1" dirty="0">
                <a:solidFill>
                  <a:schemeClr val="bg1"/>
                </a:solidFill>
                <a:latin typeface="Adobe Arabic" panose="02040503050201020203" pitchFamily="18" charset="-78"/>
                <a:cs typeface="Adobe Arabic" panose="02040503050201020203" pitchFamily="18" charset="-78"/>
              </a:rPr>
              <a:t>دعاء</a:t>
            </a:r>
          </a:p>
          <a:p>
            <a:r>
              <a:rPr lang="ar-SA" sz="2800" b="1" dirty="0">
                <a:solidFill>
                  <a:schemeClr val="bg1"/>
                </a:solidFill>
                <a:latin typeface="Adobe Arabic" panose="02040503050201020203" pitchFamily="18" charset="-78"/>
                <a:cs typeface="Adobe Arabic" panose="02040503050201020203" pitchFamily="18" charset="-78"/>
              </a:rPr>
              <a:t> التوسّل بالمصحف</a:t>
            </a:r>
            <a:endParaRPr lang="de-DE" sz="2800" b="1" dirty="0">
              <a:solidFill>
                <a:schemeClr val="bg1"/>
              </a:solidFill>
              <a:latin typeface="Adobe Arabic" panose="02040503050201020203" pitchFamily="18" charset="-78"/>
              <a:cs typeface="Adobe Arabic" panose="02040503050201020203" pitchFamily="18" charset="-78"/>
            </a:endParaRPr>
          </a:p>
        </p:txBody>
      </p:sp>
      <p:sp>
        <p:nvSpPr>
          <p:cNvPr id="3" name="Textfeld 2">
            <a:extLst>
              <a:ext uri="{FF2B5EF4-FFF2-40B4-BE49-F238E27FC236}">
                <a16:creationId xmlns:a16="http://schemas.microsoft.com/office/drawing/2014/main" id="{4EC46FC3-2B9F-499A-9561-4001695DD768}"/>
              </a:ext>
            </a:extLst>
          </p:cNvPr>
          <p:cNvSpPr txBox="1"/>
          <p:nvPr/>
        </p:nvSpPr>
        <p:spPr>
          <a:xfrm>
            <a:off x="5075339" y="4278046"/>
            <a:ext cx="6560191" cy="1200329"/>
          </a:xfrm>
          <a:prstGeom prst="rect">
            <a:avLst/>
          </a:prstGeom>
          <a:noFill/>
        </p:spPr>
        <p:txBody>
          <a:bodyPr wrap="square" rtlCol="0">
            <a:spAutoFit/>
          </a:bodyPr>
          <a:lstStyle/>
          <a:p>
            <a:r>
              <a:rPr lang="de-DE" dirty="0">
                <a:solidFill>
                  <a:schemeClr val="bg1"/>
                </a:solidFill>
              </a:rPr>
              <a:t>Oh Allah, um den Willen des </a:t>
            </a:r>
            <a:r>
              <a:rPr lang="de-DE" dirty="0" err="1">
                <a:solidFill>
                  <a:schemeClr val="bg1"/>
                </a:solidFill>
              </a:rPr>
              <a:t>Quran</a:t>
            </a:r>
            <a:r>
              <a:rPr lang="de-DE" dirty="0">
                <a:solidFill>
                  <a:schemeClr val="bg1"/>
                </a:solidFill>
              </a:rPr>
              <a:t>,um den Willen desjenigen, den Du mit dem </a:t>
            </a:r>
            <a:r>
              <a:rPr lang="de-DE" dirty="0" err="1">
                <a:solidFill>
                  <a:schemeClr val="bg1"/>
                </a:solidFill>
              </a:rPr>
              <a:t>Quran</a:t>
            </a:r>
            <a:r>
              <a:rPr lang="de-DE" dirty="0">
                <a:solidFill>
                  <a:schemeClr val="bg1"/>
                </a:solidFill>
              </a:rPr>
              <a:t> gesandt hast,um den Willen jedes Gläubigen, den Du gelobt hast,um den Willen Deines Anspruches über sie,keiner ist wissender über Dein Recht über sie außer Du.</a:t>
            </a:r>
          </a:p>
        </p:txBody>
      </p:sp>
    </p:spTree>
    <p:extLst>
      <p:ext uri="{BB962C8B-B14F-4D97-AF65-F5344CB8AC3E}">
        <p14:creationId xmlns:p14="http://schemas.microsoft.com/office/powerpoint/2010/main" val="3402237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3"/>
          <p:cNvSpPr txBox="1">
            <a:spLocks/>
          </p:cNvSpPr>
          <p:nvPr/>
        </p:nvSpPr>
        <p:spPr bwMode="auto">
          <a:xfrm>
            <a:off x="2661024" y="3464860"/>
            <a:ext cx="11684000"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920" tIns="60960" rIns="121920" bIns="60960" numCol="1" anchor="ctr" anchorCtr="0" compatLnSpc="1">
            <a:prstTxWarp prst="textNoShape">
              <a:avLst/>
            </a:prstTxWarp>
          </a:bodyPr>
          <a:lstStyle>
            <a:lvl1pPr algn="ctr" rtl="0" eaLnBrk="0" fontAlgn="base" hangingPunct="0">
              <a:spcBef>
                <a:spcPct val="0"/>
              </a:spcBef>
              <a:spcAft>
                <a:spcPct val="0"/>
              </a:spcAft>
              <a:defRPr sz="4400" b="1">
                <a:solidFill>
                  <a:srgbClr val="000066"/>
                </a:solidFill>
                <a:latin typeface="+mj-lt"/>
                <a:ea typeface="+mj-ea"/>
                <a:cs typeface="+mj-cs"/>
              </a:defRPr>
            </a:lvl1pPr>
            <a:lvl2pPr algn="ctr" rtl="0" eaLnBrk="0" fontAlgn="base" hangingPunct="0">
              <a:spcBef>
                <a:spcPct val="0"/>
              </a:spcBef>
              <a:spcAft>
                <a:spcPct val="0"/>
              </a:spcAft>
              <a:defRPr sz="4400" b="1">
                <a:solidFill>
                  <a:srgbClr val="000066"/>
                </a:solidFill>
                <a:latin typeface="Arial" charset="0"/>
                <a:cs typeface="Arial" charset="0"/>
              </a:defRPr>
            </a:lvl2pPr>
            <a:lvl3pPr algn="ctr" rtl="0" eaLnBrk="0" fontAlgn="base" hangingPunct="0">
              <a:spcBef>
                <a:spcPct val="0"/>
              </a:spcBef>
              <a:spcAft>
                <a:spcPct val="0"/>
              </a:spcAft>
              <a:defRPr sz="4400" b="1">
                <a:solidFill>
                  <a:srgbClr val="000066"/>
                </a:solidFill>
                <a:latin typeface="Arial" charset="0"/>
                <a:cs typeface="Arial" charset="0"/>
              </a:defRPr>
            </a:lvl3pPr>
            <a:lvl4pPr algn="ctr" rtl="0" eaLnBrk="0" fontAlgn="base" hangingPunct="0">
              <a:spcBef>
                <a:spcPct val="0"/>
              </a:spcBef>
              <a:spcAft>
                <a:spcPct val="0"/>
              </a:spcAft>
              <a:defRPr sz="4400" b="1">
                <a:solidFill>
                  <a:srgbClr val="000066"/>
                </a:solidFill>
                <a:latin typeface="Arial" charset="0"/>
                <a:cs typeface="Arial" charset="0"/>
              </a:defRPr>
            </a:lvl4pPr>
            <a:lvl5pPr algn="ctr" rtl="0" eaLnBrk="0" fontAlgn="base" hangingPunct="0">
              <a:spcBef>
                <a:spcPct val="0"/>
              </a:spcBef>
              <a:spcAft>
                <a:spcPct val="0"/>
              </a:spcAft>
              <a:defRPr sz="4400" b="1">
                <a:solidFill>
                  <a:srgbClr val="000066"/>
                </a:solidFill>
                <a:latin typeface="Arial" charset="0"/>
                <a:cs typeface="Arial" charset="0"/>
              </a:defRPr>
            </a:lvl5pPr>
            <a:lvl6pPr marL="457200" algn="ctr" rtl="0" fontAlgn="base">
              <a:spcBef>
                <a:spcPct val="0"/>
              </a:spcBef>
              <a:spcAft>
                <a:spcPct val="0"/>
              </a:spcAft>
              <a:defRPr sz="4400" b="1">
                <a:solidFill>
                  <a:srgbClr val="000066"/>
                </a:solidFill>
                <a:latin typeface="Arial" charset="0"/>
                <a:cs typeface="Arial" charset="0"/>
              </a:defRPr>
            </a:lvl6pPr>
            <a:lvl7pPr marL="914400" algn="ctr" rtl="0" fontAlgn="base">
              <a:spcBef>
                <a:spcPct val="0"/>
              </a:spcBef>
              <a:spcAft>
                <a:spcPct val="0"/>
              </a:spcAft>
              <a:defRPr sz="4400" b="1">
                <a:solidFill>
                  <a:srgbClr val="000066"/>
                </a:solidFill>
                <a:latin typeface="Arial" charset="0"/>
                <a:cs typeface="Arial" charset="0"/>
              </a:defRPr>
            </a:lvl7pPr>
            <a:lvl8pPr marL="1371600" algn="ctr" rtl="0" fontAlgn="base">
              <a:spcBef>
                <a:spcPct val="0"/>
              </a:spcBef>
              <a:spcAft>
                <a:spcPct val="0"/>
              </a:spcAft>
              <a:defRPr sz="4400" b="1">
                <a:solidFill>
                  <a:srgbClr val="000066"/>
                </a:solidFill>
                <a:latin typeface="Arial" charset="0"/>
                <a:cs typeface="Arial" charset="0"/>
              </a:defRPr>
            </a:lvl8pPr>
            <a:lvl9pPr marL="1828800" algn="ctr" rtl="0" fontAlgn="base">
              <a:spcBef>
                <a:spcPct val="0"/>
              </a:spcBef>
              <a:spcAft>
                <a:spcPct val="0"/>
              </a:spcAft>
              <a:defRPr sz="4400" b="1">
                <a:solidFill>
                  <a:srgbClr val="000066"/>
                </a:solidFill>
                <a:latin typeface="Arial" charset="0"/>
                <a:cs typeface="Arial" charset="0"/>
              </a:defRPr>
            </a:lvl9pPr>
          </a:lstStyle>
          <a:p>
            <a:pPr rtl="1" eaLnBrk="1" hangingPunct="1">
              <a:lnSpc>
                <a:spcPts val="11333"/>
              </a:lnSpc>
              <a:defRPr/>
            </a:pPr>
            <a:r>
              <a:rPr lang="ar-SA" sz="13800" dirty="0">
                <a:solidFill>
                  <a:schemeClr val="bg1"/>
                </a:solidFill>
                <a:latin typeface="Adobe Arabic" panose="02040503050201020203" pitchFamily="18" charset="-78"/>
                <a:ea typeface="+mn-ea"/>
                <a:cs typeface="Adobe Arabic" panose="02040503050201020203" pitchFamily="18" charset="-78"/>
              </a:rPr>
              <a:t>بِكَ يا اللهُ</a:t>
            </a:r>
            <a:endParaRPr lang="en-US" sz="13800" dirty="0">
              <a:solidFill>
                <a:schemeClr val="bg1"/>
              </a:solidFill>
              <a:latin typeface="Adobe Arabic" panose="02040503050201020203" pitchFamily="18" charset="-78"/>
              <a:ea typeface="+mn-ea"/>
              <a:cs typeface="Adobe Arabic" panose="02040503050201020203" pitchFamily="18" charset="-78"/>
            </a:endParaRPr>
          </a:p>
        </p:txBody>
      </p:sp>
      <p:sp>
        <p:nvSpPr>
          <p:cNvPr id="8" name="Titel 1">
            <a:extLst>
              <a:ext uri="{FF2B5EF4-FFF2-40B4-BE49-F238E27FC236}">
                <a16:creationId xmlns:a16="http://schemas.microsoft.com/office/drawing/2014/main" id="{6CB4C104-28A1-984E-B649-22AF6EF83D1C}"/>
              </a:ext>
            </a:extLst>
          </p:cNvPr>
          <p:cNvSpPr txBox="1">
            <a:spLocks/>
          </p:cNvSpPr>
          <p:nvPr/>
        </p:nvSpPr>
        <p:spPr>
          <a:xfrm>
            <a:off x="7198659" y="762005"/>
            <a:ext cx="2608730" cy="43578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ar-SA" sz="2800" b="1" dirty="0">
                <a:solidFill>
                  <a:schemeClr val="bg1"/>
                </a:solidFill>
                <a:latin typeface="Adobe Arabic" panose="02040503050201020203" pitchFamily="18" charset="-78"/>
                <a:cs typeface="Adobe Arabic" panose="02040503050201020203" pitchFamily="18" charset="-78"/>
              </a:rPr>
              <a:t>دعاء</a:t>
            </a:r>
          </a:p>
          <a:p>
            <a:r>
              <a:rPr lang="ar-SA" sz="2800" b="1" dirty="0">
                <a:solidFill>
                  <a:schemeClr val="bg1"/>
                </a:solidFill>
                <a:latin typeface="Adobe Arabic" panose="02040503050201020203" pitchFamily="18" charset="-78"/>
                <a:cs typeface="Adobe Arabic" panose="02040503050201020203" pitchFamily="18" charset="-78"/>
              </a:rPr>
              <a:t> التوسّل بالمصحف</a:t>
            </a:r>
            <a:endParaRPr lang="de-DE" sz="2800" b="1" dirty="0">
              <a:solidFill>
                <a:schemeClr val="bg1"/>
              </a:solidFill>
              <a:latin typeface="Adobe Arabic" panose="02040503050201020203" pitchFamily="18" charset="-78"/>
              <a:cs typeface="Adobe Arabic" panose="02040503050201020203" pitchFamily="18" charset="-78"/>
            </a:endParaRPr>
          </a:p>
        </p:txBody>
      </p:sp>
      <p:sp>
        <p:nvSpPr>
          <p:cNvPr id="2" name="Textfeld 1">
            <a:extLst>
              <a:ext uri="{FF2B5EF4-FFF2-40B4-BE49-F238E27FC236}">
                <a16:creationId xmlns:a16="http://schemas.microsoft.com/office/drawing/2014/main" id="{62B0FD72-32A5-4E16-A357-234E8068234B}"/>
              </a:ext>
            </a:extLst>
          </p:cNvPr>
          <p:cNvSpPr txBox="1"/>
          <p:nvPr/>
        </p:nvSpPr>
        <p:spPr>
          <a:xfrm>
            <a:off x="7050281" y="5289847"/>
            <a:ext cx="2666288" cy="646331"/>
          </a:xfrm>
          <a:prstGeom prst="rect">
            <a:avLst/>
          </a:prstGeom>
          <a:noFill/>
        </p:spPr>
        <p:txBody>
          <a:bodyPr wrap="square" rtlCol="0">
            <a:spAutoFit/>
          </a:bodyPr>
          <a:lstStyle/>
          <a:p>
            <a:r>
              <a:rPr lang="de-DE" b="0" i="0" dirty="0">
                <a:solidFill>
                  <a:schemeClr val="bg1"/>
                </a:solidFill>
                <a:effectLst/>
                <a:latin typeface="Arial" panose="020B0604020202020204" pitchFamily="34" charset="0"/>
              </a:rPr>
              <a:t>Um deinen Willen, Oh Allah</a:t>
            </a:r>
            <a:endParaRPr lang="de-DE" dirty="0">
              <a:solidFill>
                <a:schemeClr val="bg1"/>
              </a:solidFill>
            </a:endParaRPr>
          </a:p>
        </p:txBody>
      </p:sp>
    </p:spTree>
    <p:extLst>
      <p:ext uri="{BB962C8B-B14F-4D97-AF65-F5344CB8AC3E}">
        <p14:creationId xmlns:p14="http://schemas.microsoft.com/office/powerpoint/2010/main" val="3914870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76B0995B-C70A-1847-B814-307181BCE458}"/>
              </a:ext>
            </a:extLst>
          </p:cNvPr>
          <p:cNvSpPr txBox="1">
            <a:spLocks/>
          </p:cNvSpPr>
          <p:nvPr/>
        </p:nvSpPr>
        <p:spPr>
          <a:xfrm>
            <a:off x="7198659" y="762005"/>
            <a:ext cx="2608730" cy="43578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ar-SA" sz="2800" b="1" dirty="0">
                <a:solidFill>
                  <a:schemeClr val="bg1"/>
                </a:solidFill>
                <a:latin typeface="Adobe Arabic" panose="02040503050201020203" pitchFamily="18" charset="-78"/>
                <a:cs typeface="Adobe Arabic" panose="02040503050201020203" pitchFamily="18" charset="-78"/>
              </a:rPr>
              <a:t>دعاء</a:t>
            </a:r>
          </a:p>
          <a:p>
            <a:r>
              <a:rPr lang="ar-SA" sz="2800" b="1" dirty="0">
                <a:solidFill>
                  <a:schemeClr val="bg1"/>
                </a:solidFill>
                <a:latin typeface="Adobe Arabic" panose="02040503050201020203" pitchFamily="18" charset="-78"/>
                <a:cs typeface="Adobe Arabic" panose="02040503050201020203" pitchFamily="18" charset="-78"/>
              </a:rPr>
              <a:t> التوسّل بالمصحف</a:t>
            </a:r>
            <a:endParaRPr lang="de-DE" sz="2800" b="1" dirty="0">
              <a:solidFill>
                <a:schemeClr val="bg1"/>
              </a:solidFill>
              <a:latin typeface="Adobe Arabic" panose="02040503050201020203" pitchFamily="18" charset="-78"/>
              <a:cs typeface="Adobe Arabic" panose="02040503050201020203" pitchFamily="18" charset="-78"/>
            </a:endParaRPr>
          </a:p>
        </p:txBody>
      </p:sp>
      <p:sp>
        <p:nvSpPr>
          <p:cNvPr id="7" name="Title 3">
            <a:extLst>
              <a:ext uri="{FF2B5EF4-FFF2-40B4-BE49-F238E27FC236}">
                <a16:creationId xmlns:a16="http://schemas.microsoft.com/office/drawing/2014/main" id="{98656779-18C0-3A4D-B463-88D9D3782536}"/>
              </a:ext>
            </a:extLst>
          </p:cNvPr>
          <p:cNvSpPr txBox="1">
            <a:spLocks/>
          </p:cNvSpPr>
          <p:nvPr/>
        </p:nvSpPr>
        <p:spPr bwMode="auto">
          <a:xfrm>
            <a:off x="2167969" y="3429000"/>
            <a:ext cx="11684000"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920" tIns="60960" rIns="121920" bIns="60960" numCol="1" anchor="ctr" anchorCtr="0" compatLnSpc="1">
            <a:prstTxWarp prst="textNoShape">
              <a:avLst/>
            </a:prstTxWarp>
          </a:bodyPr>
          <a:lstStyle>
            <a:lvl1pPr algn="ctr" rtl="0" eaLnBrk="0" fontAlgn="base" hangingPunct="0">
              <a:spcBef>
                <a:spcPct val="0"/>
              </a:spcBef>
              <a:spcAft>
                <a:spcPct val="0"/>
              </a:spcAft>
              <a:defRPr sz="4400" b="1">
                <a:solidFill>
                  <a:srgbClr val="000066"/>
                </a:solidFill>
                <a:latin typeface="+mj-lt"/>
                <a:ea typeface="+mj-ea"/>
                <a:cs typeface="+mj-cs"/>
              </a:defRPr>
            </a:lvl1pPr>
            <a:lvl2pPr algn="ctr" rtl="0" eaLnBrk="0" fontAlgn="base" hangingPunct="0">
              <a:spcBef>
                <a:spcPct val="0"/>
              </a:spcBef>
              <a:spcAft>
                <a:spcPct val="0"/>
              </a:spcAft>
              <a:defRPr sz="4400" b="1">
                <a:solidFill>
                  <a:srgbClr val="000066"/>
                </a:solidFill>
                <a:latin typeface="Arial" charset="0"/>
                <a:cs typeface="Arial" charset="0"/>
              </a:defRPr>
            </a:lvl2pPr>
            <a:lvl3pPr algn="ctr" rtl="0" eaLnBrk="0" fontAlgn="base" hangingPunct="0">
              <a:spcBef>
                <a:spcPct val="0"/>
              </a:spcBef>
              <a:spcAft>
                <a:spcPct val="0"/>
              </a:spcAft>
              <a:defRPr sz="4400" b="1">
                <a:solidFill>
                  <a:srgbClr val="000066"/>
                </a:solidFill>
                <a:latin typeface="Arial" charset="0"/>
                <a:cs typeface="Arial" charset="0"/>
              </a:defRPr>
            </a:lvl3pPr>
            <a:lvl4pPr algn="ctr" rtl="0" eaLnBrk="0" fontAlgn="base" hangingPunct="0">
              <a:spcBef>
                <a:spcPct val="0"/>
              </a:spcBef>
              <a:spcAft>
                <a:spcPct val="0"/>
              </a:spcAft>
              <a:defRPr sz="4400" b="1">
                <a:solidFill>
                  <a:srgbClr val="000066"/>
                </a:solidFill>
                <a:latin typeface="Arial" charset="0"/>
                <a:cs typeface="Arial" charset="0"/>
              </a:defRPr>
            </a:lvl4pPr>
            <a:lvl5pPr algn="ctr" rtl="0" eaLnBrk="0" fontAlgn="base" hangingPunct="0">
              <a:spcBef>
                <a:spcPct val="0"/>
              </a:spcBef>
              <a:spcAft>
                <a:spcPct val="0"/>
              </a:spcAft>
              <a:defRPr sz="4400" b="1">
                <a:solidFill>
                  <a:srgbClr val="000066"/>
                </a:solidFill>
                <a:latin typeface="Arial" charset="0"/>
                <a:cs typeface="Arial" charset="0"/>
              </a:defRPr>
            </a:lvl5pPr>
            <a:lvl6pPr marL="457200" algn="ctr" rtl="0" fontAlgn="base">
              <a:spcBef>
                <a:spcPct val="0"/>
              </a:spcBef>
              <a:spcAft>
                <a:spcPct val="0"/>
              </a:spcAft>
              <a:defRPr sz="4400" b="1">
                <a:solidFill>
                  <a:srgbClr val="000066"/>
                </a:solidFill>
                <a:latin typeface="Arial" charset="0"/>
                <a:cs typeface="Arial" charset="0"/>
              </a:defRPr>
            </a:lvl6pPr>
            <a:lvl7pPr marL="914400" algn="ctr" rtl="0" fontAlgn="base">
              <a:spcBef>
                <a:spcPct val="0"/>
              </a:spcBef>
              <a:spcAft>
                <a:spcPct val="0"/>
              </a:spcAft>
              <a:defRPr sz="4400" b="1">
                <a:solidFill>
                  <a:srgbClr val="000066"/>
                </a:solidFill>
                <a:latin typeface="Arial" charset="0"/>
                <a:cs typeface="Arial" charset="0"/>
              </a:defRPr>
            </a:lvl7pPr>
            <a:lvl8pPr marL="1371600" algn="ctr" rtl="0" fontAlgn="base">
              <a:spcBef>
                <a:spcPct val="0"/>
              </a:spcBef>
              <a:spcAft>
                <a:spcPct val="0"/>
              </a:spcAft>
              <a:defRPr sz="4400" b="1">
                <a:solidFill>
                  <a:srgbClr val="000066"/>
                </a:solidFill>
                <a:latin typeface="Arial" charset="0"/>
                <a:cs typeface="Arial" charset="0"/>
              </a:defRPr>
            </a:lvl8pPr>
            <a:lvl9pPr marL="1828800" algn="ctr" rtl="0" fontAlgn="base">
              <a:spcBef>
                <a:spcPct val="0"/>
              </a:spcBef>
              <a:spcAft>
                <a:spcPct val="0"/>
              </a:spcAft>
              <a:defRPr sz="4400" b="1">
                <a:solidFill>
                  <a:srgbClr val="000066"/>
                </a:solidFill>
                <a:latin typeface="Arial" charset="0"/>
                <a:cs typeface="Arial" charset="0"/>
              </a:defRPr>
            </a:lvl9pPr>
          </a:lstStyle>
          <a:p>
            <a:pPr rtl="1" eaLnBrk="1" hangingPunct="1">
              <a:lnSpc>
                <a:spcPts val="11333"/>
              </a:lnSpc>
              <a:defRPr/>
            </a:pPr>
            <a:r>
              <a:rPr lang="ar-SA" sz="13800" dirty="0">
                <a:solidFill>
                  <a:schemeClr val="bg1"/>
                </a:solidFill>
                <a:latin typeface="Adobe Arabic" panose="02040503050201020203" pitchFamily="18" charset="-78"/>
                <a:ea typeface="+mn-ea"/>
                <a:cs typeface="Adobe Arabic" panose="02040503050201020203" pitchFamily="18" charset="-78"/>
              </a:rPr>
              <a:t>بِمُحَمَّدٍ</a:t>
            </a:r>
            <a:endParaRPr lang="en-US" sz="13800" dirty="0">
              <a:solidFill>
                <a:schemeClr val="bg1"/>
              </a:solidFill>
              <a:latin typeface="Adobe Arabic" panose="02040503050201020203" pitchFamily="18" charset="-78"/>
              <a:ea typeface="+mn-ea"/>
              <a:cs typeface="Adobe Arabic" panose="02040503050201020203" pitchFamily="18" charset="-78"/>
            </a:endParaRPr>
          </a:p>
        </p:txBody>
      </p:sp>
      <p:sp>
        <p:nvSpPr>
          <p:cNvPr id="10" name="TextBox 9">
            <a:extLst>
              <a:ext uri="{FF2B5EF4-FFF2-40B4-BE49-F238E27FC236}">
                <a16:creationId xmlns:a16="http://schemas.microsoft.com/office/drawing/2014/main" id="{A111072D-C584-EB4E-A4CC-057FB92245E3}"/>
              </a:ext>
            </a:extLst>
          </p:cNvPr>
          <p:cNvSpPr txBox="1"/>
          <p:nvPr/>
        </p:nvSpPr>
        <p:spPr>
          <a:xfrm>
            <a:off x="5252512" y="2971799"/>
            <a:ext cx="1678665" cy="400110"/>
          </a:xfrm>
          <a:prstGeom prst="rect">
            <a:avLst/>
          </a:prstGeom>
          <a:noFill/>
        </p:spPr>
        <p:txBody>
          <a:bodyPr wrap="none" rtlCol="0">
            <a:spAutoFit/>
          </a:bodyPr>
          <a:lstStyle/>
          <a:p>
            <a:pPr marL="0" algn="r" defTabSz="914400" rtl="1" eaLnBrk="1" latinLnBrk="0" hangingPunct="1"/>
            <a:r>
              <a:rPr lang="ar-SA" sz="2000" dirty="0">
                <a:solidFill>
                  <a:schemeClr val="bg1"/>
                </a:solidFill>
              </a:rPr>
              <a:t>صلى الله عليه </a:t>
            </a:r>
            <a:r>
              <a:rPr lang="ar-SA" sz="2000" dirty="0" err="1">
                <a:solidFill>
                  <a:schemeClr val="bg1"/>
                </a:solidFill>
              </a:rPr>
              <a:t>وآله</a:t>
            </a:r>
            <a:endParaRPr lang="en-DE" sz="2000" dirty="0">
              <a:solidFill>
                <a:schemeClr val="bg1"/>
              </a:solidFill>
            </a:endParaRPr>
          </a:p>
        </p:txBody>
      </p:sp>
      <p:sp>
        <p:nvSpPr>
          <p:cNvPr id="2" name="Textfeld 1">
            <a:extLst>
              <a:ext uri="{FF2B5EF4-FFF2-40B4-BE49-F238E27FC236}">
                <a16:creationId xmlns:a16="http://schemas.microsoft.com/office/drawing/2014/main" id="{C4BE7D0A-2828-46DB-B13F-1564E552AC60}"/>
              </a:ext>
            </a:extLst>
          </p:cNvPr>
          <p:cNvSpPr txBox="1"/>
          <p:nvPr/>
        </p:nvSpPr>
        <p:spPr>
          <a:xfrm>
            <a:off x="5503492" y="5178751"/>
            <a:ext cx="4854011" cy="369332"/>
          </a:xfrm>
          <a:prstGeom prst="rect">
            <a:avLst/>
          </a:prstGeom>
          <a:noFill/>
        </p:spPr>
        <p:txBody>
          <a:bodyPr wrap="square" rtlCol="0">
            <a:spAutoFit/>
          </a:bodyPr>
          <a:lstStyle/>
          <a:p>
            <a:r>
              <a:rPr lang="de-DE" b="0" i="0" dirty="0">
                <a:solidFill>
                  <a:schemeClr val="bg1"/>
                </a:solidFill>
                <a:effectLst/>
                <a:latin typeface="Arial" panose="020B0604020202020204" pitchFamily="34" charset="0"/>
              </a:rPr>
              <a:t>um den Willen von Muhammad (saas)</a:t>
            </a:r>
            <a:endParaRPr lang="de-DE" dirty="0">
              <a:solidFill>
                <a:schemeClr val="bg1"/>
              </a:solidFill>
            </a:endParaRPr>
          </a:p>
        </p:txBody>
      </p:sp>
    </p:spTree>
    <p:extLst>
      <p:ext uri="{BB962C8B-B14F-4D97-AF65-F5344CB8AC3E}">
        <p14:creationId xmlns:p14="http://schemas.microsoft.com/office/powerpoint/2010/main" val="935631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el 1">
            <a:extLst>
              <a:ext uri="{FF2B5EF4-FFF2-40B4-BE49-F238E27FC236}">
                <a16:creationId xmlns:a16="http://schemas.microsoft.com/office/drawing/2014/main" id="{955BB3B7-174C-FD44-9823-AC23C68F58BD}"/>
              </a:ext>
            </a:extLst>
          </p:cNvPr>
          <p:cNvSpPr txBox="1">
            <a:spLocks/>
          </p:cNvSpPr>
          <p:nvPr/>
        </p:nvSpPr>
        <p:spPr>
          <a:xfrm>
            <a:off x="7198659" y="762005"/>
            <a:ext cx="2608730" cy="43578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ar-SA" sz="2800" b="1" dirty="0">
                <a:solidFill>
                  <a:schemeClr val="bg1"/>
                </a:solidFill>
                <a:latin typeface="Adobe Arabic" panose="02040503050201020203" pitchFamily="18" charset="-78"/>
                <a:cs typeface="Adobe Arabic" panose="02040503050201020203" pitchFamily="18" charset="-78"/>
              </a:rPr>
              <a:t>دعاء</a:t>
            </a:r>
          </a:p>
          <a:p>
            <a:r>
              <a:rPr lang="ar-SA" sz="2800" b="1" dirty="0">
                <a:solidFill>
                  <a:schemeClr val="bg1"/>
                </a:solidFill>
                <a:latin typeface="Adobe Arabic" panose="02040503050201020203" pitchFamily="18" charset="-78"/>
                <a:cs typeface="Adobe Arabic" panose="02040503050201020203" pitchFamily="18" charset="-78"/>
              </a:rPr>
              <a:t> التوسّل بالمصحف</a:t>
            </a:r>
            <a:endParaRPr lang="de-DE" sz="2800" b="1" dirty="0">
              <a:solidFill>
                <a:schemeClr val="bg1"/>
              </a:solidFill>
              <a:latin typeface="Adobe Arabic" panose="02040503050201020203" pitchFamily="18" charset="-78"/>
              <a:cs typeface="Adobe Arabic" panose="02040503050201020203" pitchFamily="18" charset="-78"/>
            </a:endParaRPr>
          </a:p>
        </p:txBody>
      </p:sp>
      <p:sp>
        <p:nvSpPr>
          <p:cNvPr id="10" name="Title 3">
            <a:extLst>
              <a:ext uri="{FF2B5EF4-FFF2-40B4-BE49-F238E27FC236}">
                <a16:creationId xmlns:a16="http://schemas.microsoft.com/office/drawing/2014/main" id="{68A9C643-1094-4A49-A3BC-290DC7DC45F4}"/>
              </a:ext>
            </a:extLst>
          </p:cNvPr>
          <p:cNvSpPr txBox="1">
            <a:spLocks/>
          </p:cNvSpPr>
          <p:nvPr/>
        </p:nvSpPr>
        <p:spPr bwMode="auto">
          <a:xfrm>
            <a:off x="2410015" y="3429000"/>
            <a:ext cx="11684000"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920" tIns="60960" rIns="121920" bIns="60960" numCol="1" anchor="ctr" anchorCtr="0" compatLnSpc="1">
            <a:prstTxWarp prst="textNoShape">
              <a:avLst/>
            </a:prstTxWarp>
          </a:bodyPr>
          <a:lstStyle>
            <a:lvl1pPr algn="ctr" rtl="0" eaLnBrk="0" fontAlgn="base" hangingPunct="0">
              <a:spcBef>
                <a:spcPct val="0"/>
              </a:spcBef>
              <a:spcAft>
                <a:spcPct val="0"/>
              </a:spcAft>
              <a:defRPr sz="4400" b="1">
                <a:solidFill>
                  <a:srgbClr val="000066"/>
                </a:solidFill>
                <a:latin typeface="+mj-lt"/>
                <a:ea typeface="+mj-ea"/>
                <a:cs typeface="+mj-cs"/>
              </a:defRPr>
            </a:lvl1pPr>
            <a:lvl2pPr algn="ctr" rtl="0" eaLnBrk="0" fontAlgn="base" hangingPunct="0">
              <a:spcBef>
                <a:spcPct val="0"/>
              </a:spcBef>
              <a:spcAft>
                <a:spcPct val="0"/>
              </a:spcAft>
              <a:defRPr sz="4400" b="1">
                <a:solidFill>
                  <a:srgbClr val="000066"/>
                </a:solidFill>
                <a:latin typeface="Arial" charset="0"/>
                <a:cs typeface="Arial" charset="0"/>
              </a:defRPr>
            </a:lvl2pPr>
            <a:lvl3pPr algn="ctr" rtl="0" eaLnBrk="0" fontAlgn="base" hangingPunct="0">
              <a:spcBef>
                <a:spcPct val="0"/>
              </a:spcBef>
              <a:spcAft>
                <a:spcPct val="0"/>
              </a:spcAft>
              <a:defRPr sz="4400" b="1">
                <a:solidFill>
                  <a:srgbClr val="000066"/>
                </a:solidFill>
                <a:latin typeface="Arial" charset="0"/>
                <a:cs typeface="Arial" charset="0"/>
              </a:defRPr>
            </a:lvl3pPr>
            <a:lvl4pPr algn="ctr" rtl="0" eaLnBrk="0" fontAlgn="base" hangingPunct="0">
              <a:spcBef>
                <a:spcPct val="0"/>
              </a:spcBef>
              <a:spcAft>
                <a:spcPct val="0"/>
              </a:spcAft>
              <a:defRPr sz="4400" b="1">
                <a:solidFill>
                  <a:srgbClr val="000066"/>
                </a:solidFill>
                <a:latin typeface="Arial" charset="0"/>
                <a:cs typeface="Arial" charset="0"/>
              </a:defRPr>
            </a:lvl4pPr>
            <a:lvl5pPr algn="ctr" rtl="0" eaLnBrk="0" fontAlgn="base" hangingPunct="0">
              <a:spcBef>
                <a:spcPct val="0"/>
              </a:spcBef>
              <a:spcAft>
                <a:spcPct val="0"/>
              </a:spcAft>
              <a:defRPr sz="4400" b="1">
                <a:solidFill>
                  <a:srgbClr val="000066"/>
                </a:solidFill>
                <a:latin typeface="Arial" charset="0"/>
                <a:cs typeface="Arial" charset="0"/>
              </a:defRPr>
            </a:lvl5pPr>
            <a:lvl6pPr marL="457200" algn="ctr" rtl="0" fontAlgn="base">
              <a:spcBef>
                <a:spcPct val="0"/>
              </a:spcBef>
              <a:spcAft>
                <a:spcPct val="0"/>
              </a:spcAft>
              <a:defRPr sz="4400" b="1">
                <a:solidFill>
                  <a:srgbClr val="000066"/>
                </a:solidFill>
                <a:latin typeface="Arial" charset="0"/>
                <a:cs typeface="Arial" charset="0"/>
              </a:defRPr>
            </a:lvl6pPr>
            <a:lvl7pPr marL="914400" algn="ctr" rtl="0" fontAlgn="base">
              <a:spcBef>
                <a:spcPct val="0"/>
              </a:spcBef>
              <a:spcAft>
                <a:spcPct val="0"/>
              </a:spcAft>
              <a:defRPr sz="4400" b="1">
                <a:solidFill>
                  <a:srgbClr val="000066"/>
                </a:solidFill>
                <a:latin typeface="Arial" charset="0"/>
                <a:cs typeface="Arial" charset="0"/>
              </a:defRPr>
            </a:lvl7pPr>
            <a:lvl8pPr marL="1371600" algn="ctr" rtl="0" fontAlgn="base">
              <a:spcBef>
                <a:spcPct val="0"/>
              </a:spcBef>
              <a:spcAft>
                <a:spcPct val="0"/>
              </a:spcAft>
              <a:defRPr sz="4400" b="1">
                <a:solidFill>
                  <a:srgbClr val="000066"/>
                </a:solidFill>
                <a:latin typeface="Arial" charset="0"/>
                <a:cs typeface="Arial" charset="0"/>
              </a:defRPr>
            </a:lvl8pPr>
            <a:lvl9pPr marL="1828800" algn="ctr" rtl="0" fontAlgn="base">
              <a:spcBef>
                <a:spcPct val="0"/>
              </a:spcBef>
              <a:spcAft>
                <a:spcPct val="0"/>
              </a:spcAft>
              <a:defRPr sz="4400" b="1">
                <a:solidFill>
                  <a:srgbClr val="000066"/>
                </a:solidFill>
                <a:latin typeface="Arial" charset="0"/>
                <a:cs typeface="Arial" charset="0"/>
              </a:defRPr>
            </a:lvl9pPr>
          </a:lstStyle>
          <a:p>
            <a:pPr marL="0" algn="ctr" defTabSz="914400" rtl="0" eaLnBrk="1" fontAlgn="base" latinLnBrk="0" hangingPunct="1">
              <a:lnSpc>
                <a:spcPts val="11333"/>
              </a:lnSpc>
              <a:spcBef>
                <a:spcPct val="0"/>
              </a:spcBef>
              <a:spcAft>
                <a:spcPct val="0"/>
              </a:spcAft>
              <a:defRPr/>
            </a:pPr>
            <a:r>
              <a:rPr lang="ar-SA" sz="13800" dirty="0">
                <a:solidFill>
                  <a:schemeClr val="bg1"/>
                </a:solidFill>
                <a:latin typeface="Adobe Arabic" panose="02040503050201020203" pitchFamily="18" charset="-78"/>
                <a:ea typeface="+mn-ea"/>
                <a:cs typeface="Adobe Arabic" panose="02040503050201020203" pitchFamily="18" charset="-78"/>
              </a:rPr>
              <a:t>بِـ عَلِيٍّ</a:t>
            </a:r>
            <a:endParaRPr lang="en-US" sz="13800" dirty="0">
              <a:solidFill>
                <a:schemeClr val="bg1"/>
              </a:solidFill>
              <a:latin typeface="Adobe Arabic" panose="02040503050201020203" pitchFamily="18" charset="-78"/>
              <a:ea typeface="+mn-ea"/>
              <a:cs typeface="Adobe Arabic" panose="02040503050201020203" pitchFamily="18" charset="-78"/>
            </a:endParaRPr>
          </a:p>
        </p:txBody>
      </p:sp>
      <p:sp>
        <p:nvSpPr>
          <p:cNvPr id="11" name="TextBox 10">
            <a:extLst>
              <a:ext uri="{FF2B5EF4-FFF2-40B4-BE49-F238E27FC236}">
                <a16:creationId xmlns:a16="http://schemas.microsoft.com/office/drawing/2014/main" id="{5D702261-D678-D648-930C-B876032ED6EA}"/>
              </a:ext>
            </a:extLst>
          </p:cNvPr>
          <p:cNvSpPr txBox="1"/>
          <p:nvPr/>
        </p:nvSpPr>
        <p:spPr>
          <a:xfrm>
            <a:off x="5525170" y="2967335"/>
            <a:ext cx="1141659" cy="461665"/>
          </a:xfrm>
          <a:prstGeom prst="rect">
            <a:avLst/>
          </a:prstGeom>
          <a:noFill/>
        </p:spPr>
        <p:txBody>
          <a:bodyPr wrap="none" rtlCol="0">
            <a:spAutoFit/>
          </a:bodyPr>
          <a:lstStyle/>
          <a:p>
            <a:pPr marL="0" algn="r" defTabSz="914400" rtl="1" eaLnBrk="1" latinLnBrk="0" hangingPunct="1"/>
            <a:r>
              <a:rPr lang="ar-SA" dirty="0">
                <a:solidFill>
                  <a:schemeClr val="bg1"/>
                </a:solidFill>
              </a:rPr>
              <a:t>عليه </a:t>
            </a:r>
            <a:r>
              <a:rPr lang="ar-SA" sz="2400" dirty="0">
                <a:solidFill>
                  <a:schemeClr val="bg1"/>
                </a:solidFill>
              </a:rPr>
              <a:t>السلام</a:t>
            </a:r>
            <a:endParaRPr lang="en-DE" dirty="0">
              <a:solidFill>
                <a:schemeClr val="bg1"/>
              </a:solidFill>
            </a:endParaRPr>
          </a:p>
        </p:txBody>
      </p:sp>
      <p:sp>
        <p:nvSpPr>
          <p:cNvPr id="2" name="Textfeld 1">
            <a:extLst>
              <a:ext uri="{FF2B5EF4-FFF2-40B4-BE49-F238E27FC236}">
                <a16:creationId xmlns:a16="http://schemas.microsoft.com/office/drawing/2014/main" id="{D38CC875-C663-408E-B1E6-BD580B8BAB4B}"/>
              </a:ext>
            </a:extLst>
          </p:cNvPr>
          <p:cNvSpPr txBox="1"/>
          <p:nvPr/>
        </p:nvSpPr>
        <p:spPr>
          <a:xfrm>
            <a:off x="6204247" y="5016381"/>
            <a:ext cx="4563454" cy="369332"/>
          </a:xfrm>
          <a:prstGeom prst="rect">
            <a:avLst/>
          </a:prstGeom>
          <a:noFill/>
        </p:spPr>
        <p:txBody>
          <a:bodyPr wrap="square" rtlCol="0">
            <a:spAutoFit/>
          </a:bodyPr>
          <a:lstStyle/>
          <a:p>
            <a:r>
              <a:rPr lang="de-DE" dirty="0">
                <a:solidFill>
                  <a:schemeClr val="bg1"/>
                </a:solidFill>
              </a:rPr>
              <a:t>um den Willen von Ali (as)</a:t>
            </a:r>
          </a:p>
        </p:txBody>
      </p:sp>
    </p:spTree>
    <p:extLst>
      <p:ext uri="{BB962C8B-B14F-4D97-AF65-F5344CB8AC3E}">
        <p14:creationId xmlns:p14="http://schemas.microsoft.com/office/powerpoint/2010/main" val="236387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el 1">
            <a:extLst>
              <a:ext uri="{FF2B5EF4-FFF2-40B4-BE49-F238E27FC236}">
                <a16:creationId xmlns:a16="http://schemas.microsoft.com/office/drawing/2014/main" id="{955BB3B7-174C-FD44-9823-AC23C68F58BD}"/>
              </a:ext>
            </a:extLst>
          </p:cNvPr>
          <p:cNvSpPr txBox="1">
            <a:spLocks/>
          </p:cNvSpPr>
          <p:nvPr/>
        </p:nvSpPr>
        <p:spPr>
          <a:xfrm>
            <a:off x="7198659" y="762005"/>
            <a:ext cx="2608730" cy="43578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ar-SA" sz="2800" b="1" dirty="0">
                <a:solidFill>
                  <a:schemeClr val="bg1"/>
                </a:solidFill>
                <a:latin typeface="Adobe Arabic" panose="02040503050201020203" pitchFamily="18" charset="-78"/>
                <a:cs typeface="Adobe Arabic" panose="02040503050201020203" pitchFamily="18" charset="-78"/>
              </a:rPr>
              <a:t>دعاء</a:t>
            </a:r>
          </a:p>
          <a:p>
            <a:r>
              <a:rPr lang="ar-SA" sz="2800" b="1" dirty="0">
                <a:solidFill>
                  <a:schemeClr val="bg1"/>
                </a:solidFill>
                <a:latin typeface="Adobe Arabic" panose="02040503050201020203" pitchFamily="18" charset="-78"/>
                <a:cs typeface="Adobe Arabic" panose="02040503050201020203" pitchFamily="18" charset="-78"/>
              </a:rPr>
              <a:t> التوسّل بالمصحف</a:t>
            </a:r>
            <a:endParaRPr lang="de-DE" sz="2800" b="1" dirty="0">
              <a:solidFill>
                <a:schemeClr val="bg1"/>
              </a:solidFill>
              <a:latin typeface="Adobe Arabic" panose="02040503050201020203" pitchFamily="18" charset="-78"/>
              <a:cs typeface="Adobe Arabic" panose="02040503050201020203" pitchFamily="18" charset="-78"/>
            </a:endParaRPr>
          </a:p>
        </p:txBody>
      </p:sp>
      <p:sp>
        <p:nvSpPr>
          <p:cNvPr id="10" name="Title 3">
            <a:extLst>
              <a:ext uri="{FF2B5EF4-FFF2-40B4-BE49-F238E27FC236}">
                <a16:creationId xmlns:a16="http://schemas.microsoft.com/office/drawing/2014/main" id="{68A9C643-1094-4A49-A3BC-290DC7DC45F4}"/>
              </a:ext>
            </a:extLst>
          </p:cNvPr>
          <p:cNvSpPr txBox="1">
            <a:spLocks/>
          </p:cNvSpPr>
          <p:nvPr/>
        </p:nvSpPr>
        <p:spPr bwMode="auto">
          <a:xfrm>
            <a:off x="2410015" y="3429000"/>
            <a:ext cx="11684000"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920" tIns="60960" rIns="121920" bIns="60960" numCol="1" anchor="ctr" anchorCtr="0" compatLnSpc="1">
            <a:prstTxWarp prst="textNoShape">
              <a:avLst/>
            </a:prstTxWarp>
          </a:bodyPr>
          <a:lstStyle>
            <a:lvl1pPr algn="ctr" rtl="0" eaLnBrk="0" fontAlgn="base" hangingPunct="0">
              <a:spcBef>
                <a:spcPct val="0"/>
              </a:spcBef>
              <a:spcAft>
                <a:spcPct val="0"/>
              </a:spcAft>
              <a:defRPr sz="4400" b="1">
                <a:solidFill>
                  <a:srgbClr val="000066"/>
                </a:solidFill>
                <a:latin typeface="+mj-lt"/>
                <a:ea typeface="+mj-ea"/>
                <a:cs typeface="+mj-cs"/>
              </a:defRPr>
            </a:lvl1pPr>
            <a:lvl2pPr algn="ctr" rtl="0" eaLnBrk="0" fontAlgn="base" hangingPunct="0">
              <a:spcBef>
                <a:spcPct val="0"/>
              </a:spcBef>
              <a:spcAft>
                <a:spcPct val="0"/>
              </a:spcAft>
              <a:defRPr sz="4400" b="1">
                <a:solidFill>
                  <a:srgbClr val="000066"/>
                </a:solidFill>
                <a:latin typeface="Arial" charset="0"/>
                <a:cs typeface="Arial" charset="0"/>
              </a:defRPr>
            </a:lvl2pPr>
            <a:lvl3pPr algn="ctr" rtl="0" eaLnBrk="0" fontAlgn="base" hangingPunct="0">
              <a:spcBef>
                <a:spcPct val="0"/>
              </a:spcBef>
              <a:spcAft>
                <a:spcPct val="0"/>
              </a:spcAft>
              <a:defRPr sz="4400" b="1">
                <a:solidFill>
                  <a:srgbClr val="000066"/>
                </a:solidFill>
                <a:latin typeface="Arial" charset="0"/>
                <a:cs typeface="Arial" charset="0"/>
              </a:defRPr>
            </a:lvl3pPr>
            <a:lvl4pPr algn="ctr" rtl="0" eaLnBrk="0" fontAlgn="base" hangingPunct="0">
              <a:spcBef>
                <a:spcPct val="0"/>
              </a:spcBef>
              <a:spcAft>
                <a:spcPct val="0"/>
              </a:spcAft>
              <a:defRPr sz="4400" b="1">
                <a:solidFill>
                  <a:srgbClr val="000066"/>
                </a:solidFill>
                <a:latin typeface="Arial" charset="0"/>
                <a:cs typeface="Arial" charset="0"/>
              </a:defRPr>
            </a:lvl4pPr>
            <a:lvl5pPr algn="ctr" rtl="0" eaLnBrk="0" fontAlgn="base" hangingPunct="0">
              <a:spcBef>
                <a:spcPct val="0"/>
              </a:spcBef>
              <a:spcAft>
                <a:spcPct val="0"/>
              </a:spcAft>
              <a:defRPr sz="4400" b="1">
                <a:solidFill>
                  <a:srgbClr val="000066"/>
                </a:solidFill>
                <a:latin typeface="Arial" charset="0"/>
                <a:cs typeface="Arial" charset="0"/>
              </a:defRPr>
            </a:lvl5pPr>
            <a:lvl6pPr marL="457200" algn="ctr" rtl="0" fontAlgn="base">
              <a:spcBef>
                <a:spcPct val="0"/>
              </a:spcBef>
              <a:spcAft>
                <a:spcPct val="0"/>
              </a:spcAft>
              <a:defRPr sz="4400" b="1">
                <a:solidFill>
                  <a:srgbClr val="000066"/>
                </a:solidFill>
                <a:latin typeface="Arial" charset="0"/>
                <a:cs typeface="Arial" charset="0"/>
              </a:defRPr>
            </a:lvl6pPr>
            <a:lvl7pPr marL="914400" algn="ctr" rtl="0" fontAlgn="base">
              <a:spcBef>
                <a:spcPct val="0"/>
              </a:spcBef>
              <a:spcAft>
                <a:spcPct val="0"/>
              </a:spcAft>
              <a:defRPr sz="4400" b="1">
                <a:solidFill>
                  <a:srgbClr val="000066"/>
                </a:solidFill>
                <a:latin typeface="Arial" charset="0"/>
                <a:cs typeface="Arial" charset="0"/>
              </a:defRPr>
            </a:lvl7pPr>
            <a:lvl8pPr marL="1371600" algn="ctr" rtl="0" fontAlgn="base">
              <a:spcBef>
                <a:spcPct val="0"/>
              </a:spcBef>
              <a:spcAft>
                <a:spcPct val="0"/>
              </a:spcAft>
              <a:defRPr sz="4400" b="1">
                <a:solidFill>
                  <a:srgbClr val="000066"/>
                </a:solidFill>
                <a:latin typeface="Arial" charset="0"/>
                <a:cs typeface="Arial" charset="0"/>
              </a:defRPr>
            </a:lvl8pPr>
            <a:lvl9pPr marL="1828800" algn="ctr" rtl="0" fontAlgn="base">
              <a:spcBef>
                <a:spcPct val="0"/>
              </a:spcBef>
              <a:spcAft>
                <a:spcPct val="0"/>
              </a:spcAft>
              <a:defRPr sz="4400" b="1">
                <a:solidFill>
                  <a:srgbClr val="000066"/>
                </a:solidFill>
                <a:latin typeface="Arial" charset="0"/>
                <a:cs typeface="Arial" charset="0"/>
              </a:defRPr>
            </a:lvl9pPr>
          </a:lstStyle>
          <a:p>
            <a:pPr marL="0" algn="ctr" defTabSz="914400" rtl="0" eaLnBrk="1" fontAlgn="base" latinLnBrk="0" hangingPunct="1">
              <a:lnSpc>
                <a:spcPts val="11333"/>
              </a:lnSpc>
              <a:spcBef>
                <a:spcPct val="0"/>
              </a:spcBef>
              <a:spcAft>
                <a:spcPct val="0"/>
              </a:spcAft>
              <a:defRPr/>
            </a:pPr>
            <a:r>
              <a:rPr lang="ar-SA" sz="13800" dirty="0">
                <a:solidFill>
                  <a:schemeClr val="bg1"/>
                </a:solidFill>
                <a:latin typeface="Adobe Arabic" panose="02040503050201020203" pitchFamily="18" charset="-78"/>
                <a:ea typeface="+mn-ea"/>
                <a:cs typeface="Adobe Arabic" panose="02040503050201020203" pitchFamily="18" charset="-78"/>
              </a:rPr>
              <a:t>بِـ فَاطِمَةَ</a:t>
            </a:r>
            <a:endParaRPr lang="en-US" sz="13800" dirty="0">
              <a:solidFill>
                <a:schemeClr val="bg1"/>
              </a:solidFill>
              <a:latin typeface="Adobe Arabic" panose="02040503050201020203" pitchFamily="18" charset="-78"/>
              <a:ea typeface="+mn-ea"/>
              <a:cs typeface="Adobe Arabic" panose="02040503050201020203" pitchFamily="18" charset="-78"/>
            </a:endParaRPr>
          </a:p>
        </p:txBody>
      </p:sp>
      <p:sp>
        <p:nvSpPr>
          <p:cNvPr id="4" name="TextBox 3">
            <a:extLst>
              <a:ext uri="{FF2B5EF4-FFF2-40B4-BE49-F238E27FC236}">
                <a16:creationId xmlns:a16="http://schemas.microsoft.com/office/drawing/2014/main" id="{53A1DFF2-D7AD-014D-A1B6-6D82E4786118}"/>
              </a:ext>
            </a:extLst>
          </p:cNvPr>
          <p:cNvSpPr txBox="1"/>
          <p:nvPr/>
        </p:nvSpPr>
        <p:spPr>
          <a:xfrm>
            <a:off x="4704668" y="2828363"/>
            <a:ext cx="1231427" cy="461665"/>
          </a:xfrm>
          <a:prstGeom prst="rect">
            <a:avLst/>
          </a:prstGeom>
          <a:noFill/>
        </p:spPr>
        <p:txBody>
          <a:bodyPr wrap="none" rtlCol="0">
            <a:spAutoFit/>
          </a:bodyPr>
          <a:lstStyle/>
          <a:p>
            <a:pPr marL="0" algn="r" defTabSz="914400" rtl="1" eaLnBrk="1" latinLnBrk="0" hangingPunct="1"/>
            <a:r>
              <a:rPr lang="ar-SA" sz="2400" dirty="0">
                <a:solidFill>
                  <a:schemeClr val="bg1"/>
                </a:solidFill>
              </a:rPr>
              <a:t>عليها</a:t>
            </a:r>
            <a:r>
              <a:rPr lang="ar-SA" sz="2000" dirty="0">
                <a:solidFill>
                  <a:schemeClr val="bg1"/>
                </a:solidFill>
              </a:rPr>
              <a:t> السلام</a:t>
            </a:r>
            <a:endParaRPr lang="en-DE" sz="2000" dirty="0">
              <a:solidFill>
                <a:schemeClr val="bg1"/>
              </a:solidFill>
            </a:endParaRPr>
          </a:p>
        </p:txBody>
      </p:sp>
      <p:sp>
        <p:nvSpPr>
          <p:cNvPr id="8" name="Textfeld 7">
            <a:extLst>
              <a:ext uri="{FF2B5EF4-FFF2-40B4-BE49-F238E27FC236}">
                <a16:creationId xmlns:a16="http://schemas.microsoft.com/office/drawing/2014/main" id="{5E7FFA4E-6B6B-4B41-8D5D-AE42ADE9B5D4}"/>
              </a:ext>
            </a:extLst>
          </p:cNvPr>
          <p:cNvSpPr txBox="1"/>
          <p:nvPr/>
        </p:nvSpPr>
        <p:spPr>
          <a:xfrm>
            <a:off x="5539812" y="5338712"/>
            <a:ext cx="7046006" cy="369332"/>
          </a:xfrm>
          <a:prstGeom prst="rect">
            <a:avLst/>
          </a:prstGeom>
          <a:noFill/>
        </p:spPr>
        <p:txBody>
          <a:bodyPr wrap="square">
            <a:spAutoFit/>
          </a:bodyPr>
          <a:lstStyle/>
          <a:p>
            <a:r>
              <a:rPr lang="de-DE" dirty="0">
                <a:solidFill>
                  <a:schemeClr val="bg1"/>
                </a:solidFill>
              </a:rPr>
              <a:t>um den Willen von Fatima (as)</a:t>
            </a:r>
          </a:p>
        </p:txBody>
      </p:sp>
    </p:spTree>
    <p:extLst>
      <p:ext uri="{BB962C8B-B14F-4D97-AF65-F5344CB8AC3E}">
        <p14:creationId xmlns:p14="http://schemas.microsoft.com/office/powerpoint/2010/main" val="2906281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3">
            <a:extLst>
              <a:ext uri="{FF2B5EF4-FFF2-40B4-BE49-F238E27FC236}">
                <a16:creationId xmlns:a16="http://schemas.microsoft.com/office/drawing/2014/main" id="{7FDC0B2E-1656-284D-9A3F-F7C6B294028E}"/>
              </a:ext>
            </a:extLst>
          </p:cNvPr>
          <p:cNvSpPr txBox="1">
            <a:spLocks/>
          </p:cNvSpPr>
          <p:nvPr/>
        </p:nvSpPr>
        <p:spPr bwMode="auto">
          <a:xfrm>
            <a:off x="2454839" y="3186953"/>
            <a:ext cx="11684000"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920" tIns="60960" rIns="121920" bIns="60960" numCol="1" anchor="ctr" anchorCtr="0" compatLnSpc="1">
            <a:prstTxWarp prst="textNoShape">
              <a:avLst/>
            </a:prstTxWarp>
          </a:bodyPr>
          <a:lstStyle>
            <a:lvl1pPr algn="ctr" rtl="0" eaLnBrk="0" fontAlgn="base" hangingPunct="0">
              <a:spcBef>
                <a:spcPct val="0"/>
              </a:spcBef>
              <a:spcAft>
                <a:spcPct val="0"/>
              </a:spcAft>
              <a:defRPr sz="4400" b="1">
                <a:solidFill>
                  <a:srgbClr val="000066"/>
                </a:solidFill>
                <a:latin typeface="+mj-lt"/>
                <a:ea typeface="+mj-ea"/>
                <a:cs typeface="+mj-cs"/>
              </a:defRPr>
            </a:lvl1pPr>
            <a:lvl2pPr algn="ctr" rtl="0" eaLnBrk="0" fontAlgn="base" hangingPunct="0">
              <a:spcBef>
                <a:spcPct val="0"/>
              </a:spcBef>
              <a:spcAft>
                <a:spcPct val="0"/>
              </a:spcAft>
              <a:defRPr sz="4400" b="1">
                <a:solidFill>
                  <a:srgbClr val="000066"/>
                </a:solidFill>
                <a:latin typeface="Arial" charset="0"/>
                <a:cs typeface="Arial" charset="0"/>
              </a:defRPr>
            </a:lvl2pPr>
            <a:lvl3pPr algn="ctr" rtl="0" eaLnBrk="0" fontAlgn="base" hangingPunct="0">
              <a:spcBef>
                <a:spcPct val="0"/>
              </a:spcBef>
              <a:spcAft>
                <a:spcPct val="0"/>
              </a:spcAft>
              <a:defRPr sz="4400" b="1">
                <a:solidFill>
                  <a:srgbClr val="000066"/>
                </a:solidFill>
                <a:latin typeface="Arial" charset="0"/>
                <a:cs typeface="Arial" charset="0"/>
              </a:defRPr>
            </a:lvl3pPr>
            <a:lvl4pPr algn="ctr" rtl="0" eaLnBrk="0" fontAlgn="base" hangingPunct="0">
              <a:spcBef>
                <a:spcPct val="0"/>
              </a:spcBef>
              <a:spcAft>
                <a:spcPct val="0"/>
              </a:spcAft>
              <a:defRPr sz="4400" b="1">
                <a:solidFill>
                  <a:srgbClr val="000066"/>
                </a:solidFill>
                <a:latin typeface="Arial" charset="0"/>
                <a:cs typeface="Arial" charset="0"/>
              </a:defRPr>
            </a:lvl4pPr>
            <a:lvl5pPr algn="ctr" rtl="0" eaLnBrk="0" fontAlgn="base" hangingPunct="0">
              <a:spcBef>
                <a:spcPct val="0"/>
              </a:spcBef>
              <a:spcAft>
                <a:spcPct val="0"/>
              </a:spcAft>
              <a:defRPr sz="4400" b="1">
                <a:solidFill>
                  <a:srgbClr val="000066"/>
                </a:solidFill>
                <a:latin typeface="Arial" charset="0"/>
                <a:cs typeface="Arial" charset="0"/>
              </a:defRPr>
            </a:lvl5pPr>
            <a:lvl6pPr marL="457200" algn="ctr" rtl="0" fontAlgn="base">
              <a:spcBef>
                <a:spcPct val="0"/>
              </a:spcBef>
              <a:spcAft>
                <a:spcPct val="0"/>
              </a:spcAft>
              <a:defRPr sz="4400" b="1">
                <a:solidFill>
                  <a:srgbClr val="000066"/>
                </a:solidFill>
                <a:latin typeface="Arial" charset="0"/>
                <a:cs typeface="Arial" charset="0"/>
              </a:defRPr>
            </a:lvl6pPr>
            <a:lvl7pPr marL="914400" algn="ctr" rtl="0" fontAlgn="base">
              <a:spcBef>
                <a:spcPct val="0"/>
              </a:spcBef>
              <a:spcAft>
                <a:spcPct val="0"/>
              </a:spcAft>
              <a:defRPr sz="4400" b="1">
                <a:solidFill>
                  <a:srgbClr val="000066"/>
                </a:solidFill>
                <a:latin typeface="Arial" charset="0"/>
                <a:cs typeface="Arial" charset="0"/>
              </a:defRPr>
            </a:lvl7pPr>
            <a:lvl8pPr marL="1371600" algn="ctr" rtl="0" fontAlgn="base">
              <a:spcBef>
                <a:spcPct val="0"/>
              </a:spcBef>
              <a:spcAft>
                <a:spcPct val="0"/>
              </a:spcAft>
              <a:defRPr sz="4400" b="1">
                <a:solidFill>
                  <a:srgbClr val="000066"/>
                </a:solidFill>
                <a:latin typeface="Arial" charset="0"/>
                <a:cs typeface="Arial" charset="0"/>
              </a:defRPr>
            </a:lvl8pPr>
            <a:lvl9pPr marL="1828800" algn="ctr" rtl="0" fontAlgn="base">
              <a:spcBef>
                <a:spcPct val="0"/>
              </a:spcBef>
              <a:spcAft>
                <a:spcPct val="0"/>
              </a:spcAft>
              <a:defRPr sz="4400" b="1">
                <a:solidFill>
                  <a:srgbClr val="000066"/>
                </a:solidFill>
                <a:latin typeface="Arial" charset="0"/>
                <a:cs typeface="Arial" charset="0"/>
              </a:defRPr>
            </a:lvl9pPr>
          </a:lstStyle>
          <a:p>
            <a:pPr marL="0" algn="ctr" defTabSz="914400" rtl="0" eaLnBrk="1" fontAlgn="base" latinLnBrk="0" hangingPunct="1">
              <a:lnSpc>
                <a:spcPts val="11333"/>
              </a:lnSpc>
              <a:spcBef>
                <a:spcPct val="0"/>
              </a:spcBef>
              <a:spcAft>
                <a:spcPct val="0"/>
              </a:spcAft>
              <a:defRPr/>
            </a:pPr>
            <a:r>
              <a:rPr lang="ar-SA" sz="13800" dirty="0">
                <a:solidFill>
                  <a:schemeClr val="bg1"/>
                </a:solidFill>
                <a:latin typeface="Adobe Arabic" panose="02040503050201020203" pitchFamily="18" charset="-78"/>
                <a:ea typeface="+mn-ea"/>
                <a:cs typeface="Adobe Arabic" panose="02040503050201020203" pitchFamily="18" charset="-78"/>
              </a:rPr>
              <a:t>بِالحَسَنِ</a:t>
            </a:r>
            <a:endParaRPr lang="en-US" sz="13800" dirty="0">
              <a:solidFill>
                <a:schemeClr val="bg1"/>
              </a:solidFill>
              <a:latin typeface="Adobe Arabic" panose="02040503050201020203" pitchFamily="18" charset="-78"/>
              <a:ea typeface="+mn-ea"/>
              <a:cs typeface="Adobe Arabic" panose="02040503050201020203" pitchFamily="18" charset="-78"/>
            </a:endParaRPr>
          </a:p>
        </p:txBody>
      </p:sp>
      <p:sp>
        <p:nvSpPr>
          <p:cNvPr id="11" name="Titel 1">
            <a:extLst>
              <a:ext uri="{FF2B5EF4-FFF2-40B4-BE49-F238E27FC236}">
                <a16:creationId xmlns:a16="http://schemas.microsoft.com/office/drawing/2014/main" id="{166D88D9-6CB8-1148-95F0-4AC6936F5B09}"/>
              </a:ext>
            </a:extLst>
          </p:cNvPr>
          <p:cNvSpPr txBox="1">
            <a:spLocks/>
          </p:cNvSpPr>
          <p:nvPr/>
        </p:nvSpPr>
        <p:spPr>
          <a:xfrm>
            <a:off x="7198659" y="762005"/>
            <a:ext cx="2608730" cy="43578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ar-SA" sz="2800" b="1" dirty="0">
                <a:solidFill>
                  <a:schemeClr val="bg1"/>
                </a:solidFill>
                <a:latin typeface="Adobe Arabic" panose="02040503050201020203" pitchFamily="18" charset="-78"/>
                <a:cs typeface="Adobe Arabic" panose="02040503050201020203" pitchFamily="18" charset="-78"/>
              </a:rPr>
              <a:t>دعاء</a:t>
            </a:r>
          </a:p>
          <a:p>
            <a:r>
              <a:rPr lang="ar-SA" sz="2800" b="1" dirty="0">
                <a:solidFill>
                  <a:schemeClr val="bg1"/>
                </a:solidFill>
                <a:latin typeface="Adobe Arabic" panose="02040503050201020203" pitchFamily="18" charset="-78"/>
                <a:cs typeface="Adobe Arabic" panose="02040503050201020203" pitchFamily="18" charset="-78"/>
              </a:rPr>
              <a:t> التوسّل بالمصحف</a:t>
            </a:r>
            <a:endParaRPr lang="de-DE" sz="2800" b="1" dirty="0">
              <a:solidFill>
                <a:schemeClr val="bg1"/>
              </a:solidFill>
              <a:latin typeface="Adobe Arabic" panose="02040503050201020203" pitchFamily="18" charset="-78"/>
              <a:cs typeface="Adobe Arabic" panose="02040503050201020203" pitchFamily="18" charset="-78"/>
            </a:endParaRPr>
          </a:p>
        </p:txBody>
      </p:sp>
      <p:sp>
        <p:nvSpPr>
          <p:cNvPr id="12" name="TextBox 11">
            <a:extLst>
              <a:ext uri="{FF2B5EF4-FFF2-40B4-BE49-F238E27FC236}">
                <a16:creationId xmlns:a16="http://schemas.microsoft.com/office/drawing/2014/main" id="{2734652C-AC5D-D946-85D1-C8EB7AC9A117}"/>
              </a:ext>
            </a:extLst>
          </p:cNvPr>
          <p:cNvSpPr txBox="1"/>
          <p:nvPr/>
        </p:nvSpPr>
        <p:spPr>
          <a:xfrm>
            <a:off x="5332318" y="2817621"/>
            <a:ext cx="1141659" cy="461665"/>
          </a:xfrm>
          <a:prstGeom prst="rect">
            <a:avLst/>
          </a:prstGeom>
          <a:noFill/>
        </p:spPr>
        <p:txBody>
          <a:bodyPr wrap="none" rtlCol="0">
            <a:spAutoFit/>
          </a:bodyPr>
          <a:lstStyle/>
          <a:p>
            <a:pPr marL="0" algn="r" defTabSz="914400" rtl="1" eaLnBrk="1" latinLnBrk="0" hangingPunct="1"/>
            <a:r>
              <a:rPr lang="ar-SA" dirty="0">
                <a:solidFill>
                  <a:schemeClr val="bg1"/>
                </a:solidFill>
              </a:rPr>
              <a:t>عليه </a:t>
            </a:r>
            <a:r>
              <a:rPr lang="ar-SA" sz="2400" dirty="0">
                <a:solidFill>
                  <a:schemeClr val="bg1"/>
                </a:solidFill>
              </a:rPr>
              <a:t>السلام</a:t>
            </a:r>
            <a:endParaRPr lang="en-DE" dirty="0">
              <a:solidFill>
                <a:schemeClr val="bg1"/>
              </a:solidFill>
            </a:endParaRPr>
          </a:p>
        </p:txBody>
      </p:sp>
      <p:sp>
        <p:nvSpPr>
          <p:cNvPr id="6" name="Textfeld 5">
            <a:extLst>
              <a:ext uri="{FF2B5EF4-FFF2-40B4-BE49-F238E27FC236}">
                <a16:creationId xmlns:a16="http://schemas.microsoft.com/office/drawing/2014/main" id="{9B666EBB-1095-4ED7-9985-2E30C184C7C3}"/>
              </a:ext>
            </a:extLst>
          </p:cNvPr>
          <p:cNvSpPr txBox="1"/>
          <p:nvPr/>
        </p:nvSpPr>
        <p:spPr>
          <a:xfrm>
            <a:off x="4969338" y="5382919"/>
            <a:ext cx="7067372" cy="369332"/>
          </a:xfrm>
          <a:prstGeom prst="rect">
            <a:avLst/>
          </a:prstGeom>
          <a:noFill/>
        </p:spPr>
        <p:txBody>
          <a:bodyPr wrap="square">
            <a:spAutoFit/>
          </a:bodyPr>
          <a:lstStyle/>
          <a:p>
            <a:r>
              <a:rPr lang="de-DE" dirty="0">
                <a:solidFill>
                  <a:schemeClr val="bg1"/>
                </a:solidFill>
              </a:rPr>
              <a:t>um den Willen von Hassan (as)</a:t>
            </a:r>
          </a:p>
        </p:txBody>
      </p:sp>
    </p:spTree>
    <p:extLst>
      <p:ext uri="{BB962C8B-B14F-4D97-AF65-F5344CB8AC3E}">
        <p14:creationId xmlns:p14="http://schemas.microsoft.com/office/powerpoint/2010/main" val="2634990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3">
            <a:extLst>
              <a:ext uri="{FF2B5EF4-FFF2-40B4-BE49-F238E27FC236}">
                <a16:creationId xmlns:a16="http://schemas.microsoft.com/office/drawing/2014/main" id="{7FDC0B2E-1656-284D-9A3F-F7C6B294028E}"/>
              </a:ext>
            </a:extLst>
          </p:cNvPr>
          <p:cNvSpPr txBox="1">
            <a:spLocks/>
          </p:cNvSpPr>
          <p:nvPr/>
        </p:nvSpPr>
        <p:spPr bwMode="auto">
          <a:xfrm>
            <a:off x="2454839" y="3186953"/>
            <a:ext cx="11684000"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920" tIns="60960" rIns="121920" bIns="60960" numCol="1" anchor="ctr" anchorCtr="0" compatLnSpc="1">
            <a:prstTxWarp prst="textNoShape">
              <a:avLst/>
            </a:prstTxWarp>
          </a:bodyPr>
          <a:lstStyle>
            <a:lvl1pPr algn="ctr" rtl="0" eaLnBrk="0" fontAlgn="base" hangingPunct="0">
              <a:spcBef>
                <a:spcPct val="0"/>
              </a:spcBef>
              <a:spcAft>
                <a:spcPct val="0"/>
              </a:spcAft>
              <a:defRPr sz="4400" b="1">
                <a:solidFill>
                  <a:srgbClr val="000066"/>
                </a:solidFill>
                <a:latin typeface="+mj-lt"/>
                <a:ea typeface="+mj-ea"/>
                <a:cs typeface="+mj-cs"/>
              </a:defRPr>
            </a:lvl1pPr>
            <a:lvl2pPr algn="ctr" rtl="0" eaLnBrk="0" fontAlgn="base" hangingPunct="0">
              <a:spcBef>
                <a:spcPct val="0"/>
              </a:spcBef>
              <a:spcAft>
                <a:spcPct val="0"/>
              </a:spcAft>
              <a:defRPr sz="4400" b="1">
                <a:solidFill>
                  <a:srgbClr val="000066"/>
                </a:solidFill>
                <a:latin typeface="Arial" charset="0"/>
                <a:cs typeface="Arial" charset="0"/>
              </a:defRPr>
            </a:lvl2pPr>
            <a:lvl3pPr algn="ctr" rtl="0" eaLnBrk="0" fontAlgn="base" hangingPunct="0">
              <a:spcBef>
                <a:spcPct val="0"/>
              </a:spcBef>
              <a:spcAft>
                <a:spcPct val="0"/>
              </a:spcAft>
              <a:defRPr sz="4400" b="1">
                <a:solidFill>
                  <a:srgbClr val="000066"/>
                </a:solidFill>
                <a:latin typeface="Arial" charset="0"/>
                <a:cs typeface="Arial" charset="0"/>
              </a:defRPr>
            </a:lvl3pPr>
            <a:lvl4pPr algn="ctr" rtl="0" eaLnBrk="0" fontAlgn="base" hangingPunct="0">
              <a:spcBef>
                <a:spcPct val="0"/>
              </a:spcBef>
              <a:spcAft>
                <a:spcPct val="0"/>
              </a:spcAft>
              <a:defRPr sz="4400" b="1">
                <a:solidFill>
                  <a:srgbClr val="000066"/>
                </a:solidFill>
                <a:latin typeface="Arial" charset="0"/>
                <a:cs typeface="Arial" charset="0"/>
              </a:defRPr>
            </a:lvl4pPr>
            <a:lvl5pPr algn="ctr" rtl="0" eaLnBrk="0" fontAlgn="base" hangingPunct="0">
              <a:spcBef>
                <a:spcPct val="0"/>
              </a:spcBef>
              <a:spcAft>
                <a:spcPct val="0"/>
              </a:spcAft>
              <a:defRPr sz="4400" b="1">
                <a:solidFill>
                  <a:srgbClr val="000066"/>
                </a:solidFill>
                <a:latin typeface="Arial" charset="0"/>
                <a:cs typeface="Arial" charset="0"/>
              </a:defRPr>
            </a:lvl5pPr>
            <a:lvl6pPr marL="457200" algn="ctr" rtl="0" fontAlgn="base">
              <a:spcBef>
                <a:spcPct val="0"/>
              </a:spcBef>
              <a:spcAft>
                <a:spcPct val="0"/>
              </a:spcAft>
              <a:defRPr sz="4400" b="1">
                <a:solidFill>
                  <a:srgbClr val="000066"/>
                </a:solidFill>
                <a:latin typeface="Arial" charset="0"/>
                <a:cs typeface="Arial" charset="0"/>
              </a:defRPr>
            </a:lvl6pPr>
            <a:lvl7pPr marL="914400" algn="ctr" rtl="0" fontAlgn="base">
              <a:spcBef>
                <a:spcPct val="0"/>
              </a:spcBef>
              <a:spcAft>
                <a:spcPct val="0"/>
              </a:spcAft>
              <a:defRPr sz="4400" b="1">
                <a:solidFill>
                  <a:srgbClr val="000066"/>
                </a:solidFill>
                <a:latin typeface="Arial" charset="0"/>
                <a:cs typeface="Arial" charset="0"/>
              </a:defRPr>
            </a:lvl7pPr>
            <a:lvl8pPr marL="1371600" algn="ctr" rtl="0" fontAlgn="base">
              <a:spcBef>
                <a:spcPct val="0"/>
              </a:spcBef>
              <a:spcAft>
                <a:spcPct val="0"/>
              </a:spcAft>
              <a:defRPr sz="4400" b="1">
                <a:solidFill>
                  <a:srgbClr val="000066"/>
                </a:solidFill>
                <a:latin typeface="Arial" charset="0"/>
                <a:cs typeface="Arial" charset="0"/>
              </a:defRPr>
            </a:lvl8pPr>
            <a:lvl9pPr marL="1828800" algn="ctr" rtl="0" fontAlgn="base">
              <a:spcBef>
                <a:spcPct val="0"/>
              </a:spcBef>
              <a:spcAft>
                <a:spcPct val="0"/>
              </a:spcAft>
              <a:defRPr sz="4400" b="1">
                <a:solidFill>
                  <a:srgbClr val="000066"/>
                </a:solidFill>
                <a:latin typeface="Arial" charset="0"/>
                <a:cs typeface="Arial" charset="0"/>
              </a:defRPr>
            </a:lvl9pPr>
          </a:lstStyle>
          <a:p>
            <a:pPr marL="0" algn="ctr" defTabSz="914400" rtl="0" eaLnBrk="1" fontAlgn="base" latinLnBrk="0" hangingPunct="1">
              <a:lnSpc>
                <a:spcPts val="11333"/>
              </a:lnSpc>
              <a:spcBef>
                <a:spcPct val="0"/>
              </a:spcBef>
              <a:spcAft>
                <a:spcPct val="0"/>
              </a:spcAft>
              <a:defRPr/>
            </a:pPr>
            <a:r>
              <a:rPr lang="ar-SA" sz="13800" dirty="0">
                <a:solidFill>
                  <a:schemeClr val="bg1"/>
                </a:solidFill>
                <a:latin typeface="Adobe Arabic" panose="02040503050201020203" pitchFamily="18" charset="-78"/>
                <a:ea typeface="+mn-ea"/>
                <a:cs typeface="Adobe Arabic" panose="02040503050201020203" pitchFamily="18" charset="-78"/>
              </a:rPr>
              <a:t>بِالحُسَيْنِ</a:t>
            </a:r>
            <a:endParaRPr lang="en-US" sz="13800" dirty="0">
              <a:solidFill>
                <a:schemeClr val="bg1"/>
              </a:solidFill>
              <a:latin typeface="Adobe Arabic" panose="02040503050201020203" pitchFamily="18" charset="-78"/>
              <a:ea typeface="+mn-ea"/>
              <a:cs typeface="Adobe Arabic" panose="02040503050201020203" pitchFamily="18" charset="-78"/>
            </a:endParaRPr>
          </a:p>
        </p:txBody>
      </p:sp>
      <p:sp>
        <p:nvSpPr>
          <p:cNvPr id="3" name="Titel 1">
            <a:extLst>
              <a:ext uri="{FF2B5EF4-FFF2-40B4-BE49-F238E27FC236}">
                <a16:creationId xmlns:a16="http://schemas.microsoft.com/office/drawing/2014/main" id="{A6A43582-04ED-DB40-9919-1B00D9CDAC49}"/>
              </a:ext>
            </a:extLst>
          </p:cNvPr>
          <p:cNvSpPr txBox="1">
            <a:spLocks/>
          </p:cNvSpPr>
          <p:nvPr/>
        </p:nvSpPr>
        <p:spPr>
          <a:xfrm>
            <a:off x="7198659" y="762005"/>
            <a:ext cx="2608730" cy="43578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ar-SA" sz="2800" b="1" dirty="0">
                <a:solidFill>
                  <a:schemeClr val="bg1"/>
                </a:solidFill>
                <a:latin typeface="Adobe Arabic" panose="02040503050201020203" pitchFamily="18" charset="-78"/>
                <a:cs typeface="Adobe Arabic" panose="02040503050201020203" pitchFamily="18" charset="-78"/>
              </a:rPr>
              <a:t>دعاء</a:t>
            </a:r>
          </a:p>
          <a:p>
            <a:r>
              <a:rPr lang="ar-SA" sz="2800" b="1" dirty="0">
                <a:solidFill>
                  <a:schemeClr val="bg1"/>
                </a:solidFill>
                <a:latin typeface="Adobe Arabic" panose="02040503050201020203" pitchFamily="18" charset="-78"/>
                <a:cs typeface="Adobe Arabic" panose="02040503050201020203" pitchFamily="18" charset="-78"/>
              </a:rPr>
              <a:t> التوسّل بالمصحف</a:t>
            </a:r>
            <a:endParaRPr lang="de-DE" sz="2800" b="1" dirty="0">
              <a:solidFill>
                <a:schemeClr val="bg1"/>
              </a:solidFill>
              <a:latin typeface="Adobe Arabic" panose="02040503050201020203" pitchFamily="18" charset="-78"/>
              <a:cs typeface="Adobe Arabic" panose="02040503050201020203" pitchFamily="18" charset="-78"/>
            </a:endParaRPr>
          </a:p>
        </p:txBody>
      </p:sp>
      <p:sp>
        <p:nvSpPr>
          <p:cNvPr id="4" name="TextBox 3">
            <a:extLst>
              <a:ext uri="{FF2B5EF4-FFF2-40B4-BE49-F238E27FC236}">
                <a16:creationId xmlns:a16="http://schemas.microsoft.com/office/drawing/2014/main" id="{222E6E23-C765-DA48-B3AB-62133B549F4A}"/>
              </a:ext>
            </a:extLst>
          </p:cNvPr>
          <p:cNvSpPr txBox="1"/>
          <p:nvPr/>
        </p:nvSpPr>
        <p:spPr>
          <a:xfrm>
            <a:off x="4954341" y="2817621"/>
            <a:ext cx="1141659" cy="461665"/>
          </a:xfrm>
          <a:prstGeom prst="rect">
            <a:avLst/>
          </a:prstGeom>
          <a:noFill/>
        </p:spPr>
        <p:txBody>
          <a:bodyPr wrap="none" rtlCol="0">
            <a:spAutoFit/>
          </a:bodyPr>
          <a:lstStyle/>
          <a:p>
            <a:pPr marL="0" algn="r" defTabSz="914400" rtl="1" eaLnBrk="1" latinLnBrk="0" hangingPunct="1"/>
            <a:r>
              <a:rPr lang="ar-SA" dirty="0">
                <a:solidFill>
                  <a:schemeClr val="bg1"/>
                </a:solidFill>
              </a:rPr>
              <a:t>عليه </a:t>
            </a:r>
            <a:r>
              <a:rPr lang="ar-SA" sz="2400" dirty="0">
                <a:solidFill>
                  <a:schemeClr val="bg1"/>
                </a:solidFill>
              </a:rPr>
              <a:t>السلام</a:t>
            </a:r>
            <a:endParaRPr lang="en-DE" dirty="0">
              <a:solidFill>
                <a:schemeClr val="bg1"/>
              </a:solidFill>
            </a:endParaRPr>
          </a:p>
        </p:txBody>
      </p:sp>
      <p:sp>
        <p:nvSpPr>
          <p:cNvPr id="6" name="Textfeld 5">
            <a:extLst>
              <a:ext uri="{FF2B5EF4-FFF2-40B4-BE49-F238E27FC236}">
                <a16:creationId xmlns:a16="http://schemas.microsoft.com/office/drawing/2014/main" id="{74217005-B7E3-4F29-919A-8FFABD4CC874}"/>
              </a:ext>
            </a:extLst>
          </p:cNvPr>
          <p:cNvSpPr txBox="1"/>
          <p:nvPr/>
        </p:nvSpPr>
        <p:spPr>
          <a:xfrm>
            <a:off x="4559181" y="5425648"/>
            <a:ext cx="7067372" cy="369332"/>
          </a:xfrm>
          <a:prstGeom prst="rect">
            <a:avLst/>
          </a:prstGeom>
          <a:noFill/>
        </p:spPr>
        <p:txBody>
          <a:bodyPr wrap="square">
            <a:spAutoFit/>
          </a:bodyPr>
          <a:lstStyle/>
          <a:p>
            <a:r>
              <a:rPr lang="de-DE" dirty="0">
                <a:solidFill>
                  <a:schemeClr val="bg1"/>
                </a:solidFill>
              </a:rPr>
              <a:t>um den Willen von Hussein (as)</a:t>
            </a:r>
          </a:p>
        </p:txBody>
      </p:sp>
    </p:spTree>
    <p:extLst>
      <p:ext uri="{BB962C8B-B14F-4D97-AF65-F5344CB8AC3E}">
        <p14:creationId xmlns:p14="http://schemas.microsoft.com/office/powerpoint/2010/main" val="9210035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574</Words>
  <Application>Microsoft Office PowerPoint</Application>
  <PresentationFormat>Breitbild</PresentationFormat>
  <Paragraphs>94</Paragraphs>
  <Slides>19</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19</vt:i4>
      </vt:variant>
    </vt:vector>
  </HeadingPairs>
  <TitlesOfParts>
    <vt:vector size="24" baseType="lpstr">
      <vt:lpstr>Adobe Arabic</vt:lpstr>
      <vt:lpstr>Arial</vt:lpstr>
      <vt:lpstr>Calibri</vt:lpstr>
      <vt:lpstr>Calibri Light</vt:lpstr>
      <vt:lpstr>Office Theme</vt:lpstr>
      <vt:lpstr>PowerPoint-Präsentation</vt:lpstr>
      <vt:lpstr>PowerPoint-Präsentation</vt:lpstr>
      <vt:lpstr>اللَّهُمَّ بِحَقِّ هَذَا الْقُرْآنِ وَ بِحَقِّ مَنْ أَرْسَلْتَهُ بِهِ  وَ بِحَقِّ كُلِّ مُؤْمِنٍ مَدَحْتَهُ فِيهِ وَ بِحَقِّكَ عَلَيْهِمْ  فَلاَ أَحَدَ أَعْرَفُ بِحَقِّكَ مِنْك</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مروان aka Abu Zulfiqar</dc:creator>
  <cp:lastModifiedBy>مروان aka Abu Zulfiqar</cp:lastModifiedBy>
  <cp:revision>40</cp:revision>
  <dcterms:created xsi:type="dcterms:W3CDTF">2018-06-05T18:12:22Z</dcterms:created>
  <dcterms:modified xsi:type="dcterms:W3CDTF">2022-04-17T14:14:41Z</dcterms:modified>
</cp:coreProperties>
</file>