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24" r:id="rId2"/>
    <p:sldId id="4294" r:id="rId3"/>
    <p:sldId id="4293" r:id="rId4"/>
    <p:sldId id="4230" r:id="rId5"/>
    <p:sldId id="4231" r:id="rId6"/>
    <p:sldId id="4232" r:id="rId7"/>
    <p:sldId id="4233" r:id="rId8"/>
    <p:sldId id="4234" r:id="rId9"/>
    <p:sldId id="4235" r:id="rId10"/>
    <p:sldId id="4236" r:id="rId11"/>
    <p:sldId id="4237" r:id="rId12"/>
    <p:sldId id="4238" r:id="rId13"/>
    <p:sldId id="4296" r:id="rId14"/>
    <p:sldId id="4297" r:id="rId15"/>
    <p:sldId id="4298" r:id="rId16"/>
    <p:sldId id="4299" r:id="rId17"/>
    <p:sldId id="4300" r:id="rId18"/>
    <p:sldId id="4301" r:id="rId19"/>
    <p:sldId id="4302" r:id="rId20"/>
    <p:sldId id="4303" r:id="rId21"/>
    <p:sldId id="4304" r:id="rId22"/>
    <p:sldId id="4305" r:id="rId23"/>
    <p:sldId id="4306" r:id="rId24"/>
    <p:sldId id="4307" r:id="rId25"/>
    <p:sldId id="4310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0" y="1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17F4E-0B6C-445A-9F63-C8B3EE380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E60795-E1F1-42D3-A045-6260A7C1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38BEC9-15CF-4995-BB3F-8C6AC319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4787-DC5B-497F-89D6-E170F1E3A43A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511213-8F41-4C7D-A824-C6FF4A32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85CC9-39E0-4416-B605-36BED41E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E547-A7E6-41C4-B8F3-C97CA8B5A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33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3081C-7A7D-46E8-A592-984C13B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023B96-C054-463C-B29D-049AD5576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A66AC-495E-4EF9-9163-A635C40B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4787-DC5B-497F-89D6-E170F1E3A43A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DA9F21-2D3F-465B-9C1B-84B0C691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0D93A-BA45-4366-AAB2-51D7987C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E547-A7E6-41C4-B8F3-C97CA8B5A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1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EBE64F-E838-4CA5-B7DF-48A06A4DF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AF83A2-D829-4D5C-88C3-513D82C03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A9FE5-92A1-4F5A-A7C1-7F63D2FC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4787-DC5B-497F-89D6-E170F1E3A43A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2C162-EEB2-4E61-A17D-D2B28B6C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2ED8A2-00E1-49F8-98C5-1399C987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E547-A7E6-41C4-B8F3-C97CA8B5A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3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887A1-BFBF-4671-90A8-712BDCE8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3B8C2A-2567-49E6-AE5F-CCC561C44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B2C0E-DD4A-41C1-880B-427D8880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4787-DC5B-497F-89D6-E170F1E3A43A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30315-EDE0-4D2F-A710-145FA0AF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E4ACD-9E1E-46AE-B219-3505343A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E547-A7E6-41C4-B8F3-C97CA8B5A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1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EB7C0-2DBA-4EFE-B951-E0F435CA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26FDB0-175F-4E34-9883-A80332A64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49485E-E586-4A96-A430-2EF5263A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4787-DC5B-497F-89D6-E170F1E3A43A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76FE09-4468-4149-ABF2-D72FAE64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8CD7D-024C-4560-918E-C106EEAB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E547-A7E6-41C4-B8F3-C97CA8B5A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33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BDC66-DF34-46C8-BCB1-BB967D63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55762B-0084-48DA-B5F0-BFB8E01EE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41CBA1-13B1-4FE7-B251-6F7050C97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2ED7FF-43DB-46AB-91D8-EF0B0B30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4787-DC5B-497F-89D6-E170F1E3A43A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6FFF8-6CD5-46E8-B74F-2F5F7544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10EC4C-4CEE-4C2D-82F2-24563DF4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E547-A7E6-41C4-B8F3-C97CA8B5A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27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65CD6-0C6A-4A52-A2D3-4F5D3D7F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404FE-4C5E-4446-91D9-5BECA914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05C9A2-0310-4F32-8C72-987775C43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752B3E-0137-4B09-8E6A-BB6D1670C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F4D98A-5081-40A9-AFD8-437176E6A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2608D4-68F1-4E89-AAF5-05FCA437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4787-DC5B-497F-89D6-E170F1E3A43A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ECE334-9E45-4743-82D5-01B23049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7C11EA-B609-4E6A-8070-5CF0FB9C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E547-A7E6-41C4-B8F3-C97CA8B5A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4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7E3B2-B25A-4EDC-9127-E2869B64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3C1CEA-91CB-4A7E-8B6A-1A08722B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4787-DC5B-497F-89D6-E170F1E3A43A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384512-F09A-4FA3-8D25-C99FD5B9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87BDAE-3049-4B69-8202-9CA03F07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E547-A7E6-41C4-B8F3-C97CA8B5A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8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7B88EE-685C-437A-AEB7-C7E073F0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4787-DC5B-497F-89D6-E170F1E3A43A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8B6C50-8DDF-4B0D-A39D-B86080B6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330FD2-CD23-48B8-9FA9-AC39E250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E547-A7E6-41C4-B8F3-C97CA8B5A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7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4C0E9-CED3-4500-8B3D-89A1F7E0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56507F-C73F-4084-BB92-347980620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CE249B-77BA-4E60-85C1-F957DAD1C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D48F40-6109-4E4C-BDA2-705F0B12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4787-DC5B-497F-89D6-E170F1E3A43A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5FACA3-251C-4E58-AD91-3008CC13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4D5820-0AD2-4A0C-9135-6429A5F0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E547-A7E6-41C4-B8F3-C97CA8B5A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34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75B91-9E69-48D5-8685-C02507D3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0F94F1-15C4-4B92-9E14-EA902279C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600FB3-E4C0-4913-A1BC-F847EF71A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F61490-A81F-4FF5-9156-5B62F351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4787-DC5B-497F-89D6-E170F1E3A43A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A0FF3C-7CB3-46C0-9A44-5B373A68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F9459E-B6BA-4267-B0E7-9B44AFC4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E547-A7E6-41C4-B8F3-C97CA8B5A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22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313BBA-82E5-4BF9-9D53-854A54EA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AEEA6-70AD-4C1C-80DF-3EE3FA9E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A0134E-4EBC-4D41-B2EC-B7012162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B4787-DC5B-497F-89D6-E170F1E3A43A}" type="datetimeFigureOut">
              <a:rPr lang="de-DE" smtClean="0"/>
              <a:t>12.04.2022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3D4FD-C2C9-4D68-91A1-AA5CB7C1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38679-BB0C-4ED1-AC3E-88C32DE56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E547-A7E6-41C4-B8F3-C97CA8B5A7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8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1828800" y="3323114"/>
            <a:ext cx="8534400" cy="48006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003399"/>
              </a:gs>
              <a:gs pos="50000">
                <a:srgbClr val="001847"/>
              </a:gs>
              <a:gs pos="100000">
                <a:srgbClr val="00339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590800" y="457200"/>
            <a:ext cx="7010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rgbClr val="FFFF00"/>
                </a:solidFill>
                <a:latin typeface="Trebuchet MS" panose="020B0603020202020204" pitchFamily="34" charset="0"/>
              </a:rPr>
              <a:t>Kurzes Du'a für die Nacht des Qadr</a:t>
            </a:r>
          </a:p>
        </p:txBody>
      </p:sp>
      <p:sp>
        <p:nvSpPr>
          <p:cNvPr id="46084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  <p:sp>
        <p:nvSpPr>
          <p:cNvPr id="46086" name="Rectangle 1"/>
          <p:cNvSpPr>
            <a:spLocks noChangeArrowheads="1"/>
          </p:cNvSpPr>
          <p:nvPr/>
        </p:nvSpPr>
        <p:spPr bwMode="auto">
          <a:xfrm>
            <a:off x="2286000" y="1981201"/>
            <a:ext cx="72596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ar-SA" altLang="en-US" sz="8000" b="1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اللّهُمّ إِنّي أَمْسَيْتُ لَكَ عَبْداً دَاخِراً</a:t>
            </a:r>
            <a:endParaRPr lang="en-US" altLang="en-US" sz="8000" b="1">
              <a:solidFill>
                <a:srgbClr val="FFFF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6087" name="Rectangle 2"/>
          <p:cNvSpPr>
            <a:spLocks noChangeArrowheads="1"/>
          </p:cNvSpPr>
          <p:nvPr/>
        </p:nvSpPr>
        <p:spPr bwMode="auto">
          <a:xfrm>
            <a:off x="1828800" y="3048001"/>
            <a:ext cx="8534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i-FI" altLang="en-US" sz="4400" b="1" i="1">
                <a:solidFill>
                  <a:srgbClr val="FFFF00"/>
                </a:solidFill>
                <a:ea typeface="MS Mincho" panose="02020609040205080304" pitchFamily="49" charset="-128"/>
              </a:rPr>
              <a:t>allahumma inni amsaytu laka `abdan dakhiran</a:t>
            </a:r>
          </a:p>
        </p:txBody>
      </p:sp>
      <p:sp>
        <p:nvSpPr>
          <p:cNvPr id="46088" name="Rectangle 1"/>
          <p:cNvSpPr>
            <a:spLocks noChangeArrowheads="1"/>
          </p:cNvSpPr>
          <p:nvPr/>
        </p:nvSpPr>
        <p:spPr bwMode="auto">
          <a:xfrm>
            <a:off x="2438400" y="4383088"/>
            <a:ext cx="73152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solidFill>
                  <a:srgbClr val="FFFF00"/>
                </a:solidFill>
              </a:rPr>
              <a:t>Shaykh Kaf`ami hat berichtet, dass Imam Ali ibn al-Husayn (a) dieses Du`a in diesen Nächten im Stehen (qiyam), in der Verbeugung (rukou`) und in der Niederwerfung (sajdah) rezitierte.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فَصَلّ عَلَى مُحَمّدٍ وَآلِ مُحَمّدٍ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Deshalb segne Muhammad und die Familie Muhammads, 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55300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fasall `ala muhammadin wa ali muhammadin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55302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وَأَنْجِزْ لِي مَا وَعَدْتَنِي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und erfülle für mich, was Du mir versprochen hast,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56324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pl-PL" altLang="en-US" b="1" i="1">
                <a:ea typeface="MS Mincho" panose="02020609040205080304" pitchFamily="49" charset="-128"/>
              </a:rPr>
              <a:t>wa anjiz li ma wa`adtany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56325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56326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وَجَمِيعَ المُؤْمِنِينَ وَالمُؤْمِنَاتِ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und allen Gläubigen, Männern und Frauen,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57348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wa jami`a almu'minina wal-mu'minati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57349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57350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مِنَ المَغْفِرَةِ فِي هذِهِ اللّيْلَةِ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Das (Versprechen der) Vergebung in dieser Nacht. 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58372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en-US" b="1" i="1">
                <a:ea typeface="MS Mincho" panose="02020609040205080304" pitchFamily="49" charset="-128"/>
              </a:rPr>
              <a:t>mina almaghfirati fi hadhihi allaylati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58373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58374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وَأَتْمِمْ عَلَيّ مَا آتَيْتَنِي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Und vervollständige für mich das, was Du mir gegeben hast.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59396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pl-PL" altLang="en-US" b="1" i="1">
                <a:ea typeface="MS Mincho" panose="02020609040205080304" pitchFamily="49" charset="-128"/>
              </a:rPr>
              <a:t>wa atmim `alayya ma ataytany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59397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59398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فَإِنّي عَبْدُكَ المِسكِينُ المُسْتَكِينُ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Wahrlich, ich bin Dein Diener, arm, demütig.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60420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fa'inni `abduka almiskinu almustakinu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60421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60422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الضّعِيفُ الفَقِيرُ المَهِينُ.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en-US" sz="3600" b="1" dirty="0" err="1">
                <a:ea typeface="MS Mincho" pitchFamily="49" charset="-128"/>
              </a:rPr>
              <a:t>Schwach</a:t>
            </a:r>
            <a:r>
              <a:rPr lang="en-US" sz="3600" b="1" dirty="0">
                <a:ea typeface="MS Mincho" pitchFamily="49" charset="-128"/>
              </a:rPr>
              <a:t>, </a:t>
            </a:r>
            <a:r>
              <a:rPr lang="en-US" sz="3600" b="1" dirty="0" err="1">
                <a:ea typeface="MS Mincho" pitchFamily="49" charset="-128"/>
              </a:rPr>
              <a:t>bedürftig</a:t>
            </a:r>
            <a:r>
              <a:rPr lang="en-US" sz="3600" b="1" dirty="0">
                <a:ea typeface="MS Mincho" pitchFamily="49" charset="-128"/>
              </a:rPr>
              <a:t> und </a:t>
            </a:r>
            <a:r>
              <a:rPr lang="en-US" sz="3600" b="1" dirty="0" err="1">
                <a:ea typeface="MS Mincho" pitchFamily="49" charset="-128"/>
              </a:rPr>
              <a:t>entehrt</a:t>
            </a:r>
            <a:r>
              <a:rPr lang="en-US" sz="3600" b="1" dirty="0">
                <a:ea typeface="MS Mincho" pitchFamily="49" charset="-128"/>
              </a:rPr>
              <a:t>.</a:t>
            </a:r>
          </a:p>
        </p:txBody>
      </p:sp>
      <p:sp>
        <p:nvSpPr>
          <p:cNvPr id="61444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aldda`ifu alfaqiru almahinu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61446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68376"/>
            <a:ext cx="8763000" cy="1470025"/>
          </a:xfrm>
        </p:spPr>
        <p:txBody>
          <a:bodyPr>
            <a:normAutofit fontScale="90000"/>
          </a:bodyPr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 لا تَجْعَلْنِي نَاسِياً لِذِكْرِكَ فِيمَا أَوْلَيْتَنِي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O Gott, lasse mich Dein Gedenken nicht vergessen,</a:t>
            </a:r>
          </a:p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Das, was Du mir anvertraut hast,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62468" name="Subtitle 4"/>
          <p:cNvSpPr txBox="1">
            <a:spLocks/>
          </p:cNvSpPr>
          <p:nvPr/>
        </p:nvSpPr>
        <p:spPr bwMode="auto">
          <a:xfrm>
            <a:off x="1828800" y="48768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allahumma la taj`alny nasiyan lidhikrika fima awlaytani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62469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62470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غَافِلاً لإحْسَانِكَ فِيمَا أَعْطَيْتَنِي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noch achtlos Deiner Gnaden sein,</a:t>
            </a:r>
          </a:p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das, was Du mir gegeben hast,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63492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wa la ghafilan liihsanika fima a`taytani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63493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63494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>
            <a:normAutofit fontScale="90000"/>
          </a:bodyPr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آيِساً مِنْ إِجَابَتِكَ وَإِنْ أَبْطَأَتْ عَنّي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noch die Hoffnung aufgeben auf Deine Antwort,</a:t>
            </a:r>
          </a:p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auch wenn sie für mich verspätet ist.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64516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wa la ayisan min ijabatika wa in abtat `anni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64517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64518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ٱللَّـهِ ٱلرَّحْمَـٰنِ ٱلرَّحِيمِ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Im Namen Allahs, des Gnädigen, des Barmherzigen.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48132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i-FI" altLang="en-US" b="1" i="1">
                <a:ea typeface="MS Mincho" panose="02020609040205080304" pitchFamily="49" charset="-128"/>
              </a:rPr>
              <a:t>bi-smi llahi r-rahmani r-rahimi</a:t>
            </a:r>
          </a:p>
        </p:txBody>
      </p:sp>
      <p:sp>
        <p:nvSpPr>
          <p:cNvPr id="48133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48134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فِي سَرَّاءَ أَوْ ضَرَّاءَ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(Dies soll so sein bei allen Anlässen)</a:t>
            </a:r>
          </a:p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bei Freude und Leid,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65540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fi sarra'a aw darra'a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65541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65542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شِدّةٍ أَوْ رَخَاءٍ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en-US" sz="3600" b="1" dirty="0">
                <a:ea typeface="MS Mincho" pitchFamily="49" charset="-128"/>
              </a:rPr>
              <a:t>in </a:t>
            </a:r>
            <a:r>
              <a:rPr lang="en-US" sz="3600" b="1" dirty="0" err="1">
                <a:ea typeface="MS Mincho" pitchFamily="49" charset="-128"/>
              </a:rPr>
              <a:t>Schwierigkeit</a:t>
            </a:r>
            <a:r>
              <a:rPr lang="en-US" sz="3600" b="1" dirty="0">
                <a:ea typeface="MS Mincho" pitchFamily="49" charset="-128"/>
              </a:rPr>
              <a:t> </a:t>
            </a:r>
            <a:r>
              <a:rPr lang="en-US" sz="3600" b="1" dirty="0" err="1">
                <a:ea typeface="MS Mincho" pitchFamily="49" charset="-128"/>
              </a:rPr>
              <a:t>oder</a:t>
            </a:r>
            <a:r>
              <a:rPr lang="en-US" sz="3600" b="1" dirty="0">
                <a:ea typeface="MS Mincho" pitchFamily="49" charset="-128"/>
              </a:rPr>
              <a:t> </a:t>
            </a:r>
            <a:r>
              <a:rPr lang="en-US" sz="3600" b="1" dirty="0" err="1">
                <a:ea typeface="MS Mincho" pitchFamily="49" charset="-128"/>
              </a:rPr>
              <a:t>Bequemlichkeit</a:t>
            </a:r>
            <a:r>
              <a:rPr lang="en-US" sz="3600" b="1" dirty="0">
                <a:ea typeface="MS Mincho" pitchFamily="49" charset="-128"/>
              </a:rPr>
              <a:t>, </a:t>
            </a:r>
          </a:p>
        </p:txBody>
      </p:sp>
      <p:sp>
        <p:nvSpPr>
          <p:cNvPr id="66564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aw shiddatin aw rakha'in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66565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66566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عَافِيَةٍ أَوْ بَلاءٍ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en-US" sz="3600" b="1" dirty="0">
                <a:ea typeface="MS Mincho" pitchFamily="49" charset="-128"/>
              </a:rPr>
              <a:t>in Gesundheit </a:t>
            </a:r>
            <a:r>
              <a:rPr lang="en-US" sz="3600" b="1" dirty="0" err="1">
                <a:ea typeface="MS Mincho" pitchFamily="49" charset="-128"/>
              </a:rPr>
              <a:t>oder</a:t>
            </a:r>
            <a:r>
              <a:rPr lang="en-US" sz="3600" b="1" dirty="0">
                <a:ea typeface="MS Mincho" pitchFamily="49" charset="-128"/>
              </a:rPr>
              <a:t> </a:t>
            </a:r>
            <a:r>
              <a:rPr lang="en-US" sz="3600" b="1" dirty="0" err="1">
                <a:ea typeface="MS Mincho" pitchFamily="49" charset="-128"/>
              </a:rPr>
              <a:t>Krankheit</a:t>
            </a:r>
            <a:r>
              <a:rPr lang="en-US" sz="3600" b="1" dirty="0">
                <a:ea typeface="MS Mincho" pitchFamily="49" charset="-128"/>
              </a:rPr>
              <a:t>,</a:t>
            </a:r>
          </a:p>
        </p:txBody>
      </p:sp>
      <p:sp>
        <p:nvSpPr>
          <p:cNvPr id="67588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aw `afiyatin aw bala'in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67589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67590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بُؤْسٍ أَوْ نَعْمَاءَ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en-US" sz="3600" b="1" dirty="0">
                <a:ea typeface="MS Mincho" pitchFamily="49" charset="-128"/>
              </a:rPr>
              <a:t>in </a:t>
            </a:r>
            <a:r>
              <a:rPr lang="en-US" sz="3600" b="1" dirty="0" err="1">
                <a:ea typeface="MS Mincho" pitchFamily="49" charset="-128"/>
              </a:rPr>
              <a:t>Unglücken</a:t>
            </a:r>
            <a:r>
              <a:rPr lang="en-US" sz="3600" b="1" dirty="0">
                <a:ea typeface="MS Mincho" pitchFamily="49" charset="-128"/>
              </a:rPr>
              <a:t> </a:t>
            </a:r>
            <a:r>
              <a:rPr lang="en-US" sz="3600" b="1" dirty="0" err="1">
                <a:ea typeface="MS Mincho" pitchFamily="49" charset="-128"/>
              </a:rPr>
              <a:t>oder</a:t>
            </a:r>
            <a:r>
              <a:rPr lang="en-US" sz="3600" b="1" dirty="0">
                <a:ea typeface="MS Mincho" pitchFamily="49" charset="-128"/>
              </a:rPr>
              <a:t> </a:t>
            </a:r>
            <a:r>
              <a:rPr lang="en-US" sz="3600" b="1" dirty="0" err="1">
                <a:ea typeface="MS Mincho" pitchFamily="49" charset="-128"/>
              </a:rPr>
              <a:t>Segnungen</a:t>
            </a:r>
            <a:r>
              <a:rPr lang="en-US" sz="3600" b="1" dirty="0">
                <a:ea typeface="MS Mincho" pitchFamily="49" charset="-128"/>
              </a:rPr>
              <a:t>,</a:t>
            </a:r>
          </a:p>
        </p:txBody>
      </p:sp>
      <p:sp>
        <p:nvSpPr>
          <p:cNvPr id="68612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aw bu'sin aw na`ma'a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68613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68614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إِنّكَ سَمِيعُ الدّعَاءِ.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wahrlich, Du erhörst die Bittgebete.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69636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innaka sami`u alddu`a'i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69637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69638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فَلا أَحَدَ أَعْرَفُ بِحَقّكَ مِنْكَ.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en-US" sz="3600" b="1" dirty="0">
                <a:ea typeface="MS Mincho" pitchFamily="49" charset="-128"/>
              </a:rPr>
              <a:t>Niemand ist sich Deiner Verpflichtung mehr bewusst als Du.</a:t>
            </a:r>
          </a:p>
        </p:txBody>
      </p:sp>
      <p:sp>
        <p:nvSpPr>
          <p:cNvPr id="70660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pt-BR" altLang="en-US" b="1" i="1">
                <a:ea typeface="MS Mincho" panose="02020609040205080304" pitchFamily="49" charset="-128"/>
              </a:rPr>
              <a:t>fala ahada a`rafu bihaqqka minka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70661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70662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914401"/>
            <a:ext cx="92964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اَللَّهُمَّ صَلِّ عَلَى مُحَمَّدٍ وَ آلِ مُحَمَّد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O Gott, segne Muhammad und die Familie Muhammads.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47108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i-FI" altLang="en-US" b="1" i="1">
                <a:ea typeface="MS Mincho" panose="02020609040205080304" pitchFamily="49" charset="-128"/>
              </a:rPr>
              <a:t>allahumma salli `ala muhammadin wa ali muhammadin</a:t>
            </a:r>
          </a:p>
        </p:txBody>
      </p:sp>
      <p:sp>
        <p:nvSpPr>
          <p:cNvPr id="47109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47110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 إِنّي أَمْسَيْتُ لَكَ عَبْداً دَاخِراً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O Gott, in dieser Nacht bin ich einer Deiner sehr demütigen Diener.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49156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allahumma inni amsaytu laka `abdan dakhiran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49157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49158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لا أَمْلِكُ لِنَفْسِي نَفْعاً وَلا ضَرّاً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Ich habe keine Kontrolle über Gewinne und Verluste für mich selbst, 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50180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la amliku linafsy naf`an wa la darran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50181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50182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أَصْرِفُ عَنْهَا سُوءً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noch kann ich irgendein Übel davon abwenden.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51204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wa la asrifu `anha su'an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51205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51206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أَشْهَدُ بِذلِكَ عَلَى نَفْسِي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Ich bezeuge dies über mich selbst,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52228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asch-hadu bidhalika `ala nafsi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52229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52230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وَأَعْتَرِفُ لَكَ بِضَعْفِ قُوّتِي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Ich bestätige Dir meine Schwäche 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53252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wa a`tarifu laka bida`fi quwwati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53253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53254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2600" y="914401"/>
            <a:ext cx="8763000" cy="1470025"/>
          </a:xfrm>
        </p:spPr>
        <p:txBody>
          <a:bodyPr/>
          <a:lstStyle/>
          <a:p>
            <a:pPr rtl="1">
              <a:lnSpc>
                <a:spcPts val="8500"/>
              </a:lnSpc>
              <a:defRPr/>
            </a:pPr>
            <a:r>
              <a:rPr lang="ar-SA" sz="90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وَقِلّةِ حِيلَتِي</a:t>
            </a:r>
            <a:endParaRPr lang="en-US" sz="90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0" y="2743200"/>
            <a:ext cx="8686800" cy="1752600"/>
          </a:xfrm>
        </p:spPr>
        <p:txBody>
          <a:bodyPr/>
          <a:lstStyle/>
          <a:p>
            <a:pPr marL="342900" indent="-342900">
              <a:defRPr/>
            </a:pPr>
            <a:r>
              <a:rPr lang="de-DE" sz="3600" b="1" dirty="0">
                <a:ea typeface="MS Mincho" pitchFamily="49" charset="-128"/>
              </a:rPr>
              <a:t>und meinen Mangel an Mitteln.</a:t>
            </a:r>
            <a:endParaRPr lang="en-US" sz="3600" b="1" dirty="0">
              <a:ea typeface="MS Mincho" pitchFamily="49" charset="-128"/>
            </a:endParaRPr>
          </a:p>
        </p:txBody>
      </p:sp>
      <p:sp>
        <p:nvSpPr>
          <p:cNvPr id="54276" name="Subtitle 4"/>
          <p:cNvSpPr txBox="1">
            <a:spLocks/>
          </p:cNvSpPr>
          <p:nvPr/>
        </p:nvSpPr>
        <p:spPr bwMode="auto">
          <a:xfrm>
            <a:off x="1828800" y="45720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" altLang="en-US" b="1" i="1">
                <a:ea typeface="MS Mincho" panose="02020609040205080304" pitchFamily="49" charset="-128"/>
              </a:rPr>
              <a:t>wa qillati hilati</a:t>
            </a:r>
            <a:endParaRPr lang="fi-FI" altLang="en-US" b="1" i="1">
              <a:ea typeface="MS Mincho" panose="02020609040205080304" pitchFamily="49" charset="-128"/>
            </a:endParaRPr>
          </a:p>
        </p:txBody>
      </p:sp>
      <p:sp>
        <p:nvSpPr>
          <p:cNvPr id="54277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ar-SA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 اعمال للَيْلَةُ الْقَدْرِ</a:t>
            </a:r>
          </a:p>
        </p:txBody>
      </p:sp>
      <p:sp>
        <p:nvSpPr>
          <p:cNvPr id="54278" name="Text Box 13"/>
          <p:cNvSpPr txBox="1">
            <a:spLocks noChangeArrowheads="1"/>
          </p:cNvSpPr>
          <p:nvPr/>
        </p:nvSpPr>
        <p:spPr bwMode="auto">
          <a:xfrm>
            <a:off x="1524000" y="-1588"/>
            <a:ext cx="4610100" cy="339726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>
                <a:solidFill>
                  <a:srgbClr val="FFFF99"/>
                </a:solidFill>
                <a:latin typeface="Trebuchet MS" panose="020B0603020202020204" pitchFamily="34" charset="0"/>
              </a:rPr>
              <a:t>A'amaal für </a:t>
            </a:r>
            <a:r>
              <a:rPr lang="en-GB" altLang="en-US" sz="1600" b="1" i="1">
                <a:solidFill>
                  <a:srgbClr val="FFFF99"/>
                </a:solidFill>
                <a:latin typeface="Trebuchet MS" panose="020B0603020202020204" pitchFamily="34" charset="0"/>
              </a:rPr>
              <a:t>Laylatul Qadr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Breitbild</PresentationFormat>
  <Paragraphs>130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Arabic Typesetting</vt:lpstr>
      <vt:lpstr>Arial</vt:lpstr>
      <vt:lpstr>Calibri</vt:lpstr>
      <vt:lpstr>Calibri Light</vt:lpstr>
      <vt:lpstr>Trebuchet MS</vt:lpstr>
      <vt:lpstr>Office</vt:lpstr>
      <vt:lpstr>PowerPoint-Präsentation</vt:lpstr>
      <vt:lpstr>بِسْمِ ٱللَّـهِ ٱلرَّحْمَـٰنِ ٱلرَّحِيمِ</vt:lpstr>
      <vt:lpstr>اَللَّهُمَّ صَلِّ عَلَى مُحَمَّدٍ وَ آلِ مُحَمَّد</vt:lpstr>
      <vt:lpstr>اللّهُمّ إِنّي أَمْسَيْتُ لَكَ عَبْداً دَاخِراً</vt:lpstr>
      <vt:lpstr>لا أَمْلِكُ لِنَفْسِي نَفْعاً وَلا ضَرّاً</vt:lpstr>
      <vt:lpstr>وَلا أَصْرِفُ عَنْهَا سُوءً</vt:lpstr>
      <vt:lpstr>أَشْهَدُ بِذلِكَ عَلَى نَفْسِي</vt:lpstr>
      <vt:lpstr>وَأَعْتَرِفُ لَكَ بِضَعْفِ قُوّتِي</vt:lpstr>
      <vt:lpstr>وَقِلّةِ حِيلَتِي</vt:lpstr>
      <vt:lpstr>فَصَلّ عَلَى مُحَمّدٍ وَآلِ مُحَمّدٍ</vt:lpstr>
      <vt:lpstr>وَأَنْجِزْ لِي مَا وَعَدْتَنِي</vt:lpstr>
      <vt:lpstr>وَجَمِيعَ المُؤْمِنِينَ وَالمُؤْمِنَاتِ</vt:lpstr>
      <vt:lpstr>مِنَ المَغْفِرَةِ فِي هذِهِ اللّيْلَةِ</vt:lpstr>
      <vt:lpstr>وَأَتْمِمْ عَلَيّ مَا آتَيْتَنِي</vt:lpstr>
      <vt:lpstr>فَإِنّي عَبْدُكَ المِسكِينُ المُسْتَكِينُ</vt:lpstr>
      <vt:lpstr>الضّعِيفُ الفَقِيرُ المَهِينُ.</vt:lpstr>
      <vt:lpstr>اللّهُمّ لا تَجْعَلْنِي نَاسِياً لِذِكْرِكَ فِيمَا أَوْلَيْتَنِي</vt:lpstr>
      <vt:lpstr>وَلا غَافِلاً لإحْسَانِكَ فِيمَا أَعْطَيْتَنِي</vt:lpstr>
      <vt:lpstr>وَلا آيِساً مِنْ إِجَابَتِكَ وَإِنْ أَبْطَأَتْ عَنّي</vt:lpstr>
      <vt:lpstr>فِي سَرَّاءَ أَوْ ضَرَّاءَ</vt:lpstr>
      <vt:lpstr>أَوْ شِدّةٍ أَوْ رَخَاءٍ</vt:lpstr>
      <vt:lpstr>أَوْ عَافِيَةٍ أَوْ بَلاءٍ</vt:lpstr>
      <vt:lpstr>أَوْ بُؤْسٍ أَوْ نَعْمَاءَ</vt:lpstr>
      <vt:lpstr>إِنّكَ سَمِيعُ الدّعَاءِ.</vt:lpstr>
      <vt:lpstr>فَلا أَحَدَ أَعْرَفُ بِحَقّكَ مِنْكَ.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مروان aka Abu Zulfiqar</dc:creator>
  <cp:lastModifiedBy>مروان aka Abu Zulfiqar</cp:lastModifiedBy>
  <cp:revision>4</cp:revision>
  <dcterms:created xsi:type="dcterms:W3CDTF">2022-04-10T14:54:41Z</dcterms:created>
  <dcterms:modified xsi:type="dcterms:W3CDTF">2022-04-11T22:51:10Z</dcterms:modified>
</cp:coreProperties>
</file>