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5"/>
  </p:notesMasterIdLst>
  <p:sldIdLst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1879263" cy="6480175"/>
  <p:notesSz cx="6858000" cy="9144000"/>
  <p:embeddedFontLst>
    <p:embeddedFont>
      <p:font typeface="Fira Sans Extra Condensed" panose="020B0503050000020004" pitchFamily="34" charset="0"/>
      <p:regular r:id="rId16"/>
      <p:bold r:id="rId17"/>
      <p:italic r:id="rId18"/>
      <p:boldItalic r:id="rId19"/>
    </p:embeddedFont>
    <p:embeddedFont>
      <p:font typeface="Fira Sans Extra Condensed SemiBold" panose="020B060402020202020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Source Code Pro" panose="020B0509030403020204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747775"/>
          </p15:clr>
        </p15:guide>
        <p15:guide id="2" pos="3742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1FE19-FBC2-47CD-BA39-25A3A8E9E691}" v="8" dt="2024-01-18T14:04:23.046"/>
    <p1510:client id="{D8543FCA-2D03-4E15-91FA-32B67BF84FD7}" v="9" dt="2024-01-18T13:02:20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08" y="628"/>
      </p:cViewPr>
      <p:guideLst>
        <p:guide orient="horz" pos="2041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31729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79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cef800187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cef800187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35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cef800187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cef800187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7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cef800187_0_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cef800187_0_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2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cef800187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cef800187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455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cef800187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cef800187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396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cef800187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cef800187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44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cef800187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cef800187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39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cef800187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cef800187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64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cef800187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cef800187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505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cef800187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acef800187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909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acef800187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7338" y="685800"/>
            <a:ext cx="6283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acef800187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76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04950" y="938072"/>
            <a:ext cx="11069384" cy="2586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51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04940" y="3570648"/>
            <a:ext cx="11069384" cy="998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28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04940" y="1393581"/>
            <a:ext cx="11069384" cy="24737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511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04940" y="3971415"/>
            <a:ext cx="11069384" cy="1638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76026" lvl="0" indent="-43202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152053" lvl="1" indent="-400018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728079" lvl="2" indent="-40001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304105" lvl="3" indent="-400018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880131" lvl="4" indent="-400018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456158" lvl="5" indent="-40001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032184" lvl="6" indent="-400018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608210" lvl="7" indent="-400018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184237" lvl="8" indent="-40001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de garde" type="title">
  <p:cSld name="TITLE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55932" y="2065064"/>
            <a:ext cx="10567400" cy="883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4032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2151168" y="2948741"/>
            <a:ext cx="7438180" cy="961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67287" y="-14011"/>
            <a:ext cx="2608955" cy="1794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59" y="88255"/>
            <a:ext cx="1639797" cy="1590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de plan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-37610" y="-24001"/>
            <a:ext cx="11916678" cy="1266554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404940" y="138713"/>
            <a:ext cx="11314530" cy="92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41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Plan</a:t>
            </a:r>
            <a:endParaRPr sz="441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ction" type="secHead">
  <p:cSld name="SECTION_HEADER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6" name="Google Shape;66;p16"/>
          <p:cNvSpPr/>
          <p:nvPr/>
        </p:nvSpPr>
        <p:spPr>
          <a:xfrm>
            <a:off x="-18708" y="2189823"/>
            <a:ext cx="11916678" cy="1393549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1773" y="2454932"/>
            <a:ext cx="11267762" cy="84059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Extra Condensed"/>
              <a:buNone/>
              <a:def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404940" y="1850538"/>
            <a:ext cx="11069384" cy="3905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76026" lvl="0" indent="-43202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152053" lvl="1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728079" lvl="2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304105" lvl="3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880131" lvl="4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456158" lvl="5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032184" lvl="6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608210" lvl="7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184237" lvl="8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1" name="Google Shape;71;p17"/>
          <p:cNvSpPr/>
          <p:nvPr/>
        </p:nvSpPr>
        <p:spPr>
          <a:xfrm>
            <a:off x="-37610" y="-24001"/>
            <a:ext cx="11916678" cy="1266554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04940" y="138713"/>
            <a:ext cx="11314530" cy="92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441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tit titre et corps ">
  <p:cSld name="TITLE_AND_BODY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305946" y="970798"/>
            <a:ext cx="11168378" cy="4904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76026" lvl="0" indent="-43202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152053" lvl="1" indent="-400018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728079" lvl="2" indent="-40001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304105" lvl="3" indent="-400018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880131" lvl="4" indent="-400018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456158" lvl="5" indent="-40001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032184" lvl="6" indent="-400018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608210" lvl="7" indent="-400018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184237" lvl="8" indent="-40001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6" name="Google Shape;76;p18"/>
          <p:cNvSpPr/>
          <p:nvPr/>
        </p:nvSpPr>
        <p:spPr>
          <a:xfrm>
            <a:off x="-37610" y="-24001"/>
            <a:ext cx="11916678" cy="799014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05946" y="37293"/>
            <a:ext cx="9724003" cy="65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394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ans corp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0" name="Google Shape;80;p19"/>
          <p:cNvSpPr/>
          <p:nvPr/>
        </p:nvSpPr>
        <p:spPr>
          <a:xfrm>
            <a:off x="-37610" y="-24001"/>
            <a:ext cx="11916678" cy="1266554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404940" y="138713"/>
            <a:ext cx="11314530" cy="92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441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tit titre sans corp ">
  <p:cSld name="BLANK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4" name="Google Shape;84;p20"/>
          <p:cNvSpPr/>
          <p:nvPr/>
        </p:nvSpPr>
        <p:spPr>
          <a:xfrm>
            <a:off x="-37610" y="-24001"/>
            <a:ext cx="11916678" cy="799014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305946" y="37293"/>
            <a:ext cx="9724003" cy="65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2394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441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ès petit titre sans corp">
  <p:cSld name="BLANK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8964" y="-2394"/>
            <a:ext cx="5229916" cy="43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89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9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04940" y="2709806"/>
            <a:ext cx="11069384" cy="1060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36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TITLE_ONLY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791951" y="230400"/>
            <a:ext cx="10691337" cy="60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78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Design Elements Infographics</a:t>
            </a:r>
            <a:endParaRPr sz="378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CUSTOM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04940" y="560677"/>
            <a:ext cx="11069384" cy="721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04940" y="1451976"/>
            <a:ext cx="11069384" cy="4304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76026" lvl="0" indent="-43202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152053" lvl="1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728079" lvl="2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304105" lvl="3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880131" lvl="4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456158" lvl="5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032184" lvl="6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608210" lvl="7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184237" lvl="8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04940" y="560677"/>
            <a:ext cx="11069384" cy="721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04939" y="1451976"/>
            <a:ext cx="5196398" cy="4304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76026" lvl="0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64"/>
            </a:lvl1pPr>
            <a:lvl2pPr marL="1152053" lvl="1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2pPr>
            <a:lvl3pPr marL="1728079" lvl="2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3pPr>
            <a:lvl4pPr marL="2304105" lvl="3" indent="-38401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12"/>
            </a:lvl4pPr>
            <a:lvl5pPr marL="2880131" lvl="4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5pPr>
            <a:lvl6pPr marL="3456158" lvl="5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6pPr>
            <a:lvl7pPr marL="4032184" lvl="6" indent="-38401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12"/>
            </a:lvl7pPr>
            <a:lvl8pPr marL="4608210" lvl="7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8pPr>
            <a:lvl9pPr marL="5184237" lvl="8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277926" y="1451976"/>
            <a:ext cx="5196398" cy="4304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76026" lvl="0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64"/>
            </a:lvl1pPr>
            <a:lvl2pPr marL="1152053" lvl="1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2pPr>
            <a:lvl3pPr marL="1728079" lvl="2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3pPr>
            <a:lvl4pPr marL="2304105" lvl="3" indent="-38401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12"/>
            </a:lvl4pPr>
            <a:lvl5pPr marL="2880131" lvl="4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5pPr>
            <a:lvl6pPr marL="3456158" lvl="5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6pPr>
            <a:lvl7pPr marL="4032184" lvl="6" indent="-38401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12"/>
            </a:lvl7pPr>
            <a:lvl8pPr marL="4608210" lvl="7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8pPr>
            <a:lvl9pPr marL="5184237" lvl="8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04940" y="560677"/>
            <a:ext cx="11069384" cy="721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04939" y="699987"/>
            <a:ext cx="3647963" cy="9520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024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04939" y="1750725"/>
            <a:ext cx="3647963" cy="4005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576026" lvl="0" indent="-38401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12"/>
            </a:lvl1pPr>
            <a:lvl2pPr marL="1152053" lvl="1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2pPr>
            <a:lvl3pPr marL="1728079" lvl="2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3pPr>
            <a:lvl4pPr marL="2304105" lvl="3" indent="-38401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12"/>
            </a:lvl4pPr>
            <a:lvl5pPr marL="2880131" lvl="4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5pPr>
            <a:lvl6pPr marL="3456158" lvl="5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6pPr>
            <a:lvl7pPr marL="4032184" lvl="6" indent="-38401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512"/>
            </a:lvl7pPr>
            <a:lvl8pPr marL="4608210" lvl="7" indent="-38401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512"/>
            </a:lvl8pPr>
            <a:lvl9pPr marL="5184237" lvl="8" indent="-38401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512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36899" y="567133"/>
            <a:ext cx="8272613" cy="5153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048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939631" y="-157"/>
            <a:ext cx="5939632" cy="64801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67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44919" y="1553648"/>
            <a:ext cx="5255249" cy="1867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92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44919" y="3531528"/>
            <a:ext cx="5255249" cy="1556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46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417063" y="912245"/>
            <a:ext cx="4984769" cy="46553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576026" lvl="0" indent="-43202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152053" lvl="1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728079" lvl="2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304105" lvl="3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880131" lvl="4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456158" lvl="5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032184" lvl="6" indent="-40001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608210" lvl="7" indent="-40001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184237" lvl="8" indent="-40001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04939" y="5330002"/>
            <a:ext cx="7793233" cy="762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576026" lvl="0" indent="-288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4940" y="560677"/>
            <a:ext cx="11069384" cy="72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4940" y="1451976"/>
            <a:ext cx="11069384" cy="430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260">
                <a:solidFill>
                  <a:schemeClr val="dk2"/>
                </a:solidFill>
              </a:defRPr>
            </a:lvl1pPr>
            <a:lvl2pPr lvl="1" algn="r">
              <a:buNone/>
              <a:defRPr sz="1260">
                <a:solidFill>
                  <a:schemeClr val="dk2"/>
                </a:solidFill>
              </a:defRPr>
            </a:lvl2pPr>
            <a:lvl3pPr lvl="2" algn="r">
              <a:buNone/>
              <a:defRPr sz="1260">
                <a:solidFill>
                  <a:schemeClr val="dk2"/>
                </a:solidFill>
              </a:defRPr>
            </a:lvl3pPr>
            <a:lvl4pPr lvl="3" algn="r">
              <a:buNone/>
              <a:defRPr sz="1260">
                <a:solidFill>
                  <a:schemeClr val="dk2"/>
                </a:solidFill>
              </a:defRPr>
            </a:lvl4pPr>
            <a:lvl5pPr lvl="4" algn="r">
              <a:buNone/>
              <a:defRPr sz="1260">
                <a:solidFill>
                  <a:schemeClr val="dk2"/>
                </a:solidFill>
              </a:defRPr>
            </a:lvl5pPr>
            <a:lvl6pPr lvl="5" algn="r">
              <a:buNone/>
              <a:defRPr sz="1260">
                <a:solidFill>
                  <a:schemeClr val="dk2"/>
                </a:solidFill>
              </a:defRPr>
            </a:lvl6pPr>
            <a:lvl7pPr lvl="6" algn="r">
              <a:buNone/>
              <a:defRPr sz="1260">
                <a:solidFill>
                  <a:schemeClr val="dk2"/>
                </a:solidFill>
              </a:defRPr>
            </a:lvl7pPr>
            <a:lvl8pPr lvl="7" algn="r">
              <a:buNone/>
              <a:defRPr sz="1260">
                <a:solidFill>
                  <a:schemeClr val="dk2"/>
                </a:solidFill>
              </a:defRPr>
            </a:lvl8pPr>
            <a:lvl9pPr lvl="8" algn="r">
              <a:buNone/>
              <a:defRPr sz="126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80517" y="234715"/>
            <a:ext cx="11069384" cy="92411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Fira Sans Extra Condensed SemiBold"/>
              <a:buNone/>
              <a:defRPr sz="3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swald"/>
              <a:buNone/>
              <a:defRPr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04940" y="1850538"/>
            <a:ext cx="11069384" cy="390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1006841" y="5875078"/>
            <a:ext cx="712834" cy="49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26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6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habits, homme, illustration, conception&#10;&#10;Description générée automatiquement">
            <a:extLst>
              <a:ext uri="{FF2B5EF4-FFF2-40B4-BE49-F238E27FC236}">
                <a16:creationId xmlns:a16="http://schemas.microsoft.com/office/drawing/2014/main" id="{4AB7913D-0E9A-2134-7AE0-FA8E4EB1F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642" y="-635"/>
            <a:ext cx="6486339" cy="647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72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Service rééducation - orthophoniste - SAMIA KABBAJ 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79" name="Google Shape;279;p32"/>
          <p:cNvGrpSpPr/>
          <p:nvPr/>
        </p:nvGrpSpPr>
        <p:grpSpPr>
          <a:xfrm>
            <a:off x="632602" y="890643"/>
            <a:ext cx="10684241" cy="4267909"/>
            <a:chOff x="393800" y="1450350"/>
            <a:chExt cx="8644635" cy="3573000"/>
          </a:xfrm>
        </p:grpSpPr>
        <p:sp>
          <p:nvSpPr>
            <p:cNvPr id="280" name="Google Shape;280;p32"/>
            <p:cNvSpPr/>
            <p:nvPr/>
          </p:nvSpPr>
          <p:spPr>
            <a:xfrm>
              <a:off x="393800" y="1450350"/>
              <a:ext cx="8644500" cy="357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endParaRPr sz="2267"/>
            </a:p>
          </p:txBody>
        </p:sp>
        <p:cxnSp>
          <p:nvCxnSpPr>
            <p:cNvPr id="281" name="Google Shape;281;p32"/>
            <p:cNvCxnSpPr>
              <a:stCxn id="280" idx="1"/>
              <a:endCxn id="282" idx="1"/>
            </p:cNvCxnSpPr>
            <p:nvPr/>
          </p:nvCxnSpPr>
          <p:spPr>
            <a:xfrm>
              <a:off x="393800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32"/>
            <p:cNvCxnSpPr>
              <a:stCxn id="280" idx="0"/>
            </p:cNvCxnSpPr>
            <p:nvPr/>
          </p:nvCxnSpPr>
          <p:spPr>
            <a:xfrm>
              <a:off x="4716050" y="1450350"/>
              <a:ext cx="3600" cy="14025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82" name="Google Shape;28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83760" y="2829262"/>
              <a:ext cx="864575" cy="8151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4" name="Google Shape;284;p32"/>
            <p:cNvCxnSpPr>
              <a:stCxn id="282" idx="3"/>
              <a:endCxn id="280" idx="3"/>
            </p:cNvCxnSpPr>
            <p:nvPr/>
          </p:nvCxnSpPr>
          <p:spPr>
            <a:xfrm>
              <a:off x="5148335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32"/>
            <p:cNvCxnSpPr>
              <a:stCxn id="286" idx="2"/>
              <a:endCxn id="280" idx="2"/>
            </p:cNvCxnSpPr>
            <p:nvPr/>
          </p:nvCxnSpPr>
          <p:spPr>
            <a:xfrm>
              <a:off x="4715928" y="4131032"/>
              <a:ext cx="122" cy="892318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6" name="Google Shape;286;p32"/>
            <p:cNvSpPr txBox="1"/>
            <p:nvPr/>
          </p:nvSpPr>
          <p:spPr>
            <a:xfrm>
              <a:off x="3687678" y="3644216"/>
              <a:ext cx="2056500" cy="486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pPr algn="ctr">
                <a:buSzPts val="1100"/>
              </a:pPr>
              <a:r>
                <a:rPr lang="fr" sz="2267">
                  <a:latin typeface="Roboto"/>
                  <a:ea typeface="Roboto"/>
                  <a:cs typeface="Roboto"/>
                  <a:sym typeface="Roboto"/>
                </a:rPr>
                <a:t>Kinésithérapeute</a:t>
              </a:r>
              <a:endParaRPr sz="2267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7" name="Google Shape;287;p32"/>
          <p:cNvSpPr/>
          <p:nvPr/>
        </p:nvSpPr>
        <p:spPr>
          <a:xfrm>
            <a:off x="632516" y="5158034"/>
            <a:ext cx="10683501" cy="93772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algn="ctr">
              <a:buClr>
                <a:srgbClr val="E91D63"/>
              </a:buClr>
              <a:buSzPts val="1100"/>
            </a:pPr>
            <a:endParaRPr sz="2267"/>
          </a:p>
        </p:txBody>
      </p:sp>
      <p:cxnSp>
        <p:nvCxnSpPr>
          <p:cNvPr id="288" name="Google Shape;288;p32"/>
          <p:cNvCxnSpPr>
            <a:stCxn id="287" idx="0"/>
            <a:endCxn id="287" idx="2"/>
          </p:cNvCxnSpPr>
          <p:nvPr/>
        </p:nvCxnSpPr>
        <p:spPr>
          <a:xfrm>
            <a:off x="5974266" y="5158034"/>
            <a:ext cx="0" cy="937726"/>
          </a:xfrm>
          <a:prstGeom prst="straightConnector1">
            <a:avLst/>
          </a:prstGeom>
          <a:noFill/>
          <a:ln w="9525" cap="flat" cmpd="sng">
            <a:solidFill>
              <a:srgbClr val="1F1F1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2"/>
          <p:cNvSpPr txBox="1"/>
          <p:nvPr/>
        </p:nvSpPr>
        <p:spPr>
          <a:xfrm>
            <a:off x="6529647" y="5420492"/>
            <a:ext cx="4208240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>
              <a:buClr>
                <a:srgbClr val="E91D63"/>
              </a:buClr>
              <a:buSzPts val="1100"/>
            </a:pPr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Souhaits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1648093" y="5435066"/>
            <a:ext cx="3114037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>
              <a:buClr>
                <a:srgbClr val="E91D63"/>
              </a:buClr>
              <a:buSzPts val="1100"/>
            </a:pPr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Problèmes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806465" y="3150180"/>
            <a:ext cx="1666439" cy="34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fait-il?</a:t>
            </a:r>
            <a:endParaRPr sz="1512" b="1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874508" y="1050019"/>
            <a:ext cx="1379565" cy="34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>
              <a:buClr>
                <a:srgbClr val="E91D63"/>
              </a:buClr>
              <a:buSzPts val="1100"/>
            </a:pPr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dit- il?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6327643" y="1019053"/>
            <a:ext cx="2120750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>
              <a:buClr>
                <a:srgbClr val="E91D63"/>
              </a:buClr>
              <a:buSzPts val="1100"/>
            </a:pPr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pense-t-il?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6748507" y="3219760"/>
            <a:ext cx="2760641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Comment se sent-il 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630383" y="1343199"/>
            <a:ext cx="4511366" cy="1396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marL="576026" indent="-384018">
              <a:buSzPts val="1200"/>
              <a:buFont typeface="Roboto"/>
              <a:buChar char="●"/>
            </a:pPr>
            <a:r>
              <a:rPr lang="fr" sz="1512">
                <a:latin typeface="Roboto"/>
                <a:ea typeface="Roboto"/>
                <a:cs typeface="Roboto"/>
                <a:sym typeface="Roboto"/>
              </a:rPr>
              <a:t>Get liste des personnels bénéficiaire à pôle médical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  <a:p>
            <a:pPr marL="576026" indent="-384018">
              <a:buSzPts val="1200"/>
              <a:buFont typeface="Roboto"/>
              <a:buChar char="●"/>
            </a:pPr>
            <a:r>
              <a:rPr lang="fr" sz="1512">
                <a:latin typeface="Roboto"/>
                <a:ea typeface="Roboto"/>
                <a:cs typeface="Roboto"/>
                <a:sym typeface="Roboto"/>
              </a:rPr>
              <a:t>Gestion de liste d'attente 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  <a:p>
            <a:pPr marL="576026" indent="-384018">
              <a:buSzPts val="1200"/>
              <a:buFont typeface="Roboto"/>
              <a:buChar char="●"/>
            </a:pPr>
            <a:r>
              <a:rPr lang="fr" sz="1512">
                <a:latin typeface="Roboto"/>
                <a:ea typeface="Roboto"/>
                <a:cs typeface="Roboto"/>
                <a:sym typeface="Roboto"/>
              </a:rPr>
              <a:t>Gestion des rendez-vous, Informer le service social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549564" y="3399156"/>
            <a:ext cx="4731340" cy="1653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576026" indent="-384018">
              <a:lnSpc>
                <a:spcPct val="115000"/>
              </a:lnSpc>
              <a:buClr>
                <a:srgbClr val="1F1F1F"/>
              </a:buClr>
              <a:buSzPts val="1200"/>
              <a:buFont typeface="Roboto"/>
              <a:buChar char="●"/>
            </a:pPr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Saisie les informations de handicap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6026" indent="-384018">
              <a:lnSpc>
                <a:spcPct val="115000"/>
              </a:lnSpc>
              <a:buClr>
                <a:srgbClr val="1F1F1F"/>
              </a:buClr>
              <a:buSzPts val="1200"/>
              <a:buFont typeface="Roboto"/>
              <a:buChar char="●"/>
            </a:pPr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Gestion des rendez-vous, Informer le service social</a:t>
            </a:r>
            <a:endParaRPr sz="1512" b="1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pole sport - (Yassine serhane, Karima bamoussa)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02" name="Google Shape;302;p33"/>
          <p:cNvGrpSpPr/>
          <p:nvPr/>
        </p:nvGrpSpPr>
        <p:grpSpPr>
          <a:xfrm>
            <a:off x="722742" y="748594"/>
            <a:ext cx="10498002" cy="4226495"/>
            <a:chOff x="393800" y="1450350"/>
            <a:chExt cx="8644635" cy="3573000"/>
          </a:xfrm>
        </p:grpSpPr>
        <p:sp>
          <p:nvSpPr>
            <p:cNvPr id="303" name="Google Shape;303;p33"/>
            <p:cNvSpPr/>
            <p:nvPr/>
          </p:nvSpPr>
          <p:spPr>
            <a:xfrm>
              <a:off x="393800" y="1450350"/>
              <a:ext cx="8644500" cy="357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endParaRPr sz="2267"/>
            </a:p>
          </p:txBody>
        </p:sp>
        <p:cxnSp>
          <p:nvCxnSpPr>
            <p:cNvPr id="304" name="Google Shape;304;p33"/>
            <p:cNvCxnSpPr>
              <a:stCxn id="303" idx="1"/>
              <a:endCxn id="305" idx="1"/>
            </p:cNvCxnSpPr>
            <p:nvPr/>
          </p:nvCxnSpPr>
          <p:spPr>
            <a:xfrm>
              <a:off x="393800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33"/>
            <p:cNvCxnSpPr>
              <a:stCxn id="303" idx="0"/>
            </p:cNvCxnSpPr>
            <p:nvPr/>
          </p:nvCxnSpPr>
          <p:spPr>
            <a:xfrm>
              <a:off x="4716050" y="1450350"/>
              <a:ext cx="3600" cy="14025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05" name="Google Shape;305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83760" y="2829262"/>
              <a:ext cx="864575" cy="8151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7" name="Google Shape;307;p33"/>
            <p:cNvCxnSpPr>
              <a:stCxn id="305" idx="3"/>
              <a:endCxn id="303" idx="3"/>
            </p:cNvCxnSpPr>
            <p:nvPr/>
          </p:nvCxnSpPr>
          <p:spPr>
            <a:xfrm>
              <a:off x="5148335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33"/>
            <p:cNvCxnSpPr>
              <a:stCxn id="309" idx="2"/>
              <a:endCxn id="303" idx="2"/>
            </p:cNvCxnSpPr>
            <p:nvPr/>
          </p:nvCxnSpPr>
          <p:spPr>
            <a:xfrm>
              <a:off x="4715928" y="4135802"/>
              <a:ext cx="122" cy="887548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9" name="Google Shape;309;p33"/>
            <p:cNvSpPr txBox="1"/>
            <p:nvPr/>
          </p:nvSpPr>
          <p:spPr>
            <a:xfrm>
              <a:off x="3687678" y="3644216"/>
              <a:ext cx="2056500" cy="491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pPr algn="ctr"/>
              <a:endParaRPr sz="2267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0" name="Google Shape;310;p33"/>
          <p:cNvSpPr/>
          <p:nvPr/>
        </p:nvSpPr>
        <p:spPr>
          <a:xfrm>
            <a:off x="722661" y="4975063"/>
            <a:ext cx="10497165" cy="92903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algn="ctr"/>
            <a:endParaRPr sz="2267"/>
          </a:p>
        </p:txBody>
      </p:sp>
      <p:cxnSp>
        <p:nvCxnSpPr>
          <p:cNvPr id="311" name="Google Shape;311;p33"/>
          <p:cNvCxnSpPr>
            <a:stCxn id="310" idx="0"/>
            <a:endCxn id="310" idx="2"/>
          </p:cNvCxnSpPr>
          <p:nvPr/>
        </p:nvCxnSpPr>
        <p:spPr>
          <a:xfrm>
            <a:off x="5971244" y="4975063"/>
            <a:ext cx="0" cy="929033"/>
          </a:xfrm>
          <a:prstGeom prst="straightConnector1">
            <a:avLst/>
          </a:prstGeom>
          <a:noFill/>
          <a:ln w="9525" cap="flat" cmpd="sng">
            <a:solidFill>
              <a:srgbClr val="1F1F1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" name="Google Shape;312;p33"/>
          <p:cNvSpPr txBox="1"/>
          <p:nvPr/>
        </p:nvSpPr>
        <p:spPr>
          <a:xfrm>
            <a:off x="6517049" y="5234997"/>
            <a:ext cx="4134915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Souhaits</a:t>
            </a:r>
            <a:endParaRPr sz="1512">
              <a:solidFill>
                <a:srgbClr val="1F1F1F"/>
              </a:solidFill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1720546" y="5249430"/>
            <a:ext cx="3059988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Problèmes</a:t>
            </a:r>
            <a:endParaRPr sz="1512">
              <a:solidFill>
                <a:srgbClr val="1F1F1F"/>
              </a:solidFill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893581" y="2986529"/>
            <a:ext cx="1637714" cy="33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fait-il?</a:t>
            </a:r>
            <a:endParaRPr sz="1512" b="1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33"/>
          <p:cNvSpPr/>
          <p:nvPr/>
        </p:nvSpPr>
        <p:spPr>
          <a:xfrm>
            <a:off x="960438" y="906578"/>
            <a:ext cx="1355375" cy="33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>
              <a:buClr>
                <a:srgbClr val="E91D63"/>
              </a:buClr>
              <a:buSzPts val="1100"/>
            </a:pPr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dit- il?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6318561" y="875910"/>
            <a:ext cx="2084088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pense-t-il?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6732095" y="2902683"/>
            <a:ext cx="2712640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Comment se sent-il 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/>
          </a:p>
        </p:txBody>
      </p:sp>
      <p:sp>
        <p:nvSpPr>
          <p:cNvPr id="318" name="Google Shape;318;p33"/>
          <p:cNvSpPr txBox="1"/>
          <p:nvPr/>
        </p:nvSpPr>
        <p:spPr>
          <a:xfrm>
            <a:off x="720567" y="1196936"/>
            <a:ext cx="4432750" cy="69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/>
              <a:t>les personnes qui vous bénéficiez des activités sportives doivent venir pour     inscription</a:t>
            </a:r>
            <a:endParaRPr sz="1512"/>
          </a:p>
        </p:txBody>
      </p:sp>
      <p:sp>
        <p:nvSpPr>
          <p:cNvPr id="319" name="Google Shape;319;p33"/>
          <p:cNvSpPr/>
          <p:nvPr/>
        </p:nvSpPr>
        <p:spPr>
          <a:xfrm>
            <a:off x="641157" y="3233113"/>
            <a:ext cx="4134915" cy="1280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576026" indent="-384018">
              <a:lnSpc>
                <a:spcPct val="115000"/>
              </a:lnSpc>
              <a:buClr>
                <a:srgbClr val="1F1F1F"/>
              </a:buClr>
              <a:buSzPts val="1200"/>
              <a:buFont typeface="Roboto"/>
              <a:buChar char="●"/>
            </a:pPr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Gestion de liste d'attente 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52053" lvl="1" indent="-384018">
              <a:lnSpc>
                <a:spcPct val="115000"/>
              </a:lnSpc>
              <a:buClr>
                <a:srgbClr val="1F1F1F"/>
              </a:buClr>
              <a:buSzPts val="1200"/>
              <a:buFont typeface="Roboto"/>
              <a:buChar char="○"/>
            </a:pPr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Gestion des rendez-vous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6026" indent="-384018">
              <a:lnSpc>
                <a:spcPct val="115000"/>
              </a:lnSpc>
              <a:buClr>
                <a:srgbClr val="1F1F1F"/>
              </a:buClr>
              <a:buSzPts val="1200"/>
              <a:buFont typeface="Roboto"/>
              <a:buChar char="●"/>
            </a:pPr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Gestion de l’absence</a:t>
            </a:r>
            <a:endParaRPr sz="1512" b="1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Responsable de pôle éducatif - Fouad Ichir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5" name="Google Shape;325;p34"/>
          <p:cNvSpPr/>
          <p:nvPr/>
        </p:nvSpPr>
        <p:spPr>
          <a:xfrm>
            <a:off x="592847" y="4799280"/>
            <a:ext cx="10636256" cy="15813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algn="ctr"/>
            <a:endParaRPr sz="2267">
              <a:solidFill>
                <a:srgbClr val="1F1F1F"/>
              </a:solidFill>
            </a:endParaRPr>
          </a:p>
        </p:txBody>
      </p:sp>
      <p:cxnSp>
        <p:nvCxnSpPr>
          <p:cNvPr id="326" name="Google Shape;326;p34"/>
          <p:cNvCxnSpPr>
            <a:stCxn id="325" idx="0"/>
            <a:endCxn id="325" idx="2"/>
          </p:cNvCxnSpPr>
          <p:nvPr/>
        </p:nvCxnSpPr>
        <p:spPr>
          <a:xfrm>
            <a:off x="5910975" y="4799280"/>
            <a:ext cx="0" cy="1581397"/>
          </a:xfrm>
          <a:prstGeom prst="straightConnector1">
            <a:avLst/>
          </a:prstGeom>
          <a:noFill/>
          <a:ln w="9525" cap="flat" cmpd="sng">
            <a:solidFill>
              <a:srgbClr val="1F1F1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34"/>
          <p:cNvSpPr txBox="1"/>
          <p:nvPr/>
        </p:nvSpPr>
        <p:spPr>
          <a:xfrm>
            <a:off x="6463989" y="4734958"/>
            <a:ext cx="4189719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Souhaits</a:t>
            </a:r>
            <a:endParaRPr sz="1512">
              <a:solidFill>
                <a:srgbClr val="1F1F1F"/>
              </a:solidFill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1603950" y="5276949"/>
            <a:ext cx="3100430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Problèmes</a:t>
            </a:r>
            <a:endParaRPr sz="1512">
              <a:solidFill>
                <a:srgbClr val="1F1F1F"/>
              </a:solidFill>
            </a:endParaRPr>
          </a:p>
        </p:txBody>
      </p:sp>
      <p:grpSp>
        <p:nvGrpSpPr>
          <p:cNvPr id="329" name="Google Shape;329;p34"/>
          <p:cNvGrpSpPr/>
          <p:nvPr/>
        </p:nvGrpSpPr>
        <p:grpSpPr>
          <a:xfrm>
            <a:off x="592760" y="705404"/>
            <a:ext cx="10636881" cy="4083940"/>
            <a:chOff x="50" y="17"/>
            <a:chExt cx="9144152" cy="6166141"/>
          </a:xfrm>
        </p:grpSpPr>
        <p:grpSp>
          <p:nvGrpSpPr>
            <p:cNvPr id="330" name="Google Shape;330;p34"/>
            <p:cNvGrpSpPr/>
            <p:nvPr/>
          </p:nvGrpSpPr>
          <p:grpSpPr>
            <a:xfrm>
              <a:off x="50" y="17"/>
              <a:ext cx="9144152" cy="6166141"/>
              <a:chOff x="393800" y="1450349"/>
              <a:chExt cx="8644500" cy="5225100"/>
            </a:xfrm>
          </p:grpSpPr>
          <p:sp>
            <p:nvSpPr>
              <p:cNvPr id="331" name="Google Shape;331;p34"/>
              <p:cNvSpPr/>
              <p:nvPr/>
            </p:nvSpPr>
            <p:spPr>
              <a:xfrm>
                <a:off x="393800" y="1450349"/>
                <a:ext cx="8644500" cy="5225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242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15184" tIns="115184" rIns="115184" bIns="115184" anchor="ctr" anchorCtr="0">
                <a:noAutofit/>
              </a:bodyPr>
              <a:lstStyle/>
              <a:p>
                <a:endParaRPr sz="2267"/>
              </a:p>
            </p:txBody>
          </p:sp>
          <p:cxnSp>
            <p:nvCxnSpPr>
              <p:cNvPr id="332" name="Google Shape;332;p34"/>
              <p:cNvCxnSpPr>
                <a:stCxn id="331" idx="0"/>
                <a:endCxn id="333" idx="0"/>
              </p:cNvCxnSpPr>
              <p:nvPr/>
            </p:nvCxnSpPr>
            <p:spPr>
              <a:xfrm flipH="1">
                <a:off x="4715750" y="1450349"/>
                <a:ext cx="300" cy="1644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2424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34"/>
              <p:cNvCxnSpPr>
                <a:stCxn id="335" idx="2"/>
                <a:endCxn id="331" idx="2"/>
              </p:cNvCxnSpPr>
              <p:nvPr/>
            </p:nvCxnSpPr>
            <p:spPr>
              <a:xfrm>
                <a:off x="4715929" y="5369087"/>
                <a:ext cx="122" cy="13063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42424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5" name="Google Shape;335;p34"/>
              <p:cNvSpPr txBox="1"/>
              <p:nvPr/>
            </p:nvSpPr>
            <p:spPr>
              <a:xfrm>
                <a:off x="3687678" y="4178743"/>
                <a:ext cx="2056500" cy="11903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5184" tIns="115184" rIns="115184" bIns="115184" anchor="t" anchorCtr="0">
                <a:spAutoFit/>
              </a:bodyPr>
              <a:lstStyle/>
              <a:p>
                <a:pPr algn="ctr"/>
                <a:r>
                  <a:rPr lang="fr" sz="2267">
                    <a:latin typeface="Roboto"/>
                    <a:ea typeface="Roboto"/>
                    <a:cs typeface="Roboto"/>
                    <a:sym typeface="Roboto"/>
                  </a:rPr>
                  <a:t>responsable de pôle éducatif</a:t>
                </a:r>
                <a:endParaRPr sz="2267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36" name="Google Shape;336;p34"/>
            <p:cNvSpPr txBox="1"/>
            <p:nvPr/>
          </p:nvSpPr>
          <p:spPr>
            <a:xfrm>
              <a:off x="227825" y="3886236"/>
              <a:ext cx="3659400" cy="18734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r>
                <a:rPr lang="fr" sz="1638">
                  <a:latin typeface="Roboto"/>
                  <a:ea typeface="Roboto"/>
                  <a:cs typeface="Roboto"/>
                  <a:sym typeface="Roboto"/>
                </a:rPr>
                <a:t>Le responsable du pôle éducatif gère des classes pour les enfants handicapés, individuellement ou en groupe, pour les intégrer dans des écoles normales</a:t>
              </a:r>
              <a:endParaRPr sz="2267">
                <a:solidFill>
                  <a:srgbClr val="E91D6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227837" y="3430940"/>
              <a:ext cx="14265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Que fait-il?</a:t>
              </a:r>
              <a:endParaRPr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1447025" y="1369282"/>
              <a:ext cx="11808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pPr>
                <a:buClr>
                  <a:srgbClr val="E91D63"/>
                </a:buClr>
                <a:buSzPts val="1100"/>
              </a:pPr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Que dit- il?</a:t>
              </a: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" name="Google Shape;339;p34"/>
            <p:cNvSpPr txBox="1"/>
            <p:nvPr/>
          </p:nvSpPr>
          <p:spPr>
            <a:xfrm>
              <a:off x="6036150" y="1093207"/>
              <a:ext cx="1815300" cy="702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Que pense-t-il?</a:t>
              </a:r>
              <a:endParaRPr sz="1512"/>
            </a:p>
          </p:txBody>
        </p:sp>
        <p:sp>
          <p:nvSpPr>
            <p:cNvPr id="340" name="Google Shape;340;p34"/>
            <p:cNvSpPr txBox="1"/>
            <p:nvPr/>
          </p:nvSpPr>
          <p:spPr>
            <a:xfrm>
              <a:off x="5844375" y="4163347"/>
              <a:ext cx="2362800" cy="702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Comment se sent-il ?</a:t>
              </a: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512"/>
            </a:p>
          </p:txBody>
        </p:sp>
      </p:grpSp>
      <p:cxnSp>
        <p:nvCxnSpPr>
          <p:cNvPr id="341" name="Google Shape;341;p34"/>
          <p:cNvCxnSpPr>
            <a:endCxn id="331" idx="1"/>
          </p:cNvCxnSpPr>
          <p:nvPr/>
        </p:nvCxnSpPr>
        <p:spPr>
          <a:xfrm>
            <a:off x="592760" y="2747374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3" name="Google Shape;3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520" y="1990287"/>
            <a:ext cx="586857" cy="7274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34"/>
          <p:cNvCxnSpPr/>
          <p:nvPr/>
        </p:nvCxnSpPr>
        <p:spPr>
          <a:xfrm rot="10800000" flipH="1">
            <a:off x="581723" y="2811450"/>
            <a:ext cx="4407426" cy="1133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34"/>
          <p:cNvCxnSpPr/>
          <p:nvPr/>
        </p:nvCxnSpPr>
        <p:spPr>
          <a:xfrm rot="10800000" flipH="1">
            <a:off x="6821741" y="2811450"/>
            <a:ext cx="4407426" cy="1133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344;p34"/>
          <p:cNvSpPr txBox="1"/>
          <p:nvPr/>
        </p:nvSpPr>
        <p:spPr>
          <a:xfrm>
            <a:off x="5979608" y="5068048"/>
            <a:ext cx="5361027" cy="11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>
                <a:latin typeface="Roboto"/>
                <a:ea typeface="Roboto"/>
                <a:cs typeface="Roboto"/>
                <a:sym typeface="Roboto"/>
              </a:rPr>
              <a:t>Ils veulent numériser les informations d'autres pôles médicaux pour faciliter l'accès et l'analyse des données importantes pour l'intégration des enfants handicapés dans des écoles normales.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service social - Khawla souan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8" name="Google Shape;98;p24"/>
          <p:cNvSpPr txBox="1"/>
          <p:nvPr/>
        </p:nvSpPr>
        <p:spPr>
          <a:xfrm>
            <a:off x="1012246" y="2637983"/>
            <a:ext cx="4379457" cy="127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2267"/>
              <a:t>Création de dossier - Cabinet dentaire,et Gestion de liste d'attente</a:t>
            </a:r>
            <a:endParaRPr sz="2267"/>
          </a:p>
        </p:txBody>
      </p:sp>
      <p:sp>
        <p:nvSpPr>
          <p:cNvPr id="99" name="Google Shape;99;p24"/>
          <p:cNvSpPr/>
          <p:nvPr/>
        </p:nvSpPr>
        <p:spPr>
          <a:xfrm>
            <a:off x="514871" y="730277"/>
            <a:ext cx="10986249" cy="447054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endParaRPr sz="2267"/>
          </a:p>
        </p:txBody>
      </p:sp>
      <p:grpSp>
        <p:nvGrpSpPr>
          <p:cNvPr id="100" name="Google Shape;100;p24"/>
          <p:cNvGrpSpPr/>
          <p:nvPr/>
        </p:nvGrpSpPr>
        <p:grpSpPr>
          <a:xfrm>
            <a:off x="514870" y="730121"/>
            <a:ext cx="10986261" cy="5563714"/>
            <a:chOff x="-2461844" y="1195327"/>
            <a:chExt cx="6046813" cy="3693609"/>
          </a:xfrm>
        </p:grpSpPr>
        <p:grpSp>
          <p:nvGrpSpPr>
            <p:cNvPr id="101" name="Google Shape;101;p24"/>
            <p:cNvGrpSpPr/>
            <p:nvPr/>
          </p:nvGrpSpPr>
          <p:grpSpPr>
            <a:xfrm>
              <a:off x="-2461844" y="1195327"/>
              <a:ext cx="6046813" cy="3693609"/>
              <a:chOff x="1543481" y="1274177"/>
              <a:chExt cx="6046813" cy="3693609"/>
            </a:xfrm>
          </p:grpSpPr>
          <p:grpSp>
            <p:nvGrpSpPr>
              <p:cNvPr id="102" name="Google Shape;102;p24"/>
              <p:cNvGrpSpPr/>
              <p:nvPr/>
            </p:nvGrpSpPr>
            <p:grpSpPr>
              <a:xfrm>
                <a:off x="1543481" y="1315658"/>
                <a:ext cx="6046813" cy="3652127"/>
                <a:chOff x="1292838" y="573414"/>
                <a:chExt cx="6651428" cy="4357627"/>
              </a:xfrm>
            </p:grpSpPr>
            <p:sp>
              <p:nvSpPr>
                <p:cNvPr id="103" name="Google Shape;103;p24"/>
                <p:cNvSpPr/>
                <p:nvPr/>
              </p:nvSpPr>
              <p:spPr>
                <a:xfrm>
                  <a:off x="1292862" y="4050970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Problèmes</a:t>
                  </a:r>
                  <a:endParaRPr sz="1512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4" name="Google Shape;104;p24"/>
                <p:cNvSpPr/>
                <p:nvPr/>
              </p:nvSpPr>
              <p:spPr>
                <a:xfrm>
                  <a:off x="4618466" y="4051141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Souhaits</a:t>
                  </a:r>
                  <a:endParaRPr sz="100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5" name="Google Shape;105;p24"/>
                <p:cNvSpPr/>
                <p:nvPr/>
              </p:nvSpPr>
              <p:spPr>
                <a:xfrm>
                  <a:off x="1292867" y="573414"/>
                  <a:ext cx="1056000" cy="52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>
                    <a:buClr>
                      <a:srgbClr val="E91D63"/>
                    </a:buClr>
                    <a:buSzPts val="1100"/>
                  </a:pPr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dit- il?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6" name="Google Shape;106;p24"/>
                <p:cNvSpPr/>
                <p:nvPr/>
              </p:nvSpPr>
              <p:spPr>
                <a:xfrm>
                  <a:off x="4825454" y="2182756"/>
                  <a:ext cx="1878000" cy="61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Comment se sent-il 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7" name="Google Shape;107;p24"/>
                <p:cNvSpPr/>
                <p:nvPr/>
              </p:nvSpPr>
              <p:spPr>
                <a:xfrm>
                  <a:off x="1292838" y="2285991"/>
                  <a:ext cx="1275600" cy="35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fait-il?</a:t>
                  </a:r>
                  <a:endParaRPr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08" name="Google Shape;108;p24"/>
              <p:cNvSpPr/>
              <p:nvPr/>
            </p:nvSpPr>
            <p:spPr>
              <a:xfrm>
                <a:off x="4814014" y="1274177"/>
                <a:ext cx="27267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5184" tIns="115184" rIns="115184" bIns="115184" anchor="ctr" anchorCtr="0">
                <a:noAutofit/>
              </a:bodyPr>
              <a:lstStyle/>
              <a:p>
                <a:r>
                  <a:rPr lang="fr"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rPr>
                  <a:t>Que pense-t-il?</a:t>
                </a:r>
                <a:endParaRPr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09" name="Google Shape;10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0665" y="2336786"/>
              <a:ext cx="697084" cy="657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24"/>
          <p:cNvSpPr txBox="1"/>
          <p:nvPr/>
        </p:nvSpPr>
        <p:spPr>
          <a:xfrm>
            <a:off x="1012255" y="1350814"/>
            <a:ext cx="3684383" cy="11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L'accueil reçoit les visiteurs, puis les enregistre après un entretien social selon leur éligibilité et leur situation de handicap.</a:t>
            </a:r>
            <a:endParaRPr sz="1512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4"/>
          <p:cNvSpPr txBox="1"/>
          <p:nvPr/>
        </p:nvSpPr>
        <p:spPr>
          <a:xfrm>
            <a:off x="725671" y="3391912"/>
            <a:ext cx="5095319" cy="186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fr" sz="1512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dossier social est créé avec toutes les informations du patient, et un bon d'orientation est rempli avec la date d'inscription, le numéro de dossier social et le nom/prénom du bénéficiaire. Les rendez-vous sont gérés et les dossiers sont maintenus en liste d'attente jusqu'à leur enregistrement par l'infirmière.</a:t>
            </a:r>
            <a:endParaRPr sz="1512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24"/>
          <p:cNvCxnSpPr>
            <a:stCxn id="99" idx="1"/>
            <a:endCxn id="109" idx="1"/>
          </p:cNvCxnSpPr>
          <p:nvPr/>
        </p:nvCxnSpPr>
        <p:spPr>
          <a:xfrm rot="10800000" flipH="1">
            <a:off x="514871" y="2944384"/>
            <a:ext cx="4910117" cy="2116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24"/>
          <p:cNvCxnSpPr>
            <a:stCxn id="109" idx="3"/>
            <a:endCxn id="99" idx="3"/>
          </p:cNvCxnSpPr>
          <p:nvPr/>
        </p:nvCxnSpPr>
        <p:spPr>
          <a:xfrm>
            <a:off x="6691480" y="2944502"/>
            <a:ext cx="4809579" cy="2116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4"/>
          <p:cNvCxnSpPr>
            <a:stCxn id="99" idx="0"/>
            <a:endCxn id="109" idx="0"/>
          </p:cNvCxnSpPr>
          <p:nvPr/>
        </p:nvCxnSpPr>
        <p:spPr>
          <a:xfrm>
            <a:off x="6007996" y="730277"/>
            <a:ext cx="50269" cy="1719354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4"/>
          <p:cNvCxnSpPr>
            <a:stCxn id="109" idx="2"/>
          </p:cNvCxnSpPr>
          <p:nvPr/>
        </p:nvCxnSpPr>
        <p:spPr>
          <a:xfrm flipH="1">
            <a:off x="6031767" y="3439494"/>
            <a:ext cx="26457" cy="174618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d’infirmière médecin générale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827382" y="2325676"/>
            <a:ext cx="4415741" cy="127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2267"/>
              <a:t>Création de dossier - Cabinet dentaire,et Gestion de liste d'attente</a:t>
            </a:r>
            <a:endParaRPr sz="2267"/>
          </a:p>
        </p:txBody>
      </p:sp>
      <p:sp>
        <p:nvSpPr>
          <p:cNvPr id="122" name="Google Shape;122;p25"/>
          <p:cNvSpPr/>
          <p:nvPr/>
        </p:nvSpPr>
        <p:spPr>
          <a:xfrm>
            <a:off x="455401" y="394531"/>
            <a:ext cx="10948075" cy="464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endParaRPr sz="2267"/>
          </a:p>
        </p:txBody>
      </p:sp>
      <p:grpSp>
        <p:nvGrpSpPr>
          <p:cNvPr id="123" name="Google Shape;123;p25"/>
          <p:cNvGrpSpPr/>
          <p:nvPr/>
        </p:nvGrpSpPr>
        <p:grpSpPr>
          <a:xfrm>
            <a:off x="455326" y="394545"/>
            <a:ext cx="10948170" cy="5809855"/>
            <a:chOff x="-2461844" y="1195345"/>
            <a:chExt cx="6046813" cy="3693591"/>
          </a:xfrm>
        </p:grpSpPr>
        <p:grpSp>
          <p:nvGrpSpPr>
            <p:cNvPr id="124" name="Google Shape;124;p25"/>
            <p:cNvGrpSpPr/>
            <p:nvPr/>
          </p:nvGrpSpPr>
          <p:grpSpPr>
            <a:xfrm>
              <a:off x="-2461844" y="1195345"/>
              <a:ext cx="6046813" cy="3693591"/>
              <a:chOff x="1543481" y="1274195"/>
              <a:chExt cx="6046813" cy="3693591"/>
            </a:xfrm>
          </p:grpSpPr>
          <p:grpSp>
            <p:nvGrpSpPr>
              <p:cNvPr id="125" name="Google Shape;125;p25"/>
              <p:cNvGrpSpPr/>
              <p:nvPr/>
            </p:nvGrpSpPr>
            <p:grpSpPr>
              <a:xfrm>
                <a:off x="1543481" y="1315658"/>
                <a:ext cx="6046813" cy="3652127"/>
                <a:chOff x="1292838" y="573414"/>
                <a:chExt cx="6651428" cy="4357627"/>
              </a:xfrm>
            </p:grpSpPr>
            <p:sp>
              <p:nvSpPr>
                <p:cNvPr id="126" name="Google Shape;126;p25"/>
                <p:cNvSpPr/>
                <p:nvPr/>
              </p:nvSpPr>
              <p:spPr>
                <a:xfrm>
                  <a:off x="1292862" y="4050970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Problèmes</a:t>
                  </a:r>
                  <a:endParaRPr sz="100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27" name="Google Shape;127;p25"/>
                <p:cNvSpPr/>
                <p:nvPr/>
              </p:nvSpPr>
              <p:spPr>
                <a:xfrm>
                  <a:off x="4618466" y="4051141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Souhaits</a:t>
                  </a:r>
                  <a:endParaRPr sz="1512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28" name="Google Shape;128;p25"/>
                <p:cNvSpPr/>
                <p:nvPr/>
              </p:nvSpPr>
              <p:spPr>
                <a:xfrm>
                  <a:off x="1292867" y="573414"/>
                  <a:ext cx="1056000" cy="52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>
                    <a:buClr>
                      <a:srgbClr val="E91D63"/>
                    </a:buClr>
                    <a:buSzPts val="1100"/>
                  </a:pPr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dit- il?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29" name="Google Shape;129;p25"/>
                <p:cNvSpPr/>
                <p:nvPr/>
              </p:nvSpPr>
              <p:spPr>
                <a:xfrm>
                  <a:off x="4825454" y="2182756"/>
                  <a:ext cx="1878000" cy="61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Comment se sent-il 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30" name="Google Shape;130;p25"/>
                <p:cNvSpPr/>
                <p:nvPr/>
              </p:nvSpPr>
              <p:spPr>
                <a:xfrm>
                  <a:off x="1292838" y="2285991"/>
                  <a:ext cx="1275600" cy="35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fait-il?</a:t>
                  </a:r>
                  <a:endParaRPr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31" name="Google Shape;131;p25"/>
              <p:cNvSpPr/>
              <p:nvPr/>
            </p:nvSpPr>
            <p:spPr>
              <a:xfrm>
                <a:off x="4566817" y="1274195"/>
                <a:ext cx="27267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5184" tIns="115184" rIns="115184" bIns="115184" anchor="ctr" anchorCtr="0">
                <a:noAutofit/>
              </a:bodyPr>
              <a:lstStyle/>
              <a:p>
                <a:r>
                  <a:rPr lang="fr"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rPr>
                  <a:t>Que pense-t-il?</a:t>
                </a:r>
                <a:endParaRPr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32" name="Google Shape;13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1866" y="2312425"/>
              <a:ext cx="697084" cy="657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25"/>
          <p:cNvSpPr txBox="1"/>
          <p:nvPr/>
        </p:nvSpPr>
        <p:spPr>
          <a:xfrm>
            <a:off x="671946" y="1065622"/>
            <a:ext cx="4175735" cy="930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/>
              <a:t>Remplir un dossier médico-social </a:t>
            </a:r>
            <a:endParaRPr sz="1512"/>
          </a:p>
          <a:p>
            <a:r>
              <a:rPr lang="fr" sz="1512"/>
              <a:t>Remplir des chose en dossier patient</a:t>
            </a:r>
            <a:endParaRPr sz="1512"/>
          </a:p>
          <a:p>
            <a:endParaRPr sz="1512"/>
          </a:p>
        </p:txBody>
      </p:sp>
      <p:sp>
        <p:nvSpPr>
          <p:cNvPr id="134" name="Google Shape;134;p25"/>
          <p:cNvSpPr txBox="1"/>
          <p:nvPr/>
        </p:nvSpPr>
        <p:spPr>
          <a:xfrm>
            <a:off x="671946" y="3401145"/>
            <a:ext cx="4963788" cy="930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marL="576026" indent="-384018">
              <a:buSzPts val="1200"/>
              <a:buFont typeface="Roboto"/>
              <a:buChar char="●"/>
            </a:pPr>
            <a:r>
              <a:rPr lang="fr" sz="1512">
                <a:latin typeface="Roboto"/>
                <a:ea typeface="Roboto"/>
                <a:cs typeface="Roboto"/>
                <a:sym typeface="Roboto"/>
              </a:rPr>
              <a:t>Nous Donne un dossier médico-socio 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  <a:p>
            <a:pPr marL="576026" indent="-384018">
              <a:buSzPts val="1200"/>
              <a:buFont typeface="Roboto"/>
              <a:buChar char="●"/>
            </a:pPr>
            <a:r>
              <a:rPr lang="fr" sz="1512">
                <a:latin typeface="Roboto"/>
                <a:ea typeface="Roboto"/>
                <a:cs typeface="Roboto"/>
                <a:sym typeface="Roboto"/>
              </a:rPr>
              <a:t>informer le service social (gestion de rendez-vous)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" name="Google Shape;135;p25"/>
          <p:cNvCxnSpPr/>
          <p:nvPr/>
        </p:nvCxnSpPr>
        <p:spPr>
          <a:xfrm rot="10800000" flipH="1">
            <a:off x="455401" y="2653609"/>
            <a:ext cx="4892731" cy="1285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5"/>
          <p:cNvCxnSpPr/>
          <p:nvPr/>
        </p:nvCxnSpPr>
        <p:spPr>
          <a:xfrm>
            <a:off x="6610484" y="2653745"/>
            <a:ext cx="4792570" cy="1285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5"/>
          <p:cNvCxnSpPr/>
          <p:nvPr/>
        </p:nvCxnSpPr>
        <p:spPr>
          <a:xfrm>
            <a:off x="5929398" y="394531"/>
            <a:ext cx="50269" cy="1795702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5"/>
          <p:cNvCxnSpPr/>
          <p:nvPr/>
        </p:nvCxnSpPr>
        <p:spPr>
          <a:xfrm flipH="1">
            <a:off x="5952603" y="3170634"/>
            <a:ext cx="26835" cy="1816112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d’orthoptiste - Imane Errahmouni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829065" y="1898162"/>
            <a:ext cx="4425946" cy="127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2267"/>
              <a:t>Création de dossier - Cabinet dentaire,et Gestion de liste d'attente</a:t>
            </a:r>
            <a:endParaRPr sz="2267"/>
          </a:p>
        </p:txBody>
      </p:sp>
      <p:sp>
        <p:nvSpPr>
          <p:cNvPr id="145" name="Google Shape;145;p26"/>
          <p:cNvSpPr/>
          <p:nvPr/>
        </p:nvSpPr>
        <p:spPr>
          <a:xfrm>
            <a:off x="462660" y="838115"/>
            <a:ext cx="10938248" cy="522722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endParaRPr sz="2267"/>
          </a:p>
        </p:txBody>
      </p:sp>
      <p:cxnSp>
        <p:nvCxnSpPr>
          <p:cNvPr id="146" name="Google Shape;146;p26"/>
          <p:cNvCxnSpPr/>
          <p:nvPr/>
        </p:nvCxnSpPr>
        <p:spPr>
          <a:xfrm>
            <a:off x="6184143" y="854765"/>
            <a:ext cx="2268" cy="5368586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6"/>
          <p:cNvCxnSpPr/>
          <p:nvPr/>
        </p:nvCxnSpPr>
        <p:spPr>
          <a:xfrm>
            <a:off x="462654" y="2047853"/>
            <a:ext cx="10967351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8" name="Google Shape;148;p26"/>
          <p:cNvGrpSpPr/>
          <p:nvPr/>
        </p:nvGrpSpPr>
        <p:grpSpPr>
          <a:xfrm>
            <a:off x="98857" y="658689"/>
            <a:ext cx="11301925" cy="5509026"/>
            <a:chOff x="-2883511" y="1858920"/>
            <a:chExt cx="6488255" cy="3030054"/>
          </a:xfrm>
        </p:grpSpPr>
        <p:grpSp>
          <p:nvGrpSpPr>
            <p:cNvPr id="149" name="Google Shape;149;p26"/>
            <p:cNvGrpSpPr/>
            <p:nvPr/>
          </p:nvGrpSpPr>
          <p:grpSpPr>
            <a:xfrm>
              <a:off x="-2883511" y="1858920"/>
              <a:ext cx="6488255" cy="3030054"/>
              <a:chOff x="1121814" y="1937770"/>
              <a:chExt cx="6488255" cy="3030054"/>
            </a:xfrm>
          </p:grpSpPr>
          <p:grpSp>
            <p:nvGrpSpPr>
              <p:cNvPr id="150" name="Google Shape;150;p26"/>
              <p:cNvGrpSpPr/>
              <p:nvPr/>
            </p:nvGrpSpPr>
            <p:grpSpPr>
              <a:xfrm>
                <a:off x="1121814" y="1937770"/>
                <a:ext cx="6488255" cy="3030054"/>
                <a:chOff x="829009" y="1315702"/>
                <a:chExt cx="7137009" cy="3615385"/>
              </a:xfrm>
            </p:grpSpPr>
            <p:sp>
              <p:nvSpPr>
                <p:cNvPr id="151" name="Google Shape;151;p26"/>
                <p:cNvSpPr/>
                <p:nvPr/>
              </p:nvSpPr>
              <p:spPr>
                <a:xfrm>
                  <a:off x="1060245" y="4526247"/>
                  <a:ext cx="3634200" cy="404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Problèmes</a:t>
                  </a:r>
                  <a:endParaRPr sz="1512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52" name="Google Shape;152;p26"/>
                <p:cNvSpPr/>
                <p:nvPr/>
              </p:nvSpPr>
              <p:spPr>
                <a:xfrm>
                  <a:off x="4672918" y="4526387"/>
                  <a:ext cx="3293100" cy="404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Souhaits</a:t>
                  </a:r>
                  <a:endParaRPr sz="100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53" name="Google Shape;153;p26"/>
                <p:cNvSpPr/>
                <p:nvPr/>
              </p:nvSpPr>
              <p:spPr>
                <a:xfrm>
                  <a:off x="938816" y="1315702"/>
                  <a:ext cx="1056000" cy="52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>
                    <a:buClr>
                      <a:srgbClr val="E91D63"/>
                    </a:buClr>
                    <a:buSzPts val="1100"/>
                  </a:pPr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dit- il?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54" name="Google Shape;154;p26"/>
                <p:cNvSpPr/>
                <p:nvPr/>
              </p:nvSpPr>
              <p:spPr>
                <a:xfrm>
                  <a:off x="4363552" y="2359372"/>
                  <a:ext cx="2566200" cy="65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Comment se sent-il 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55" name="Google Shape;155;p26"/>
                <p:cNvSpPr/>
                <p:nvPr/>
              </p:nvSpPr>
              <p:spPr>
                <a:xfrm>
                  <a:off x="829009" y="2148119"/>
                  <a:ext cx="1275600" cy="35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fait-il?</a:t>
                  </a:r>
                  <a:endParaRPr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56" name="Google Shape;156;p26"/>
              <p:cNvSpPr/>
              <p:nvPr/>
            </p:nvSpPr>
            <p:spPr>
              <a:xfrm>
                <a:off x="4624193" y="1993098"/>
                <a:ext cx="27267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5184" tIns="115184" rIns="115184" bIns="115184" anchor="ctr" anchorCtr="0">
                <a:noAutofit/>
              </a:bodyPr>
              <a:lstStyle/>
              <a:p>
                <a:r>
                  <a:rPr lang="fr"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rPr>
                  <a:t>Que pense-t-il?</a:t>
                </a:r>
                <a:endParaRPr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57" name="Google Shape;15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8817" y="2473830"/>
              <a:ext cx="316283" cy="298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26"/>
          <p:cNvSpPr/>
          <p:nvPr/>
        </p:nvSpPr>
        <p:spPr>
          <a:xfrm>
            <a:off x="379622" y="2643228"/>
            <a:ext cx="5828945" cy="299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marL="576026" indent="-384018">
              <a:lnSpc>
                <a:spcPct val="115000"/>
              </a:lnSpc>
              <a:buClr>
                <a:srgbClr val="424242"/>
              </a:buClr>
              <a:buSzPts val="1200"/>
              <a:buFont typeface="Roboto"/>
              <a:buChar char="●"/>
            </a:pPr>
            <a:r>
              <a:rPr lang="fr" sz="1512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L'organisation reçoit des bénéficiaires avec une référence d'un médecin généraliste.</a:t>
            </a:r>
            <a:endParaRPr sz="1512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6026" indent="-384018">
              <a:lnSpc>
                <a:spcPct val="115000"/>
              </a:lnSpc>
              <a:buClr>
                <a:srgbClr val="424242"/>
              </a:buClr>
              <a:buSzPts val="1200"/>
              <a:buFont typeface="Roboto"/>
              <a:buChar char="●"/>
            </a:pPr>
            <a:r>
              <a:rPr lang="fr" sz="1512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Ils utilisent un tableau de temps pour gérer les visites libres et les listes d'attente pour les nouveaux patients.</a:t>
            </a:r>
            <a:endParaRPr sz="1512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76026" indent="-384018">
              <a:lnSpc>
                <a:spcPct val="115000"/>
              </a:lnSpc>
              <a:buClr>
                <a:srgbClr val="424242"/>
              </a:buClr>
              <a:buSzPts val="1200"/>
              <a:buFont typeface="Roboto"/>
              <a:buChar char="●"/>
            </a:pPr>
            <a:r>
              <a:rPr lang="fr" sz="1512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L'infirmière maintient les dossiers médicaux et présente une feuille d'évaluation orthoptique avec l'analyse médicale du bénéficiaire. Cependant, elle rencontre des difficultés à utiliser Excel.</a:t>
            </a:r>
            <a:endParaRPr sz="1512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spcBef>
                <a:spcPts val="1890"/>
              </a:spcBef>
            </a:pPr>
            <a:endParaRPr sz="1512" b="1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512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de psychomotricien - Salma LIKRAM</a:t>
            </a:r>
            <a:endParaRPr sz="1512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781367" y="2600040"/>
            <a:ext cx="4434639" cy="127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2267"/>
              <a:t>Création de dossier - Cabinet dentaire,et Gestion de liste d'attente</a:t>
            </a:r>
            <a:endParaRPr sz="2267"/>
          </a:p>
        </p:txBody>
      </p:sp>
      <p:sp>
        <p:nvSpPr>
          <p:cNvPr id="165" name="Google Shape;165;p27"/>
          <p:cNvSpPr/>
          <p:nvPr/>
        </p:nvSpPr>
        <p:spPr>
          <a:xfrm>
            <a:off x="407765" y="587387"/>
            <a:ext cx="10995699" cy="471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endParaRPr sz="2267"/>
          </a:p>
        </p:txBody>
      </p:sp>
      <p:grpSp>
        <p:nvGrpSpPr>
          <p:cNvPr id="166" name="Google Shape;166;p27"/>
          <p:cNvGrpSpPr/>
          <p:nvPr/>
        </p:nvGrpSpPr>
        <p:grpSpPr>
          <a:xfrm>
            <a:off x="407873" y="587428"/>
            <a:ext cx="10995402" cy="5893152"/>
            <a:chOff x="-2461844" y="1195345"/>
            <a:chExt cx="6046813" cy="3693591"/>
          </a:xfrm>
        </p:grpSpPr>
        <p:grpSp>
          <p:nvGrpSpPr>
            <p:cNvPr id="167" name="Google Shape;167;p27"/>
            <p:cNvGrpSpPr/>
            <p:nvPr/>
          </p:nvGrpSpPr>
          <p:grpSpPr>
            <a:xfrm>
              <a:off x="-2461844" y="1195345"/>
              <a:ext cx="6046813" cy="3693591"/>
              <a:chOff x="1543481" y="1274195"/>
              <a:chExt cx="6046813" cy="3693591"/>
            </a:xfrm>
          </p:grpSpPr>
          <p:grpSp>
            <p:nvGrpSpPr>
              <p:cNvPr id="168" name="Google Shape;168;p27"/>
              <p:cNvGrpSpPr/>
              <p:nvPr/>
            </p:nvGrpSpPr>
            <p:grpSpPr>
              <a:xfrm>
                <a:off x="1543481" y="1315658"/>
                <a:ext cx="6046813" cy="3652127"/>
                <a:chOff x="1292838" y="573414"/>
                <a:chExt cx="6651428" cy="4357627"/>
              </a:xfrm>
            </p:grpSpPr>
            <p:sp>
              <p:nvSpPr>
                <p:cNvPr id="169" name="Google Shape;169;p27"/>
                <p:cNvSpPr/>
                <p:nvPr/>
              </p:nvSpPr>
              <p:spPr>
                <a:xfrm>
                  <a:off x="1292862" y="4050970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Problèmes</a:t>
                  </a:r>
                  <a:endParaRPr sz="100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70" name="Google Shape;170;p27"/>
                <p:cNvSpPr/>
                <p:nvPr/>
              </p:nvSpPr>
              <p:spPr>
                <a:xfrm>
                  <a:off x="4618466" y="4051141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Souhaits</a:t>
                  </a:r>
                  <a:endParaRPr sz="100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71" name="Google Shape;171;p27"/>
                <p:cNvSpPr/>
                <p:nvPr/>
              </p:nvSpPr>
              <p:spPr>
                <a:xfrm>
                  <a:off x="1292867" y="573414"/>
                  <a:ext cx="1056000" cy="52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>
                    <a:buClr>
                      <a:srgbClr val="E91D63"/>
                    </a:buClr>
                    <a:buSzPts val="1100"/>
                  </a:pPr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dit- il?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72" name="Google Shape;172;p27"/>
                <p:cNvSpPr/>
                <p:nvPr/>
              </p:nvSpPr>
              <p:spPr>
                <a:xfrm>
                  <a:off x="4825454" y="2182756"/>
                  <a:ext cx="1878000" cy="61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Comment se sent-il 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73" name="Google Shape;173;p27"/>
                <p:cNvSpPr/>
                <p:nvPr/>
              </p:nvSpPr>
              <p:spPr>
                <a:xfrm>
                  <a:off x="1292838" y="2285991"/>
                  <a:ext cx="1275600" cy="35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fait-il?</a:t>
                  </a:r>
                  <a:endParaRPr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74" name="Google Shape;174;p27"/>
              <p:cNvSpPr/>
              <p:nvPr/>
            </p:nvSpPr>
            <p:spPr>
              <a:xfrm>
                <a:off x="4566817" y="1274195"/>
                <a:ext cx="27267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5184" tIns="115184" rIns="115184" bIns="115184" anchor="ctr" anchorCtr="0">
                <a:noAutofit/>
              </a:bodyPr>
              <a:lstStyle/>
              <a:p>
                <a:r>
                  <a:rPr lang="fr"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rPr>
                  <a:t>Que pense-t-il?</a:t>
                </a:r>
                <a:endParaRPr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75" name="Google Shape;175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63" y="2312425"/>
              <a:ext cx="697084" cy="657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27"/>
          <p:cNvSpPr txBox="1"/>
          <p:nvPr/>
        </p:nvSpPr>
        <p:spPr>
          <a:xfrm>
            <a:off x="660323" y="3305308"/>
            <a:ext cx="4985331" cy="162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>
                <a:latin typeface="Roboto"/>
                <a:ea typeface="Roboto"/>
                <a:cs typeface="Roboto"/>
                <a:sym typeface="Roboto"/>
              </a:rPr>
              <a:t>Obtenir la liste des bénéficiaires en pôle médical, la gestion de la liste d'attente,  saisie des informations des bénéficiaires ,ainsi que la production de statistiques trimestrielles(chaque 3 mois).Saisie les informations de du bénéficiaire en registre ,saisie les informations de handicap en table excel.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27"/>
          <p:cNvCxnSpPr/>
          <p:nvPr/>
        </p:nvCxnSpPr>
        <p:spPr>
          <a:xfrm rot="10800000" flipH="1">
            <a:off x="407765" y="2932478"/>
            <a:ext cx="4914274" cy="1322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7"/>
          <p:cNvCxnSpPr/>
          <p:nvPr/>
        </p:nvCxnSpPr>
        <p:spPr>
          <a:xfrm>
            <a:off x="6589656" y="2932809"/>
            <a:ext cx="4813736" cy="1322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7"/>
          <p:cNvCxnSpPr>
            <a:stCxn id="165" idx="0"/>
            <a:endCxn id="175" idx="0"/>
          </p:cNvCxnSpPr>
          <p:nvPr/>
        </p:nvCxnSpPr>
        <p:spPr>
          <a:xfrm flipH="1">
            <a:off x="5902968" y="587387"/>
            <a:ext cx="2646" cy="178247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7"/>
          <p:cNvCxnSpPr>
            <a:stCxn id="175" idx="2"/>
            <a:endCxn id="170" idx="1"/>
          </p:cNvCxnSpPr>
          <p:nvPr/>
        </p:nvCxnSpPr>
        <p:spPr>
          <a:xfrm>
            <a:off x="5903105" y="3418345"/>
            <a:ext cx="2268" cy="247376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assistant dentaire spécialiste Interne Tallaoui sanae</a:t>
            </a:r>
            <a:endParaRPr sz="1701"/>
          </a:p>
        </p:txBody>
      </p:sp>
      <p:sp>
        <p:nvSpPr>
          <p:cNvPr id="186" name="Google Shape;186;p28"/>
          <p:cNvSpPr txBox="1"/>
          <p:nvPr/>
        </p:nvSpPr>
        <p:spPr>
          <a:xfrm>
            <a:off x="677197" y="2686237"/>
            <a:ext cx="4489444" cy="127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2267"/>
              <a:t>Création de dossier - Cabinet dentaire,et Gestion de liste d'attente</a:t>
            </a:r>
            <a:endParaRPr sz="2267"/>
          </a:p>
        </p:txBody>
      </p:sp>
      <p:sp>
        <p:nvSpPr>
          <p:cNvPr id="187" name="Google Shape;187;p28"/>
          <p:cNvSpPr/>
          <p:nvPr/>
        </p:nvSpPr>
        <p:spPr>
          <a:xfrm>
            <a:off x="374127" y="768071"/>
            <a:ext cx="11131009" cy="461190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endParaRPr sz="2267"/>
          </a:p>
        </p:txBody>
      </p:sp>
      <p:grpSp>
        <p:nvGrpSpPr>
          <p:cNvPr id="188" name="Google Shape;188;p28"/>
          <p:cNvGrpSpPr/>
          <p:nvPr/>
        </p:nvGrpSpPr>
        <p:grpSpPr>
          <a:xfrm>
            <a:off x="298910" y="760402"/>
            <a:ext cx="11131008" cy="5719656"/>
            <a:chOff x="-2461844" y="1222440"/>
            <a:chExt cx="6046813" cy="3666495"/>
          </a:xfrm>
        </p:grpSpPr>
        <p:grpSp>
          <p:nvGrpSpPr>
            <p:cNvPr id="189" name="Google Shape;189;p28"/>
            <p:cNvGrpSpPr/>
            <p:nvPr/>
          </p:nvGrpSpPr>
          <p:grpSpPr>
            <a:xfrm>
              <a:off x="-2461844" y="1222440"/>
              <a:ext cx="6046813" cy="3666495"/>
              <a:chOff x="1543481" y="1301290"/>
              <a:chExt cx="6046813" cy="3666495"/>
            </a:xfrm>
          </p:grpSpPr>
          <p:grpSp>
            <p:nvGrpSpPr>
              <p:cNvPr id="190" name="Google Shape;190;p28"/>
              <p:cNvGrpSpPr/>
              <p:nvPr/>
            </p:nvGrpSpPr>
            <p:grpSpPr>
              <a:xfrm>
                <a:off x="1543481" y="1315658"/>
                <a:ext cx="6046813" cy="3652127"/>
                <a:chOff x="1292838" y="573414"/>
                <a:chExt cx="6651428" cy="4357627"/>
              </a:xfrm>
            </p:grpSpPr>
            <p:sp>
              <p:nvSpPr>
                <p:cNvPr id="191" name="Google Shape;191;p28"/>
                <p:cNvSpPr/>
                <p:nvPr/>
              </p:nvSpPr>
              <p:spPr>
                <a:xfrm>
                  <a:off x="1292862" y="4050970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Problèmes</a:t>
                  </a:r>
                  <a:endParaRPr sz="1512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92" name="Google Shape;192;p28"/>
                <p:cNvSpPr/>
                <p:nvPr/>
              </p:nvSpPr>
              <p:spPr>
                <a:xfrm>
                  <a:off x="4618466" y="4051141"/>
                  <a:ext cx="3325800" cy="8799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2E475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latin typeface="Roboto"/>
                      <a:ea typeface="Roboto"/>
                      <a:cs typeface="Roboto"/>
                      <a:sym typeface="Roboto"/>
                    </a:rPr>
                    <a:t>Souhaits</a:t>
                  </a:r>
                  <a:endParaRPr sz="1008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93" name="Google Shape;193;p28"/>
                <p:cNvSpPr/>
                <p:nvPr/>
              </p:nvSpPr>
              <p:spPr>
                <a:xfrm>
                  <a:off x="1292867" y="573414"/>
                  <a:ext cx="1056000" cy="52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>
                    <a:buClr>
                      <a:srgbClr val="E91D63"/>
                    </a:buClr>
                    <a:buSzPts val="1100"/>
                  </a:pPr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dit- il?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94" name="Google Shape;194;p28"/>
                <p:cNvSpPr/>
                <p:nvPr/>
              </p:nvSpPr>
              <p:spPr>
                <a:xfrm>
                  <a:off x="4825454" y="2182756"/>
                  <a:ext cx="1878000" cy="614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Comment se sent-il ?</a:t>
                  </a:r>
                  <a:r>
                    <a:rPr lang="fr" sz="1512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 </a:t>
                  </a:r>
                  <a:endParaRPr sz="1512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95" name="Google Shape;195;p28"/>
                <p:cNvSpPr/>
                <p:nvPr/>
              </p:nvSpPr>
              <p:spPr>
                <a:xfrm>
                  <a:off x="1292838" y="2285991"/>
                  <a:ext cx="1275600" cy="355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15184" tIns="115184" rIns="115184" bIns="115184" anchor="ctr" anchorCtr="0">
                  <a:noAutofit/>
                </a:bodyPr>
                <a:lstStyle/>
                <a:p>
                  <a:pPr algn="ctr"/>
                  <a:r>
                    <a:rPr lang="fr" sz="1512" b="1">
                      <a:solidFill>
                        <a:srgbClr val="34484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Que fait-il?</a:t>
                  </a:r>
                  <a:endParaRPr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96" name="Google Shape;196;p28"/>
              <p:cNvSpPr/>
              <p:nvPr/>
            </p:nvSpPr>
            <p:spPr>
              <a:xfrm>
                <a:off x="4694709" y="1301290"/>
                <a:ext cx="2726700" cy="33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5184" tIns="115184" rIns="115184" bIns="115184" anchor="ctr" anchorCtr="0">
                <a:noAutofit/>
              </a:bodyPr>
              <a:lstStyle/>
              <a:p>
                <a:r>
                  <a:rPr lang="fr" sz="1512" b="1">
                    <a:solidFill>
                      <a:srgbClr val="344846"/>
                    </a:solidFill>
                    <a:latin typeface="Roboto"/>
                    <a:ea typeface="Roboto"/>
                    <a:cs typeface="Roboto"/>
                    <a:sym typeface="Roboto"/>
                  </a:rPr>
                  <a:t>Que pense-t-il?</a:t>
                </a:r>
                <a:endParaRPr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97" name="Google Shape;19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9713" y="2312425"/>
              <a:ext cx="697084" cy="657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8" name="Google Shape;198;p28"/>
          <p:cNvSpPr txBox="1"/>
          <p:nvPr/>
        </p:nvSpPr>
        <p:spPr>
          <a:xfrm>
            <a:off x="844723" y="1516286"/>
            <a:ext cx="3685139" cy="69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/>
              <a:t>Création de dossier - Cabinet dentaire,et Gestion de liste d'attente</a:t>
            </a:r>
            <a:endParaRPr sz="1512"/>
          </a:p>
        </p:txBody>
      </p:sp>
      <p:sp>
        <p:nvSpPr>
          <p:cNvPr id="199" name="Google Shape;199;p28"/>
          <p:cNvSpPr txBox="1"/>
          <p:nvPr/>
        </p:nvSpPr>
        <p:spPr>
          <a:xfrm>
            <a:off x="868769" y="3599260"/>
            <a:ext cx="5046561" cy="11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>
                <a:latin typeface="Roboto"/>
                <a:ea typeface="Roboto"/>
                <a:cs typeface="Roboto"/>
                <a:sym typeface="Roboto"/>
              </a:rPr>
              <a:t>Nous fournir un exemple de dossier médico-social(cabinet dentaire) et un exemple de carte de dentisterie (Numéro dossier,Nom,Prénom, ge,Diagnostic , (Jour - date - heure) )</a:t>
            </a:r>
            <a:endParaRPr sz="1512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0" name="Google Shape;200;p28"/>
          <p:cNvCxnSpPr/>
          <p:nvPr/>
        </p:nvCxnSpPr>
        <p:spPr>
          <a:xfrm rot="10800000" flipH="1">
            <a:off x="299006" y="3011759"/>
            <a:ext cx="4974749" cy="1247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8"/>
          <p:cNvCxnSpPr/>
          <p:nvPr/>
        </p:nvCxnSpPr>
        <p:spPr>
          <a:xfrm>
            <a:off x="6556854" y="3011622"/>
            <a:ext cx="4873076" cy="12473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28"/>
          <p:cNvCxnSpPr>
            <a:stCxn id="187" idx="0"/>
            <a:endCxn id="197" idx="0"/>
          </p:cNvCxnSpPr>
          <p:nvPr/>
        </p:nvCxnSpPr>
        <p:spPr>
          <a:xfrm flipH="1">
            <a:off x="5913552" y="768071"/>
            <a:ext cx="26079" cy="1692518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28"/>
          <p:cNvCxnSpPr/>
          <p:nvPr/>
        </p:nvCxnSpPr>
        <p:spPr>
          <a:xfrm flipH="1">
            <a:off x="5888059" y="3524280"/>
            <a:ext cx="27213" cy="1801371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Service de rééducation - Kinésithérapeute - Nassima El Ouazzani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9" name="Google Shape;209;p29"/>
          <p:cNvGrpSpPr/>
          <p:nvPr/>
        </p:nvGrpSpPr>
        <p:grpSpPr>
          <a:xfrm>
            <a:off x="594471" y="741134"/>
            <a:ext cx="10359684" cy="4791438"/>
            <a:chOff x="393800" y="1450350"/>
            <a:chExt cx="8644635" cy="3573000"/>
          </a:xfrm>
        </p:grpSpPr>
        <p:sp>
          <p:nvSpPr>
            <p:cNvPr id="210" name="Google Shape;210;p29"/>
            <p:cNvSpPr/>
            <p:nvPr/>
          </p:nvSpPr>
          <p:spPr>
            <a:xfrm>
              <a:off x="393800" y="1450350"/>
              <a:ext cx="8644500" cy="357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endParaRPr sz="2267"/>
            </a:p>
          </p:txBody>
        </p:sp>
        <p:cxnSp>
          <p:nvCxnSpPr>
            <p:cNvPr id="211" name="Google Shape;211;p29"/>
            <p:cNvCxnSpPr>
              <a:stCxn id="210" idx="1"/>
              <a:endCxn id="212" idx="1"/>
            </p:cNvCxnSpPr>
            <p:nvPr/>
          </p:nvCxnSpPr>
          <p:spPr>
            <a:xfrm>
              <a:off x="393800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29"/>
            <p:cNvCxnSpPr>
              <a:stCxn id="210" idx="0"/>
            </p:cNvCxnSpPr>
            <p:nvPr/>
          </p:nvCxnSpPr>
          <p:spPr>
            <a:xfrm>
              <a:off x="4716050" y="1450350"/>
              <a:ext cx="3600" cy="14025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2" name="Google Shape;212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83760" y="2829262"/>
              <a:ext cx="864575" cy="8151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4" name="Google Shape;214;p29"/>
            <p:cNvCxnSpPr>
              <a:stCxn id="212" idx="3"/>
              <a:endCxn id="210" idx="3"/>
            </p:cNvCxnSpPr>
            <p:nvPr/>
          </p:nvCxnSpPr>
          <p:spPr>
            <a:xfrm>
              <a:off x="5148335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29"/>
            <p:cNvCxnSpPr>
              <a:stCxn id="216" idx="2"/>
              <a:endCxn id="210" idx="2"/>
            </p:cNvCxnSpPr>
            <p:nvPr/>
          </p:nvCxnSpPr>
          <p:spPr>
            <a:xfrm>
              <a:off x="4715929" y="4077841"/>
              <a:ext cx="121" cy="945509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6" name="Google Shape;216;p29"/>
            <p:cNvSpPr txBox="1"/>
            <p:nvPr/>
          </p:nvSpPr>
          <p:spPr>
            <a:xfrm>
              <a:off x="3687678" y="3644216"/>
              <a:ext cx="2056500" cy="433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pPr algn="ctr"/>
              <a:r>
                <a:rPr lang="fr" sz="2267">
                  <a:latin typeface="Roboto"/>
                  <a:ea typeface="Roboto"/>
                  <a:cs typeface="Roboto"/>
                  <a:sym typeface="Roboto"/>
                </a:rPr>
                <a:t>Kinésithérapeute</a:t>
              </a:r>
              <a:endParaRPr sz="2267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7" name="Google Shape;217;p29"/>
          <p:cNvGrpSpPr/>
          <p:nvPr/>
        </p:nvGrpSpPr>
        <p:grpSpPr>
          <a:xfrm>
            <a:off x="594671" y="5532707"/>
            <a:ext cx="10360216" cy="735426"/>
            <a:chOff x="0" y="4475950"/>
            <a:chExt cx="9144000" cy="667500"/>
          </a:xfrm>
        </p:grpSpPr>
        <p:sp>
          <p:nvSpPr>
            <p:cNvPr id="218" name="Google Shape;218;p29"/>
            <p:cNvSpPr/>
            <p:nvPr/>
          </p:nvSpPr>
          <p:spPr>
            <a:xfrm>
              <a:off x="0" y="4475950"/>
              <a:ext cx="9144000" cy="667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F1F1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pPr algn="ctr"/>
              <a:endParaRPr sz="2267"/>
            </a:p>
          </p:txBody>
        </p:sp>
        <p:cxnSp>
          <p:nvCxnSpPr>
            <p:cNvPr id="219" name="Google Shape;219;p29"/>
            <p:cNvCxnSpPr>
              <a:stCxn id="218" idx="0"/>
              <a:endCxn id="218" idx="2"/>
            </p:cNvCxnSpPr>
            <p:nvPr/>
          </p:nvCxnSpPr>
          <p:spPr>
            <a:xfrm>
              <a:off x="4572000" y="4475950"/>
              <a:ext cx="0" cy="667500"/>
            </a:xfrm>
            <a:prstGeom prst="straightConnector1">
              <a:avLst/>
            </a:prstGeom>
            <a:noFill/>
            <a:ln w="9525" cap="flat" cmpd="sng">
              <a:solidFill>
                <a:srgbClr val="1F1F1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0" name="Google Shape;220;p29"/>
            <p:cNvSpPr txBox="1"/>
            <p:nvPr/>
          </p:nvSpPr>
          <p:spPr>
            <a:xfrm>
              <a:off x="5047450" y="4609600"/>
              <a:ext cx="3601800" cy="42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pPr algn="ctr"/>
              <a:r>
                <a:rPr lang="fr" sz="1512" b="1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Souhaits</a:t>
              </a:r>
              <a:endParaRPr sz="1512">
                <a:solidFill>
                  <a:srgbClr val="1F1F1F"/>
                </a:solidFill>
              </a:endParaRPr>
            </a:p>
          </p:txBody>
        </p:sp>
        <p:sp>
          <p:nvSpPr>
            <p:cNvPr id="221" name="Google Shape;221;p29"/>
            <p:cNvSpPr txBox="1"/>
            <p:nvPr/>
          </p:nvSpPr>
          <p:spPr>
            <a:xfrm>
              <a:off x="854675" y="4609600"/>
              <a:ext cx="2665500" cy="42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pPr algn="ctr"/>
              <a:r>
                <a:rPr lang="fr" sz="1512" b="1">
                  <a:solidFill>
                    <a:srgbClr val="1F1F1F"/>
                  </a:solidFill>
                  <a:latin typeface="Roboto"/>
                  <a:ea typeface="Roboto"/>
                  <a:cs typeface="Roboto"/>
                  <a:sym typeface="Roboto"/>
                </a:rPr>
                <a:t>Problèmes</a:t>
              </a:r>
              <a:endParaRPr sz="1512">
                <a:solidFill>
                  <a:srgbClr val="1F1F1F"/>
                </a:solidFill>
              </a:endParaRPr>
            </a:p>
          </p:txBody>
        </p:sp>
      </p:grpSp>
      <p:sp>
        <p:nvSpPr>
          <p:cNvPr id="222" name="Google Shape;222;p29"/>
          <p:cNvSpPr txBox="1"/>
          <p:nvPr/>
        </p:nvSpPr>
        <p:spPr>
          <a:xfrm>
            <a:off x="763344" y="3720726"/>
            <a:ext cx="4146254" cy="1396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Elle utilise un registre et un agenda pour gérer les séances avec ses patients, ainsi qu'Excel pour noter les informations des séances de travail, mais a arrêté en raison de la demande d'activation.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763356" y="3302433"/>
            <a:ext cx="1616170" cy="4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fait-il?</a:t>
            </a:r>
            <a:endParaRPr sz="1512" b="1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763344" y="1285369"/>
            <a:ext cx="1337611" cy="4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>
              <a:buClr>
                <a:srgbClr val="E91D63"/>
              </a:buClr>
              <a:buSzPts val="1100"/>
            </a:pPr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dit- il?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5968902" y="1285373"/>
            <a:ext cx="2056496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pense-t-il?</a:t>
            </a:r>
            <a:endParaRPr sz="1512"/>
          </a:p>
        </p:txBody>
      </p:sp>
      <p:sp>
        <p:nvSpPr>
          <p:cNvPr id="226" name="Google Shape;226;p29"/>
          <p:cNvSpPr txBox="1"/>
          <p:nvPr/>
        </p:nvSpPr>
        <p:spPr>
          <a:xfrm>
            <a:off x="6492568" y="3302433"/>
            <a:ext cx="2676734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Comment se sent-il 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Service de rééducation - Ergothérapeute - Alaoui Ghita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32" name="Google Shape;232;p30"/>
          <p:cNvGrpSpPr/>
          <p:nvPr/>
        </p:nvGrpSpPr>
        <p:grpSpPr>
          <a:xfrm>
            <a:off x="371554" y="782645"/>
            <a:ext cx="10989194" cy="4382249"/>
            <a:chOff x="393800" y="1450350"/>
            <a:chExt cx="8644635" cy="3573000"/>
          </a:xfrm>
        </p:grpSpPr>
        <p:sp>
          <p:nvSpPr>
            <p:cNvPr id="233" name="Google Shape;233;p30"/>
            <p:cNvSpPr/>
            <p:nvPr/>
          </p:nvSpPr>
          <p:spPr>
            <a:xfrm>
              <a:off x="393800" y="1450350"/>
              <a:ext cx="8644500" cy="3573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endParaRPr sz="2267"/>
            </a:p>
          </p:txBody>
        </p:sp>
        <p:cxnSp>
          <p:nvCxnSpPr>
            <p:cNvPr id="234" name="Google Shape;234;p30"/>
            <p:cNvCxnSpPr>
              <a:stCxn id="233" idx="1"/>
              <a:endCxn id="235" idx="1"/>
            </p:cNvCxnSpPr>
            <p:nvPr/>
          </p:nvCxnSpPr>
          <p:spPr>
            <a:xfrm>
              <a:off x="393800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30"/>
            <p:cNvCxnSpPr>
              <a:stCxn id="233" idx="0"/>
            </p:cNvCxnSpPr>
            <p:nvPr/>
          </p:nvCxnSpPr>
          <p:spPr>
            <a:xfrm>
              <a:off x="4716050" y="1450350"/>
              <a:ext cx="3600" cy="140250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5" name="Google Shape;235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83760" y="2829262"/>
              <a:ext cx="864575" cy="8151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30"/>
            <p:cNvCxnSpPr>
              <a:stCxn id="235" idx="3"/>
              <a:endCxn id="233" idx="3"/>
            </p:cNvCxnSpPr>
            <p:nvPr/>
          </p:nvCxnSpPr>
          <p:spPr>
            <a:xfrm>
              <a:off x="5148335" y="3236850"/>
              <a:ext cx="3890100" cy="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30"/>
            <p:cNvCxnSpPr>
              <a:stCxn id="239" idx="2"/>
              <a:endCxn id="233" idx="2"/>
            </p:cNvCxnSpPr>
            <p:nvPr/>
          </p:nvCxnSpPr>
          <p:spPr>
            <a:xfrm>
              <a:off x="4715929" y="4118330"/>
              <a:ext cx="121" cy="905020"/>
            </a:xfrm>
            <a:prstGeom prst="straightConnector1">
              <a:avLst/>
            </a:prstGeom>
            <a:noFill/>
            <a:ln w="9525" cap="flat" cmpd="sng">
              <a:solidFill>
                <a:srgbClr val="42424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9" name="Google Shape;239;p30"/>
            <p:cNvSpPr txBox="1"/>
            <p:nvPr/>
          </p:nvSpPr>
          <p:spPr>
            <a:xfrm>
              <a:off x="3687678" y="3644216"/>
              <a:ext cx="2056500" cy="474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pPr algn="ctr"/>
              <a:r>
                <a:rPr lang="fr" sz="2267">
                  <a:latin typeface="Roboto"/>
                  <a:ea typeface="Roboto"/>
                  <a:cs typeface="Roboto"/>
                  <a:sym typeface="Roboto"/>
                </a:rPr>
                <a:t>Ergothérapeute</a:t>
              </a:r>
              <a:endParaRPr sz="2267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0" name="Google Shape;240;p30"/>
          <p:cNvSpPr/>
          <p:nvPr/>
        </p:nvSpPr>
        <p:spPr>
          <a:xfrm>
            <a:off x="371481" y="5165194"/>
            <a:ext cx="10988517" cy="8349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algn="ctr"/>
            <a:endParaRPr sz="2267"/>
          </a:p>
        </p:txBody>
      </p:sp>
      <p:cxnSp>
        <p:nvCxnSpPr>
          <p:cNvPr id="241" name="Google Shape;241;p30"/>
          <p:cNvCxnSpPr>
            <a:stCxn id="240" idx="0"/>
            <a:endCxn id="240" idx="2"/>
          </p:cNvCxnSpPr>
          <p:nvPr/>
        </p:nvCxnSpPr>
        <p:spPr>
          <a:xfrm>
            <a:off x="5865739" y="5165194"/>
            <a:ext cx="0" cy="834920"/>
          </a:xfrm>
          <a:prstGeom prst="straightConnector1">
            <a:avLst/>
          </a:prstGeom>
          <a:noFill/>
          <a:ln w="9525" cap="flat" cmpd="sng">
            <a:solidFill>
              <a:srgbClr val="1F1F1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30"/>
          <p:cNvSpPr txBox="1"/>
          <p:nvPr/>
        </p:nvSpPr>
        <p:spPr>
          <a:xfrm>
            <a:off x="6437111" y="5332330"/>
            <a:ext cx="4328432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Souhaits</a:t>
            </a:r>
            <a:endParaRPr sz="1512">
              <a:solidFill>
                <a:srgbClr val="1F1F1F"/>
              </a:solidFill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1416077" y="5332330"/>
            <a:ext cx="3203236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Problèmes</a:t>
            </a:r>
            <a:endParaRPr sz="1512">
              <a:solidFill>
                <a:srgbClr val="1F1F1F"/>
              </a:solidFill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620387" y="3385898"/>
            <a:ext cx="4397599" cy="116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Elle gère sa liste d'attente en notant les infos des patients dans un registre et Excel. Elle suit les séances et ajoute un bilan au dossier médical. 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fr" sz="1512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Elle compile des statistiques mensuelles.</a:t>
            </a:r>
            <a:endParaRPr sz="1512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620402" y="2946546"/>
            <a:ext cx="1714440" cy="42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fait-il?</a:t>
            </a:r>
            <a:endParaRPr sz="1512" b="1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620387" y="949492"/>
            <a:ext cx="1418873" cy="42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>
              <a:buClr>
                <a:srgbClr val="E91D63"/>
              </a:buClr>
              <a:buSzPts val="1100"/>
            </a:pPr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dit- il?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>
              <a:solidFill>
                <a:srgbClr val="3448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6437111" y="911230"/>
            <a:ext cx="2181602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Que pense-t-il?</a:t>
            </a:r>
            <a:endParaRPr sz="1512"/>
          </a:p>
        </p:txBody>
      </p:sp>
      <p:sp>
        <p:nvSpPr>
          <p:cNvPr id="248" name="Google Shape;248;p30"/>
          <p:cNvSpPr txBox="1"/>
          <p:nvPr/>
        </p:nvSpPr>
        <p:spPr>
          <a:xfrm>
            <a:off x="6679738" y="2946546"/>
            <a:ext cx="2839258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r>
              <a:rPr lang="fr"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Comment se sent-il ?</a:t>
            </a:r>
            <a:r>
              <a:rPr lang="fr"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1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title"/>
          </p:nvPr>
        </p:nvSpPr>
        <p:spPr>
          <a:xfrm>
            <a:off x="188169" y="-2394"/>
            <a:ext cx="5071885" cy="435791"/>
          </a:xfrm>
          <a:prstGeom prst="rect">
            <a:avLst/>
          </a:prstGeom>
        </p:spPr>
        <p:txBody>
          <a:bodyPr spcFirstLastPara="1" wrap="square" lIns="115184" tIns="115184" rIns="115184" bIns="115184" anchor="b" anchorCtr="0">
            <a:noAutofit/>
          </a:bodyPr>
          <a:lstStyle/>
          <a:p>
            <a:r>
              <a:rPr lang="fr" sz="1701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Carte d’empathie Service de rééducation - Psychologue - Anas Mjadli</a:t>
            </a:r>
            <a:endParaRPr sz="1701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4" name="Google Shape;254;p31"/>
          <p:cNvSpPr/>
          <p:nvPr/>
        </p:nvSpPr>
        <p:spPr>
          <a:xfrm>
            <a:off x="562731" y="5751094"/>
            <a:ext cx="10811253" cy="53708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1F1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15184" tIns="115184" rIns="115184" bIns="115184" anchor="ctr" anchorCtr="0">
            <a:noAutofit/>
          </a:bodyPr>
          <a:lstStyle/>
          <a:p>
            <a:pPr algn="ctr"/>
            <a:endParaRPr sz="2267">
              <a:solidFill>
                <a:srgbClr val="1F1F1F"/>
              </a:solidFill>
            </a:endParaRPr>
          </a:p>
        </p:txBody>
      </p:sp>
      <p:cxnSp>
        <p:nvCxnSpPr>
          <p:cNvPr id="255" name="Google Shape;255;p31"/>
          <p:cNvCxnSpPr>
            <a:stCxn id="254" idx="0"/>
            <a:endCxn id="254" idx="2"/>
          </p:cNvCxnSpPr>
          <p:nvPr/>
        </p:nvCxnSpPr>
        <p:spPr>
          <a:xfrm>
            <a:off x="5968357" y="5751094"/>
            <a:ext cx="0" cy="537085"/>
          </a:xfrm>
          <a:prstGeom prst="straightConnector1">
            <a:avLst/>
          </a:prstGeom>
          <a:noFill/>
          <a:ln w="9525" cap="flat" cmpd="sng">
            <a:solidFill>
              <a:srgbClr val="1F1F1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31"/>
          <p:cNvSpPr txBox="1"/>
          <p:nvPr/>
        </p:nvSpPr>
        <p:spPr>
          <a:xfrm>
            <a:off x="6530499" y="5699163"/>
            <a:ext cx="4258509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Souhaits</a:t>
            </a:r>
            <a:endParaRPr sz="1512">
              <a:solidFill>
                <a:srgbClr val="1F1F1F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1590474" y="5718486"/>
            <a:ext cx="3151455" cy="46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184" tIns="115184" rIns="115184" bIns="115184" anchor="t" anchorCtr="0">
            <a:spAutoFit/>
          </a:bodyPr>
          <a:lstStyle/>
          <a:p>
            <a:pPr algn="ctr"/>
            <a:r>
              <a:rPr lang="fr" sz="1512" b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Problèmes</a:t>
            </a:r>
            <a:endParaRPr sz="1512">
              <a:solidFill>
                <a:srgbClr val="1F1F1F"/>
              </a:solidFill>
            </a:endParaRPr>
          </a:p>
        </p:txBody>
      </p:sp>
      <p:grpSp>
        <p:nvGrpSpPr>
          <p:cNvPr id="258" name="Google Shape;258;p31"/>
          <p:cNvGrpSpPr/>
          <p:nvPr/>
        </p:nvGrpSpPr>
        <p:grpSpPr>
          <a:xfrm>
            <a:off x="562644" y="704523"/>
            <a:ext cx="10811992" cy="5046466"/>
            <a:chOff x="50" y="17"/>
            <a:chExt cx="9144152" cy="6166141"/>
          </a:xfrm>
        </p:grpSpPr>
        <p:grpSp>
          <p:nvGrpSpPr>
            <p:cNvPr id="259" name="Google Shape;259;p31"/>
            <p:cNvGrpSpPr/>
            <p:nvPr/>
          </p:nvGrpSpPr>
          <p:grpSpPr>
            <a:xfrm>
              <a:off x="50" y="17"/>
              <a:ext cx="9144152" cy="6166141"/>
              <a:chOff x="393800" y="1450349"/>
              <a:chExt cx="8644500" cy="5225100"/>
            </a:xfrm>
          </p:grpSpPr>
          <p:sp>
            <p:nvSpPr>
              <p:cNvPr id="260" name="Google Shape;260;p31"/>
              <p:cNvSpPr/>
              <p:nvPr/>
            </p:nvSpPr>
            <p:spPr>
              <a:xfrm>
                <a:off x="393800" y="1450349"/>
                <a:ext cx="8644500" cy="5225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4242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15184" tIns="115184" rIns="115184" bIns="115184" anchor="ctr" anchorCtr="0">
                <a:noAutofit/>
              </a:bodyPr>
              <a:lstStyle/>
              <a:p>
                <a:endParaRPr sz="2267"/>
              </a:p>
            </p:txBody>
          </p:sp>
          <p:cxnSp>
            <p:nvCxnSpPr>
              <p:cNvPr id="261" name="Google Shape;261;p31"/>
              <p:cNvCxnSpPr>
                <a:stCxn id="260" idx="0"/>
                <a:endCxn id="262" idx="0"/>
              </p:cNvCxnSpPr>
              <p:nvPr/>
            </p:nvCxnSpPr>
            <p:spPr>
              <a:xfrm flipH="1">
                <a:off x="4715750" y="1450349"/>
                <a:ext cx="300" cy="133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2424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31"/>
              <p:cNvCxnSpPr>
                <a:stCxn id="264" idx="2"/>
                <a:endCxn id="260" idx="2"/>
              </p:cNvCxnSpPr>
              <p:nvPr/>
            </p:nvCxnSpPr>
            <p:spPr>
              <a:xfrm>
                <a:off x="4715928" y="4246296"/>
                <a:ext cx="122" cy="2429153"/>
              </a:xfrm>
              <a:prstGeom prst="straightConnector1">
                <a:avLst/>
              </a:prstGeom>
              <a:noFill/>
              <a:ln w="9525" cap="flat" cmpd="sng">
                <a:solidFill>
                  <a:srgbClr val="42424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4" name="Google Shape;264;p31"/>
              <p:cNvSpPr txBox="1"/>
              <p:nvPr/>
            </p:nvSpPr>
            <p:spPr>
              <a:xfrm>
                <a:off x="3687678" y="3644216"/>
                <a:ext cx="2056500" cy="602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5184" tIns="115184" rIns="115184" bIns="115184" anchor="t" anchorCtr="0">
                <a:spAutoFit/>
              </a:bodyPr>
              <a:lstStyle/>
              <a:p>
                <a:pPr algn="ctr"/>
                <a:r>
                  <a:rPr lang="fr" sz="2267">
                    <a:latin typeface="Roboto"/>
                    <a:ea typeface="Roboto"/>
                    <a:cs typeface="Roboto"/>
                    <a:sym typeface="Roboto"/>
                  </a:rPr>
                  <a:t>Psychologue</a:t>
                </a:r>
                <a:endParaRPr sz="2267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65" name="Google Shape;265;p31"/>
            <p:cNvSpPr txBox="1"/>
            <p:nvPr/>
          </p:nvSpPr>
          <p:spPr>
            <a:xfrm>
              <a:off x="227825" y="3284508"/>
              <a:ext cx="3659400" cy="2245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pPr marL="576026" indent="-384018">
                <a:lnSpc>
                  <a:spcPct val="115000"/>
                </a:lnSpc>
                <a:buClr>
                  <a:srgbClr val="344846"/>
                </a:buClr>
                <a:buSzPts val="1200"/>
                <a:buFont typeface="Roboto"/>
                <a:buChar char="●"/>
              </a:pP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Utilise des outils numériques</a:t>
              </a:r>
              <a:endParaRPr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576026" indent="-384018">
                <a:lnSpc>
                  <a:spcPct val="115000"/>
                </a:lnSpc>
                <a:buClr>
                  <a:srgbClr val="344846"/>
                </a:buClr>
                <a:buSzPts val="1200"/>
                <a:buFont typeface="Roboto"/>
                <a:buChar char="●"/>
              </a:pP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Examine les dossiers médicaux</a:t>
              </a:r>
              <a:endParaRPr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576026" indent="-384018">
                <a:lnSpc>
                  <a:spcPct val="115000"/>
                </a:lnSpc>
                <a:buClr>
                  <a:srgbClr val="344846"/>
                </a:buClr>
                <a:buSzPts val="1200"/>
                <a:buFont typeface="Roboto"/>
                <a:buChar char="●"/>
              </a:pP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Mène des séances avec les patients et leurs parents</a:t>
              </a:r>
              <a:endParaRPr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576026" indent="-384018">
                <a:lnSpc>
                  <a:spcPct val="115000"/>
                </a:lnSpc>
                <a:buClr>
                  <a:srgbClr val="344846"/>
                </a:buClr>
                <a:buSzPts val="1200"/>
                <a:buFont typeface="Roboto"/>
                <a:buChar char="●"/>
              </a:pP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Prépare des évaluations psychologiques</a:t>
              </a:r>
              <a:endParaRPr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576026" indent="-384018">
                <a:lnSpc>
                  <a:spcPct val="115000"/>
                </a:lnSpc>
                <a:buClr>
                  <a:srgbClr val="344846"/>
                </a:buClr>
                <a:buSzPts val="1200"/>
                <a:buFont typeface="Roboto"/>
                <a:buChar char="●"/>
              </a:pP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Conserve des données confidentielles</a:t>
              </a:r>
              <a:endParaRPr sz="1512">
                <a:solidFill>
                  <a:srgbClr val="E91D6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27837" y="2985458"/>
              <a:ext cx="14265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Que fait-il?</a:t>
              </a:r>
              <a:endParaRPr sz="1512" b="1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27825" y="265391"/>
              <a:ext cx="1180800" cy="3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ctr" anchorCtr="0">
              <a:noAutofit/>
            </a:bodyPr>
            <a:lstStyle/>
            <a:p>
              <a:pPr>
                <a:buClr>
                  <a:srgbClr val="E91D63"/>
                </a:buClr>
                <a:buSzPts val="1100"/>
              </a:pPr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Que dit- il?</a:t>
              </a: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512">
                <a:solidFill>
                  <a:srgbClr val="34484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31"/>
            <p:cNvSpPr txBox="1"/>
            <p:nvPr/>
          </p:nvSpPr>
          <p:spPr>
            <a:xfrm>
              <a:off x="4816950" y="147017"/>
              <a:ext cx="1815300" cy="568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Que pense-t-il?</a:t>
              </a:r>
              <a:endParaRPr sz="1512"/>
            </a:p>
          </p:txBody>
        </p:sp>
        <p:sp>
          <p:nvSpPr>
            <p:cNvPr id="269" name="Google Shape;269;p31"/>
            <p:cNvSpPr txBox="1"/>
            <p:nvPr/>
          </p:nvSpPr>
          <p:spPr>
            <a:xfrm>
              <a:off x="5234775" y="2771672"/>
              <a:ext cx="2362800" cy="568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r>
                <a:rPr lang="fr" sz="1512" b="1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Comment se sent-il ?</a:t>
              </a:r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512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Google Shape;270;p31"/>
            <p:cNvSpPr txBox="1"/>
            <p:nvPr/>
          </p:nvSpPr>
          <p:spPr>
            <a:xfrm>
              <a:off x="274375" y="782028"/>
              <a:ext cx="2391600" cy="1137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5184" tIns="115184" rIns="115184" bIns="115184" anchor="t" anchorCtr="0">
              <a:spAutoFit/>
            </a:bodyPr>
            <a:lstStyle/>
            <a:p>
              <a:r>
                <a:rPr lang="fr" sz="1512">
                  <a:solidFill>
                    <a:srgbClr val="344846"/>
                  </a:solidFill>
                  <a:latin typeface="Roboto"/>
                  <a:ea typeface="Roboto"/>
                  <a:cs typeface="Roboto"/>
                  <a:sym typeface="Roboto"/>
                </a:rPr>
                <a:t>Je suis stagiaire au CNMH et je n'ai pas encore de poste permanent."</a:t>
              </a:r>
              <a:endParaRPr sz="1512"/>
            </a:p>
          </p:txBody>
        </p:sp>
      </p:grpSp>
      <p:cxnSp>
        <p:nvCxnSpPr>
          <p:cNvPr id="271" name="Google Shape;271;p31"/>
          <p:cNvCxnSpPr>
            <a:endCxn id="260" idx="1"/>
          </p:cNvCxnSpPr>
          <p:nvPr/>
        </p:nvCxnSpPr>
        <p:spPr>
          <a:xfrm>
            <a:off x="562643" y="3227755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100" y="1989823"/>
            <a:ext cx="596515" cy="712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31"/>
          <p:cNvCxnSpPr/>
          <p:nvPr/>
        </p:nvCxnSpPr>
        <p:spPr>
          <a:xfrm rot="10800000" flipH="1">
            <a:off x="551424" y="2793447"/>
            <a:ext cx="4479995" cy="1133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31"/>
          <p:cNvCxnSpPr/>
          <p:nvPr/>
        </p:nvCxnSpPr>
        <p:spPr>
          <a:xfrm rot="10800000" flipH="1">
            <a:off x="6894139" y="2793447"/>
            <a:ext cx="4479995" cy="11339"/>
          </a:xfrm>
          <a:prstGeom prst="straightConnector1">
            <a:avLst/>
          </a:prstGeom>
          <a:noFill/>
          <a:ln w="9525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b-theme">
  <a:themeElements>
    <a:clrScheme name="Modern Writer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7B4BF"/>
      </a:accent1>
      <a:accent2>
        <a:srgbClr val="97B4BF"/>
      </a:accent2>
      <a:accent3>
        <a:srgbClr val="537C8C"/>
      </a:accent3>
      <a:accent4>
        <a:srgbClr val="234A59"/>
      </a:accent4>
      <a:accent5>
        <a:srgbClr val="00838F"/>
      </a:accent5>
      <a:accent6>
        <a:srgbClr val="326279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Office PowerPoint</Application>
  <PresentationFormat>Personnalisé</PresentationFormat>
  <Paragraphs>119</Paragraphs>
  <Slides>12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4" baseType="lpstr">
      <vt:lpstr>Simple Light</vt:lpstr>
      <vt:lpstr>lab-theme</vt:lpstr>
      <vt:lpstr>Présentation PowerPoint</vt:lpstr>
      <vt:lpstr>Carte d’empathie service social - Khawla souan</vt:lpstr>
      <vt:lpstr>Carte d’empathie d’infirmière médecin générale</vt:lpstr>
      <vt:lpstr>Carte d’empathie d’orthoptiste - Imane Errahmouni</vt:lpstr>
      <vt:lpstr>Carte d’empathie de psychomotricien - Salma LIKRAM</vt:lpstr>
      <vt:lpstr>Carte d’empathie assistant dentaire spécialiste Interne Tallaoui sanae</vt:lpstr>
      <vt:lpstr>Carte d’empathie Service de rééducation - Kinésithérapeute - Nassima El Ouazzani</vt:lpstr>
      <vt:lpstr>Carte d’empathie Service de rééducation - Ergothérapeute - Alaoui Ghita</vt:lpstr>
      <vt:lpstr>Carte d’empathie Service de rééducation - Psychologue - Anas Mjadli</vt:lpstr>
      <vt:lpstr>Carte d’empathie Service rééducation - orthophoniste - SAMIA KABBAJ </vt:lpstr>
      <vt:lpstr>Carte d’empathie pole sport - (Yassine serhane, Karima bamoussa)</vt:lpstr>
      <vt:lpstr>Carte d’empathie Responsable de pôle éducatif - Fouad Ichir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Carte d’empathie service social - Khawla souan</dc:title>
  <cp:lastModifiedBy>Amine Lamchatab</cp:lastModifiedBy>
  <cp:revision>9</cp:revision>
  <dcterms:modified xsi:type="dcterms:W3CDTF">2024-01-18T14:25:17Z</dcterms:modified>
</cp:coreProperties>
</file>