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2" r:id="rId1"/>
  </p:sldMasterIdLst>
  <p:notesMasterIdLst>
    <p:notesMasterId r:id="rId26"/>
  </p:notesMasterIdLst>
  <p:sldIdLst>
    <p:sldId id="256" r:id="rId2"/>
    <p:sldId id="269" r:id="rId3"/>
    <p:sldId id="257" r:id="rId4"/>
    <p:sldId id="271" r:id="rId5"/>
    <p:sldId id="272" r:id="rId6"/>
    <p:sldId id="260" r:id="rId7"/>
    <p:sldId id="262" r:id="rId8"/>
    <p:sldId id="261" r:id="rId9"/>
    <p:sldId id="274" r:id="rId10"/>
    <p:sldId id="275" r:id="rId11"/>
    <p:sldId id="273" r:id="rId12"/>
    <p:sldId id="279" r:id="rId13"/>
    <p:sldId id="276" r:id="rId14"/>
    <p:sldId id="263" r:id="rId15"/>
    <p:sldId id="277" r:id="rId16"/>
    <p:sldId id="264" r:id="rId17"/>
    <p:sldId id="265" r:id="rId18"/>
    <p:sldId id="280" r:id="rId19"/>
    <p:sldId id="266" r:id="rId20"/>
    <p:sldId id="268" r:id="rId21"/>
    <p:sldId id="270" r:id="rId22"/>
    <p:sldId id="281" r:id="rId23"/>
    <p:sldId id="282"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83624" autoAdjust="0"/>
  </p:normalViewPr>
  <p:slideViewPr>
    <p:cSldViewPr snapToGrid="0">
      <p:cViewPr>
        <p:scale>
          <a:sx n="125" d="100"/>
          <a:sy n="125" d="100"/>
        </p:scale>
        <p:origin x="-102" y="-9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251AFA-4AAC-4EA4-8ACD-C4D266958F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58FC50B-196B-433E-947F-598FA28B7866}">
      <dgm:prSet/>
      <dgm:spPr/>
      <dgm:t>
        <a:bodyPr/>
        <a:lstStyle/>
        <a:p>
          <a:pPr>
            <a:lnSpc>
              <a:spcPct val="100000"/>
            </a:lnSpc>
          </a:pPr>
          <a:r>
            <a:rPr lang="en-US" dirty="0"/>
            <a:t>AI tools that help machines understand human languages and derive meaning from text and speech</a:t>
          </a:r>
        </a:p>
      </dgm:t>
    </dgm:pt>
    <dgm:pt modelId="{A431C82E-F904-4BBE-9186-732144C511A3}" type="parTrans" cxnId="{F364CA8D-918E-411D-8E18-C2CA1C3D39A0}">
      <dgm:prSet/>
      <dgm:spPr/>
      <dgm:t>
        <a:bodyPr/>
        <a:lstStyle/>
        <a:p>
          <a:endParaRPr lang="en-US"/>
        </a:p>
      </dgm:t>
    </dgm:pt>
    <dgm:pt modelId="{31A15323-671E-4159-9B92-98C321F1721F}" type="sibTrans" cxnId="{F364CA8D-918E-411D-8E18-C2CA1C3D39A0}">
      <dgm:prSet/>
      <dgm:spPr/>
      <dgm:t>
        <a:bodyPr/>
        <a:lstStyle/>
        <a:p>
          <a:endParaRPr lang="en-US"/>
        </a:p>
      </dgm:t>
    </dgm:pt>
    <dgm:pt modelId="{4ECAB8EA-04E7-4BEC-BC3E-C7FF652078FA}">
      <dgm:prSet custT="1"/>
      <dgm:spPr/>
      <dgm:t>
        <a:bodyPr/>
        <a:lstStyle/>
        <a:p>
          <a:pPr>
            <a:lnSpc>
              <a:spcPct val="100000"/>
            </a:lnSpc>
          </a:pPr>
          <a:r>
            <a:rPr lang="en-US" sz="1400" dirty="0"/>
            <a:t>Text classification</a:t>
          </a:r>
        </a:p>
      </dgm:t>
    </dgm:pt>
    <dgm:pt modelId="{B30225F5-76F9-4EDA-90E9-A203286CDBB6}" type="parTrans" cxnId="{679007A6-4336-4EE8-8520-DDCAD7ED9398}">
      <dgm:prSet/>
      <dgm:spPr/>
      <dgm:t>
        <a:bodyPr/>
        <a:lstStyle/>
        <a:p>
          <a:endParaRPr lang="en-US"/>
        </a:p>
      </dgm:t>
    </dgm:pt>
    <dgm:pt modelId="{C14EFDE6-6650-40EF-B112-ECB3EB492094}" type="sibTrans" cxnId="{679007A6-4336-4EE8-8520-DDCAD7ED9398}">
      <dgm:prSet/>
      <dgm:spPr/>
      <dgm:t>
        <a:bodyPr/>
        <a:lstStyle/>
        <a:p>
          <a:endParaRPr lang="en-US"/>
        </a:p>
      </dgm:t>
    </dgm:pt>
    <dgm:pt modelId="{E2398F5F-9790-4F3F-900F-D08C62BD29B2}">
      <dgm:prSet custT="1"/>
      <dgm:spPr/>
      <dgm:t>
        <a:bodyPr/>
        <a:lstStyle/>
        <a:p>
          <a:pPr>
            <a:lnSpc>
              <a:spcPct val="100000"/>
            </a:lnSpc>
          </a:pPr>
          <a:r>
            <a:rPr lang="en-US" sz="1400"/>
            <a:t>Sentiment Analysis</a:t>
          </a:r>
        </a:p>
      </dgm:t>
    </dgm:pt>
    <dgm:pt modelId="{E7EAAB36-9A34-45DC-9BA2-C028135FF03C}" type="parTrans" cxnId="{6485ABBC-7358-4EF0-865C-1825E5BC2F1E}">
      <dgm:prSet/>
      <dgm:spPr/>
      <dgm:t>
        <a:bodyPr/>
        <a:lstStyle/>
        <a:p>
          <a:endParaRPr lang="en-US"/>
        </a:p>
      </dgm:t>
    </dgm:pt>
    <dgm:pt modelId="{BE335F72-B781-4983-8FA8-FEEA6578AD1E}" type="sibTrans" cxnId="{6485ABBC-7358-4EF0-865C-1825E5BC2F1E}">
      <dgm:prSet/>
      <dgm:spPr/>
      <dgm:t>
        <a:bodyPr/>
        <a:lstStyle/>
        <a:p>
          <a:endParaRPr lang="en-US"/>
        </a:p>
      </dgm:t>
    </dgm:pt>
    <dgm:pt modelId="{D6170443-C315-4B7E-94F4-D5433EA88FFB}">
      <dgm:prSet custT="1"/>
      <dgm:spPr/>
      <dgm:t>
        <a:bodyPr/>
        <a:lstStyle/>
        <a:p>
          <a:pPr>
            <a:lnSpc>
              <a:spcPct val="100000"/>
            </a:lnSpc>
          </a:pPr>
          <a:r>
            <a:rPr lang="en-US" sz="1400"/>
            <a:t>Speech recognition</a:t>
          </a:r>
        </a:p>
      </dgm:t>
    </dgm:pt>
    <dgm:pt modelId="{ECE9EAE4-511C-4B28-AA2C-5718461579C4}" type="parTrans" cxnId="{48A632B8-524B-4782-AF69-BEA8113EB9EF}">
      <dgm:prSet/>
      <dgm:spPr/>
      <dgm:t>
        <a:bodyPr/>
        <a:lstStyle/>
        <a:p>
          <a:endParaRPr lang="en-US"/>
        </a:p>
      </dgm:t>
    </dgm:pt>
    <dgm:pt modelId="{24D05C60-E992-4D9B-9F04-D7B9048B08CE}" type="sibTrans" cxnId="{48A632B8-524B-4782-AF69-BEA8113EB9EF}">
      <dgm:prSet/>
      <dgm:spPr/>
      <dgm:t>
        <a:bodyPr/>
        <a:lstStyle/>
        <a:p>
          <a:endParaRPr lang="en-US"/>
        </a:p>
      </dgm:t>
    </dgm:pt>
    <dgm:pt modelId="{82F6A742-53AD-4E79-95FC-FBAE5987702E}">
      <dgm:prSet custT="1"/>
      <dgm:spPr/>
      <dgm:t>
        <a:bodyPr/>
        <a:lstStyle/>
        <a:p>
          <a:pPr>
            <a:lnSpc>
              <a:spcPct val="100000"/>
            </a:lnSpc>
          </a:pPr>
          <a:r>
            <a:rPr lang="en-US" sz="1400"/>
            <a:t>Text/Speech generation</a:t>
          </a:r>
        </a:p>
      </dgm:t>
    </dgm:pt>
    <dgm:pt modelId="{CEB6F3C7-B6FE-4FDC-A263-C80209A35FF7}" type="parTrans" cxnId="{159631B0-E424-437E-AE78-C1938933914D}">
      <dgm:prSet/>
      <dgm:spPr/>
      <dgm:t>
        <a:bodyPr/>
        <a:lstStyle/>
        <a:p>
          <a:endParaRPr lang="en-US"/>
        </a:p>
      </dgm:t>
    </dgm:pt>
    <dgm:pt modelId="{74233DE7-9273-43DE-A570-BF910BB58BAF}" type="sibTrans" cxnId="{159631B0-E424-437E-AE78-C1938933914D}">
      <dgm:prSet/>
      <dgm:spPr/>
      <dgm:t>
        <a:bodyPr/>
        <a:lstStyle/>
        <a:p>
          <a:endParaRPr lang="en-US"/>
        </a:p>
      </dgm:t>
    </dgm:pt>
    <dgm:pt modelId="{63E4E7C1-1C37-4EE6-8DF7-DB6B0353F358}">
      <dgm:prSet custT="1"/>
      <dgm:spPr/>
      <dgm:t>
        <a:bodyPr/>
        <a:lstStyle/>
        <a:p>
          <a:pPr>
            <a:lnSpc>
              <a:spcPct val="100000"/>
            </a:lnSpc>
          </a:pPr>
          <a:r>
            <a:rPr lang="en-US" sz="1400" dirty="0"/>
            <a:t>Translation</a:t>
          </a:r>
        </a:p>
      </dgm:t>
    </dgm:pt>
    <dgm:pt modelId="{33D18F85-60E3-4645-901B-3E5F9D7AFC10}" type="parTrans" cxnId="{1B750CE7-F51A-4F93-95B2-676FEA4137DB}">
      <dgm:prSet/>
      <dgm:spPr/>
      <dgm:t>
        <a:bodyPr/>
        <a:lstStyle/>
        <a:p>
          <a:endParaRPr lang="en-US"/>
        </a:p>
      </dgm:t>
    </dgm:pt>
    <dgm:pt modelId="{B9AF0767-C245-4330-AFBC-FD486FAB11F3}" type="sibTrans" cxnId="{1B750CE7-F51A-4F93-95B2-676FEA4137DB}">
      <dgm:prSet/>
      <dgm:spPr/>
      <dgm:t>
        <a:bodyPr/>
        <a:lstStyle/>
        <a:p>
          <a:endParaRPr lang="en-US"/>
        </a:p>
      </dgm:t>
    </dgm:pt>
    <dgm:pt modelId="{CF27EDAF-14E6-4589-87EB-FE80BD029ABF}">
      <dgm:prSet custT="1"/>
      <dgm:spPr/>
      <dgm:t>
        <a:bodyPr/>
        <a:lstStyle/>
        <a:p>
          <a:pPr>
            <a:lnSpc>
              <a:spcPct val="100000"/>
            </a:lnSpc>
          </a:pPr>
          <a:r>
            <a:rPr lang="en-US" sz="1400" dirty="0"/>
            <a:t>Auto-correct</a:t>
          </a:r>
        </a:p>
      </dgm:t>
    </dgm:pt>
    <dgm:pt modelId="{92E975CD-9881-46D9-8F35-900CAA7BED5B}" type="parTrans" cxnId="{F759E3A5-8E3B-4DD9-B1BD-C21769BDADC8}">
      <dgm:prSet/>
      <dgm:spPr/>
      <dgm:t>
        <a:bodyPr/>
        <a:lstStyle/>
        <a:p>
          <a:endParaRPr lang="en-US"/>
        </a:p>
      </dgm:t>
    </dgm:pt>
    <dgm:pt modelId="{6FE4435A-80C5-4DFD-9AF3-89116D5ED1AD}" type="sibTrans" cxnId="{F759E3A5-8E3B-4DD9-B1BD-C21769BDADC8}">
      <dgm:prSet/>
      <dgm:spPr/>
      <dgm:t>
        <a:bodyPr/>
        <a:lstStyle/>
        <a:p>
          <a:endParaRPr lang="en-US"/>
        </a:p>
      </dgm:t>
    </dgm:pt>
    <dgm:pt modelId="{4251F5E5-EA0B-4202-9847-5A1741A79133}">
      <dgm:prSet/>
      <dgm:spPr/>
      <dgm:t>
        <a:bodyPr/>
        <a:lstStyle/>
        <a:p>
          <a:pPr>
            <a:lnSpc>
              <a:spcPct val="100000"/>
            </a:lnSpc>
          </a:pPr>
          <a:r>
            <a:rPr lang="en-US" dirty="0"/>
            <a:t>Applications</a:t>
          </a:r>
        </a:p>
      </dgm:t>
    </dgm:pt>
    <dgm:pt modelId="{FD38F5DA-1419-41BF-9BB1-516E62C40125}" type="sibTrans" cxnId="{E171FF46-C4B0-4CAF-A04B-99A0940F67B7}">
      <dgm:prSet/>
      <dgm:spPr/>
      <dgm:t>
        <a:bodyPr/>
        <a:lstStyle/>
        <a:p>
          <a:endParaRPr lang="en-US"/>
        </a:p>
      </dgm:t>
    </dgm:pt>
    <dgm:pt modelId="{BB8F0BAB-4E0F-4161-8430-CDD14D85F2EE}" type="parTrans" cxnId="{E171FF46-C4B0-4CAF-A04B-99A0940F67B7}">
      <dgm:prSet/>
      <dgm:spPr/>
      <dgm:t>
        <a:bodyPr/>
        <a:lstStyle/>
        <a:p>
          <a:endParaRPr lang="en-US"/>
        </a:p>
      </dgm:t>
    </dgm:pt>
    <dgm:pt modelId="{3F95D789-8942-4998-8ABE-D05E6E472287}" type="pres">
      <dgm:prSet presAssocID="{42251AFA-4AAC-4EA4-8ACD-C4D266958F2F}" presName="root" presStyleCnt="0">
        <dgm:presLayoutVars>
          <dgm:dir/>
          <dgm:resizeHandles val="exact"/>
        </dgm:presLayoutVars>
      </dgm:prSet>
      <dgm:spPr/>
    </dgm:pt>
    <dgm:pt modelId="{68C075CC-48BA-4DF8-81E0-99DFBF994668}" type="pres">
      <dgm:prSet presAssocID="{C58FC50B-196B-433E-947F-598FA28B7866}" presName="compNode" presStyleCnt="0"/>
      <dgm:spPr/>
    </dgm:pt>
    <dgm:pt modelId="{97265AAE-6B7D-466E-9B30-11425511E6A4}" type="pres">
      <dgm:prSet presAssocID="{C58FC50B-196B-433E-947F-598FA28B7866}" presName="bgRect" presStyleLbl="bgShp" presStyleIdx="0" presStyleCnt="2" custScaleY="129946"/>
      <dgm:spPr/>
    </dgm:pt>
    <dgm:pt modelId="{BC0379F0-8915-4DC8-AEFA-35BD7C9E345B}" type="pres">
      <dgm:prSet presAssocID="{C58FC50B-196B-433E-947F-598FA28B786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57FDF6B9-42F0-4ED3-954D-A040A90EEF14}" type="pres">
      <dgm:prSet presAssocID="{C58FC50B-196B-433E-947F-598FA28B7866}" presName="spaceRect" presStyleCnt="0"/>
      <dgm:spPr/>
    </dgm:pt>
    <dgm:pt modelId="{C28D88D1-C1E3-4691-A342-CA1138B10190}" type="pres">
      <dgm:prSet presAssocID="{C58FC50B-196B-433E-947F-598FA28B7866}" presName="parTx" presStyleLbl="revTx" presStyleIdx="0" presStyleCnt="3">
        <dgm:presLayoutVars>
          <dgm:chMax val="0"/>
          <dgm:chPref val="0"/>
        </dgm:presLayoutVars>
      </dgm:prSet>
      <dgm:spPr/>
    </dgm:pt>
    <dgm:pt modelId="{541661F2-182D-482E-B9BE-CCC0F9A435D3}" type="pres">
      <dgm:prSet presAssocID="{31A15323-671E-4159-9B92-98C321F1721F}" presName="sibTrans" presStyleCnt="0"/>
      <dgm:spPr/>
    </dgm:pt>
    <dgm:pt modelId="{CE342627-2D9E-47E4-94D7-26C51D9B001E}" type="pres">
      <dgm:prSet presAssocID="{4251F5E5-EA0B-4202-9847-5A1741A79133}" presName="compNode" presStyleCnt="0"/>
      <dgm:spPr/>
    </dgm:pt>
    <dgm:pt modelId="{BCD2F75B-A671-4DB6-9B18-67E1DDD64EE6}" type="pres">
      <dgm:prSet presAssocID="{4251F5E5-EA0B-4202-9847-5A1741A79133}" presName="bgRect" presStyleLbl="bgShp" presStyleIdx="1" presStyleCnt="2" custScaleY="129946"/>
      <dgm:spPr/>
    </dgm:pt>
    <dgm:pt modelId="{A0581624-E274-49B8-9A60-F1E75182A848}" type="pres">
      <dgm:prSet presAssocID="{4251F5E5-EA0B-4202-9847-5A1741A7913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odcast"/>
        </a:ext>
      </dgm:extLst>
    </dgm:pt>
    <dgm:pt modelId="{1037336B-5080-48B3-9E8E-A7D4A2199B8A}" type="pres">
      <dgm:prSet presAssocID="{4251F5E5-EA0B-4202-9847-5A1741A79133}" presName="spaceRect" presStyleCnt="0"/>
      <dgm:spPr/>
    </dgm:pt>
    <dgm:pt modelId="{8D379B6F-B52B-48E1-BFBA-66E6F728E648}" type="pres">
      <dgm:prSet presAssocID="{4251F5E5-EA0B-4202-9847-5A1741A79133}" presName="parTx" presStyleLbl="revTx" presStyleIdx="1" presStyleCnt="3">
        <dgm:presLayoutVars>
          <dgm:chMax val="0"/>
          <dgm:chPref val="0"/>
        </dgm:presLayoutVars>
      </dgm:prSet>
      <dgm:spPr/>
    </dgm:pt>
    <dgm:pt modelId="{7F58FA74-6FEA-462F-9947-0209A3BA7F40}" type="pres">
      <dgm:prSet presAssocID="{4251F5E5-EA0B-4202-9847-5A1741A79133}" presName="desTx" presStyleLbl="revTx" presStyleIdx="2" presStyleCnt="3">
        <dgm:presLayoutVars/>
      </dgm:prSet>
      <dgm:spPr/>
    </dgm:pt>
  </dgm:ptLst>
  <dgm:cxnLst>
    <dgm:cxn modelId="{0CD42B05-2628-4828-A3C1-2ABBDE490C18}" type="presOf" srcId="{82F6A742-53AD-4E79-95FC-FBAE5987702E}" destId="{7F58FA74-6FEA-462F-9947-0209A3BA7F40}" srcOrd="0" destOrd="3" presId="urn:microsoft.com/office/officeart/2018/2/layout/IconVerticalSolidList"/>
    <dgm:cxn modelId="{E171FF46-C4B0-4CAF-A04B-99A0940F67B7}" srcId="{42251AFA-4AAC-4EA4-8ACD-C4D266958F2F}" destId="{4251F5E5-EA0B-4202-9847-5A1741A79133}" srcOrd="1" destOrd="0" parTransId="{BB8F0BAB-4E0F-4161-8430-CDD14D85F2EE}" sibTransId="{FD38F5DA-1419-41BF-9BB1-516E62C40125}"/>
    <dgm:cxn modelId="{F364CA8D-918E-411D-8E18-C2CA1C3D39A0}" srcId="{42251AFA-4AAC-4EA4-8ACD-C4D266958F2F}" destId="{C58FC50B-196B-433E-947F-598FA28B7866}" srcOrd="0" destOrd="0" parTransId="{A431C82E-F904-4BBE-9186-732144C511A3}" sibTransId="{31A15323-671E-4159-9B92-98C321F1721F}"/>
    <dgm:cxn modelId="{EC1C9B91-E4BF-49EC-A318-7C54F54147B5}" type="presOf" srcId="{E2398F5F-9790-4F3F-900F-D08C62BD29B2}" destId="{7F58FA74-6FEA-462F-9947-0209A3BA7F40}" srcOrd="0" destOrd="1" presId="urn:microsoft.com/office/officeart/2018/2/layout/IconVerticalSolidList"/>
    <dgm:cxn modelId="{79C0BF95-679C-4D60-81FA-769A05FAC8DC}" type="presOf" srcId="{4251F5E5-EA0B-4202-9847-5A1741A79133}" destId="{8D379B6F-B52B-48E1-BFBA-66E6F728E648}" srcOrd="0" destOrd="0" presId="urn:microsoft.com/office/officeart/2018/2/layout/IconVerticalSolidList"/>
    <dgm:cxn modelId="{8F82ECA1-A9A0-4338-870A-51B6E0A0DEC9}" type="presOf" srcId="{C58FC50B-196B-433E-947F-598FA28B7866}" destId="{C28D88D1-C1E3-4691-A342-CA1138B10190}" srcOrd="0" destOrd="0" presId="urn:microsoft.com/office/officeart/2018/2/layout/IconVerticalSolidList"/>
    <dgm:cxn modelId="{F759E3A5-8E3B-4DD9-B1BD-C21769BDADC8}" srcId="{4251F5E5-EA0B-4202-9847-5A1741A79133}" destId="{CF27EDAF-14E6-4589-87EB-FE80BD029ABF}" srcOrd="5" destOrd="0" parTransId="{92E975CD-9881-46D9-8F35-900CAA7BED5B}" sibTransId="{6FE4435A-80C5-4DFD-9AF3-89116D5ED1AD}"/>
    <dgm:cxn modelId="{679007A6-4336-4EE8-8520-DDCAD7ED9398}" srcId="{4251F5E5-EA0B-4202-9847-5A1741A79133}" destId="{4ECAB8EA-04E7-4BEC-BC3E-C7FF652078FA}" srcOrd="0" destOrd="0" parTransId="{B30225F5-76F9-4EDA-90E9-A203286CDBB6}" sibTransId="{C14EFDE6-6650-40EF-B112-ECB3EB492094}"/>
    <dgm:cxn modelId="{159631B0-E424-437E-AE78-C1938933914D}" srcId="{4251F5E5-EA0B-4202-9847-5A1741A79133}" destId="{82F6A742-53AD-4E79-95FC-FBAE5987702E}" srcOrd="3" destOrd="0" parTransId="{CEB6F3C7-B6FE-4FDC-A263-C80209A35FF7}" sibTransId="{74233DE7-9273-43DE-A570-BF910BB58BAF}"/>
    <dgm:cxn modelId="{30FC71B5-CBB4-44E5-9C28-23C51AE96A76}" type="presOf" srcId="{42251AFA-4AAC-4EA4-8ACD-C4D266958F2F}" destId="{3F95D789-8942-4998-8ABE-D05E6E472287}" srcOrd="0" destOrd="0" presId="urn:microsoft.com/office/officeart/2018/2/layout/IconVerticalSolidList"/>
    <dgm:cxn modelId="{48A632B8-524B-4782-AF69-BEA8113EB9EF}" srcId="{4251F5E5-EA0B-4202-9847-5A1741A79133}" destId="{D6170443-C315-4B7E-94F4-D5433EA88FFB}" srcOrd="2" destOrd="0" parTransId="{ECE9EAE4-511C-4B28-AA2C-5718461579C4}" sibTransId="{24D05C60-E992-4D9B-9F04-D7B9048B08CE}"/>
    <dgm:cxn modelId="{6485ABBC-7358-4EF0-865C-1825E5BC2F1E}" srcId="{4251F5E5-EA0B-4202-9847-5A1741A79133}" destId="{E2398F5F-9790-4F3F-900F-D08C62BD29B2}" srcOrd="1" destOrd="0" parTransId="{E7EAAB36-9A34-45DC-9BA2-C028135FF03C}" sibTransId="{BE335F72-B781-4983-8FA8-FEEA6578AD1E}"/>
    <dgm:cxn modelId="{019B46C2-F8CC-44E5-89CA-054257C6C25E}" type="presOf" srcId="{4ECAB8EA-04E7-4BEC-BC3E-C7FF652078FA}" destId="{7F58FA74-6FEA-462F-9947-0209A3BA7F40}" srcOrd="0" destOrd="0" presId="urn:microsoft.com/office/officeart/2018/2/layout/IconVerticalSolidList"/>
    <dgm:cxn modelId="{4D041BCF-00AE-4590-B892-25986E4B4118}" type="presOf" srcId="{63E4E7C1-1C37-4EE6-8DF7-DB6B0353F358}" destId="{7F58FA74-6FEA-462F-9947-0209A3BA7F40}" srcOrd="0" destOrd="4" presId="urn:microsoft.com/office/officeart/2018/2/layout/IconVerticalSolidList"/>
    <dgm:cxn modelId="{72D1BED8-1EDA-4950-ADF6-D486289B46EA}" type="presOf" srcId="{D6170443-C315-4B7E-94F4-D5433EA88FFB}" destId="{7F58FA74-6FEA-462F-9947-0209A3BA7F40}" srcOrd="0" destOrd="2" presId="urn:microsoft.com/office/officeart/2018/2/layout/IconVerticalSolidList"/>
    <dgm:cxn modelId="{1B750CE7-F51A-4F93-95B2-676FEA4137DB}" srcId="{4251F5E5-EA0B-4202-9847-5A1741A79133}" destId="{63E4E7C1-1C37-4EE6-8DF7-DB6B0353F358}" srcOrd="4" destOrd="0" parTransId="{33D18F85-60E3-4645-901B-3E5F9D7AFC10}" sibTransId="{B9AF0767-C245-4330-AFBC-FD486FAB11F3}"/>
    <dgm:cxn modelId="{4437A1E9-0FF1-49A5-B32E-EC04E9BBE1A1}" type="presOf" srcId="{CF27EDAF-14E6-4589-87EB-FE80BD029ABF}" destId="{7F58FA74-6FEA-462F-9947-0209A3BA7F40}" srcOrd="0" destOrd="5" presId="urn:microsoft.com/office/officeart/2018/2/layout/IconVerticalSolidList"/>
    <dgm:cxn modelId="{352F4FDB-8B51-4029-98D6-409B4D41C81B}" type="presParOf" srcId="{3F95D789-8942-4998-8ABE-D05E6E472287}" destId="{68C075CC-48BA-4DF8-81E0-99DFBF994668}" srcOrd="0" destOrd="0" presId="urn:microsoft.com/office/officeart/2018/2/layout/IconVerticalSolidList"/>
    <dgm:cxn modelId="{2041D0C3-2849-4E60-8213-E73AA2203F75}" type="presParOf" srcId="{68C075CC-48BA-4DF8-81E0-99DFBF994668}" destId="{97265AAE-6B7D-466E-9B30-11425511E6A4}" srcOrd="0" destOrd="0" presId="urn:microsoft.com/office/officeart/2018/2/layout/IconVerticalSolidList"/>
    <dgm:cxn modelId="{D744D02A-BC1C-4429-BAE9-FC0C3D26A2D2}" type="presParOf" srcId="{68C075CC-48BA-4DF8-81E0-99DFBF994668}" destId="{BC0379F0-8915-4DC8-AEFA-35BD7C9E345B}" srcOrd="1" destOrd="0" presId="urn:microsoft.com/office/officeart/2018/2/layout/IconVerticalSolidList"/>
    <dgm:cxn modelId="{BD4263DC-1831-4E1A-B0C4-31B6DE7CADF2}" type="presParOf" srcId="{68C075CC-48BA-4DF8-81E0-99DFBF994668}" destId="{57FDF6B9-42F0-4ED3-954D-A040A90EEF14}" srcOrd="2" destOrd="0" presId="urn:microsoft.com/office/officeart/2018/2/layout/IconVerticalSolidList"/>
    <dgm:cxn modelId="{EFA47CB3-1CF9-45AB-B341-F9ED8B5C54C5}" type="presParOf" srcId="{68C075CC-48BA-4DF8-81E0-99DFBF994668}" destId="{C28D88D1-C1E3-4691-A342-CA1138B10190}" srcOrd="3" destOrd="0" presId="urn:microsoft.com/office/officeart/2018/2/layout/IconVerticalSolidList"/>
    <dgm:cxn modelId="{517B7807-3D2A-49E4-AED4-E39BCBB732A9}" type="presParOf" srcId="{3F95D789-8942-4998-8ABE-D05E6E472287}" destId="{541661F2-182D-482E-B9BE-CCC0F9A435D3}" srcOrd="1" destOrd="0" presId="urn:microsoft.com/office/officeart/2018/2/layout/IconVerticalSolidList"/>
    <dgm:cxn modelId="{D90C4D3D-1202-42F7-804B-120E9FA0083D}" type="presParOf" srcId="{3F95D789-8942-4998-8ABE-D05E6E472287}" destId="{CE342627-2D9E-47E4-94D7-26C51D9B001E}" srcOrd="2" destOrd="0" presId="urn:microsoft.com/office/officeart/2018/2/layout/IconVerticalSolidList"/>
    <dgm:cxn modelId="{15C4A450-D9E1-4019-946A-AF9636EE9482}" type="presParOf" srcId="{CE342627-2D9E-47E4-94D7-26C51D9B001E}" destId="{BCD2F75B-A671-4DB6-9B18-67E1DDD64EE6}" srcOrd="0" destOrd="0" presId="urn:microsoft.com/office/officeart/2018/2/layout/IconVerticalSolidList"/>
    <dgm:cxn modelId="{39743244-CD4F-4F90-84EF-2A7B82AA49C4}" type="presParOf" srcId="{CE342627-2D9E-47E4-94D7-26C51D9B001E}" destId="{A0581624-E274-49B8-9A60-F1E75182A848}" srcOrd="1" destOrd="0" presId="urn:microsoft.com/office/officeart/2018/2/layout/IconVerticalSolidList"/>
    <dgm:cxn modelId="{B5B1A245-2894-4BF9-A03C-1CF8E873EED8}" type="presParOf" srcId="{CE342627-2D9E-47E4-94D7-26C51D9B001E}" destId="{1037336B-5080-48B3-9E8E-A7D4A2199B8A}" srcOrd="2" destOrd="0" presId="urn:microsoft.com/office/officeart/2018/2/layout/IconVerticalSolidList"/>
    <dgm:cxn modelId="{CB6F02FB-568B-49B8-92E9-D0DA1A48C804}" type="presParOf" srcId="{CE342627-2D9E-47E4-94D7-26C51D9B001E}" destId="{8D379B6F-B52B-48E1-BFBA-66E6F728E648}" srcOrd="3" destOrd="0" presId="urn:microsoft.com/office/officeart/2018/2/layout/IconVerticalSolidList"/>
    <dgm:cxn modelId="{7253598A-73F4-4ACE-836D-DDDB6CDD58D5}" type="presParOf" srcId="{CE342627-2D9E-47E4-94D7-26C51D9B001E}" destId="{7F58FA74-6FEA-462F-9947-0209A3BA7F4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BCB630-7759-4B26-8215-3970CC45987D}"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FB8F5F06-01A0-49FC-A478-868C52B68949}">
      <dgm:prSet phldrT="[Text]"/>
      <dgm:spPr/>
      <dgm:t>
        <a:bodyPr/>
        <a:lstStyle/>
        <a:p>
          <a:r>
            <a:rPr lang="en-US" dirty="0"/>
            <a:t>Data Preparation</a:t>
          </a:r>
        </a:p>
      </dgm:t>
    </dgm:pt>
    <dgm:pt modelId="{8583C018-9402-4000-831E-4C6F98C7107A}" type="parTrans" cxnId="{65A74D04-A452-4AE9-B299-016F745C0328}">
      <dgm:prSet/>
      <dgm:spPr/>
      <dgm:t>
        <a:bodyPr/>
        <a:lstStyle/>
        <a:p>
          <a:endParaRPr lang="en-US"/>
        </a:p>
      </dgm:t>
    </dgm:pt>
    <dgm:pt modelId="{21F0CCA1-0104-433E-BCC0-F367151C5F72}" type="sibTrans" cxnId="{65A74D04-A452-4AE9-B299-016F745C0328}">
      <dgm:prSet/>
      <dgm:spPr/>
      <dgm:t>
        <a:bodyPr/>
        <a:lstStyle/>
        <a:p>
          <a:endParaRPr lang="en-US"/>
        </a:p>
      </dgm:t>
    </dgm:pt>
    <dgm:pt modelId="{2EB55834-58C8-47C3-8A91-716793FBD14D}">
      <dgm:prSet/>
      <dgm:spPr/>
      <dgm:t>
        <a:bodyPr/>
        <a:lstStyle/>
        <a:p>
          <a:r>
            <a:rPr lang="en-US" dirty="0"/>
            <a:t>Pre-Processing &amp; Feature Engineering</a:t>
          </a:r>
        </a:p>
      </dgm:t>
    </dgm:pt>
    <dgm:pt modelId="{1F60F3A2-2FF4-4294-B948-5DF2F64A75C2}" type="parTrans" cxnId="{6D9F596F-7388-492C-BDC5-564385A2B826}">
      <dgm:prSet/>
      <dgm:spPr/>
      <dgm:t>
        <a:bodyPr/>
        <a:lstStyle/>
        <a:p>
          <a:endParaRPr lang="en-US"/>
        </a:p>
      </dgm:t>
    </dgm:pt>
    <dgm:pt modelId="{3270C977-6034-4079-8539-DBB2455612B4}" type="sibTrans" cxnId="{6D9F596F-7388-492C-BDC5-564385A2B826}">
      <dgm:prSet/>
      <dgm:spPr/>
      <dgm:t>
        <a:bodyPr/>
        <a:lstStyle/>
        <a:p>
          <a:endParaRPr lang="en-US"/>
        </a:p>
      </dgm:t>
    </dgm:pt>
    <dgm:pt modelId="{EB6B04EE-1BAC-4C72-A7E0-59B20E5B9CA7}">
      <dgm:prSet/>
      <dgm:spPr/>
      <dgm:t>
        <a:bodyPr/>
        <a:lstStyle/>
        <a:p>
          <a:r>
            <a:rPr lang="en-US" dirty="0"/>
            <a:t>Embeddings</a:t>
          </a:r>
        </a:p>
      </dgm:t>
    </dgm:pt>
    <dgm:pt modelId="{62E00226-2E80-430F-ACB2-0AC9BEE7783F}" type="parTrans" cxnId="{CF501404-4850-47B7-A08D-3CA03F9AE0DB}">
      <dgm:prSet/>
      <dgm:spPr/>
      <dgm:t>
        <a:bodyPr/>
        <a:lstStyle/>
        <a:p>
          <a:endParaRPr lang="en-US"/>
        </a:p>
      </dgm:t>
    </dgm:pt>
    <dgm:pt modelId="{9879FA31-C0C9-415D-9902-FE910D774E1A}" type="sibTrans" cxnId="{CF501404-4850-47B7-A08D-3CA03F9AE0DB}">
      <dgm:prSet/>
      <dgm:spPr/>
      <dgm:t>
        <a:bodyPr/>
        <a:lstStyle/>
        <a:p>
          <a:endParaRPr lang="en-US"/>
        </a:p>
      </dgm:t>
    </dgm:pt>
    <dgm:pt modelId="{C3923441-90B5-4C23-A59B-A0EB3B999F58}">
      <dgm:prSet/>
      <dgm:spPr/>
      <dgm:t>
        <a:bodyPr/>
        <a:lstStyle/>
        <a:p>
          <a:r>
            <a:rPr lang="en-US" dirty="0"/>
            <a:t>Machine Learning</a:t>
          </a:r>
        </a:p>
      </dgm:t>
    </dgm:pt>
    <dgm:pt modelId="{F916F2D3-2DF4-4CC7-A44E-9BD72486606E}" type="parTrans" cxnId="{076997AB-DA74-46D5-8215-5BB0297BE0A2}">
      <dgm:prSet/>
      <dgm:spPr/>
      <dgm:t>
        <a:bodyPr/>
        <a:lstStyle/>
        <a:p>
          <a:endParaRPr lang="en-US"/>
        </a:p>
      </dgm:t>
    </dgm:pt>
    <dgm:pt modelId="{C7E972BC-D18B-430B-8B9D-9D1120F7A5AA}" type="sibTrans" cxnId="{076997AB-DA74-46D5-8215-5BB0297BE0A2}">
      <dgm:prSet/>
      <dgm:spPr/>
      <dgm:t>
        <a:bodyPr/>
        <a:lstStyle/>
        <a:p>
          <a:endParaRPr lang="en-US"/>
        </a:p>
      </dgm:t>
    </dgm:pt>
    <dgm:pt modelId="{34D07F67-A184-4D4A-B163-C11B0D3E3512}">
      <dgm:prSet/>
      <dgm:spPr/>
      <dgm:t>
        <a:bodyPr/>
        <a:lstStyle/>
        <a:p>
          <a:r>
            <a:rPr lang="en-US" dirty="0"/>
            <a:t>Deep Learning</a:t>
          </a:r>
        </a:p>
      </dgm:t>
    </dgm:pt>
    <dgm:pt modelId="{C3873950-FC45-4AAA-B280-44DE545AFB47}" type="parTrans" cxnId="{F34A13B4-8588-4565-9590-453605650EA6}">
      <dgm:prSet/>
      <dgm:spPr/>
      <dgm:t>
        <a:bodyPr/>
        <a:lstStyle/>
        <a:p>
          <a:endParaRPr lang="en-US"/>
        </a:p>
      </dgm:t>
    </dgm:pt>
    <dgm:pt modelId="{C37B82E9-B957-40DF-911E-036CA61CACF1}" type="sibTrans" cxnId="{F34A13B4-8588-4565-9590-453605650EA6}">
      <dgm:prSet/>
      <dgm:spPr/>
      <dgm:t>
        <a:bodyPr/>
        <a:lstStyle/>
        <a:p>
          <a:endParaRPr lang="en-US"/>
        </a:p>
      </dgm:t>
    </dgm:pt>
    <dgm:pt modelId="{87B45EF7-3C6E-4060-BE27-A0A56F8879E6}">
      <dgm:prSet/>
      <dgm:spPr/>
      <dgm:t>
        <a:bodyPr/>
        <a:lstStyle/>
        <a:p>
          <a:r>
            <a:rPr lang="en-US" dirty="0"/>
            <a:t>BERT Transformer</a:t>
          </a:r>
        </a:p>
      </dgm:t>
    </dgm:pt>
    <dgm:pt modelId="{0A253725-812A-4080-9087-D02E9AE802E3}" type="parTrans" cxnId="{88D0AF51-3245-42A8-A0F2-1F3FA5F2D2C1}">
      <dgm:prSet/>
      <dgm:spPr/>
      <dgm:t>
        <a:bodyPr/>
        <a:lstStyle/>
        <a:p>
          <a:endParaRPr lang="en-US"/>
        </a:p>
      </dgm:t>
    </dgm:pt>
    <dgm:pt modelId="{5AA1191F-FE4F-4619-84FA-DE9DB1CEC44C}" type="sibTrans" cxnId="{88D0AF51-3245-42A8-A0F2-1F3FA5F2D2C1}">
      <dgm:prSet/>
      <dgm:spPr/>
      <dgm:t>
        <a:bodyPr/>
        <a:lstStyle/>
        <a:p>
          <a:endParaRPr lang="en-US"/>
        </a:p>
      </dgm:t>
    </dgm:pt>
    <dgm:pt modelId="{24807323-528D-4FCC-9481-A1968B58D4B6}">
      <dgm:prSet/>
      <dgm:spPr/>
      <dgm:t>
        <a:bodyPr/>
        <a:lstStyle/>
        <a:p>
          <a:r>
            <a:rPr lang="en-US" dirty="0"/>
            <a:t>Dataset</a:t>
          </a:r>
        </a:p>
      </dgm:t>
    </dgm:pt>
    <dgm:pt modelId="{6FA4324B-EEF6-4924-A177-D91A06C36F3C}" type="parTrans" cxnId="{3CCC78DC-D535-45CA-9F9D-67A9DCC27618}">
      <dgm:prSet/>
      <dgm:spPr/>
      <dgm:t>
        <a:bodyPr/>
        <a:lstStyle/>
        <a:p>
          <a:endParaRPr lang="en-US"/>
        </a:p>
      </dgm:t>
    </dgm:pt>
    <dgm:pt modelId="{B80D607B-CB11-4455-9617-BB18F8497C27}" type="sibTrans" cxnId="{3CCC78DC-D535-45CA-9F9D-67A9DCC27618}">
      <dgm:prSet/>
      <dgm:spPr/>
      <dgm:t>
        <a:bodyPr/>
        <a:lstStyle/>
        <a:p>
          <a:endParaRPr lang="en-US"/>
        </a:p>
      </dgm:t>
    </dgm:pt>
    <dgm:pt modelId="{0CFE579A-8FEF-4E6A-95D8-40030904E042}" type="pres">
      <dgm:prSet presAssocID="{ACBCB630-7759-4B26-8215-3970CC45987D}" presName="Name0" presStyleCnt="0">
        <dgm:presLayoutVars>
          <dgm:chPref val="1"/>
          <dgm:dir/>
          <dgm:animOne val="branch"/>
          <dgm:animLvl val="lvl"/>
          <dgm:resizeHandles val="exact"/>
        </dgm:presLayoutVars>
      </dgm:prSet>
      <dgm:spPr/>
    </dgm:pt>
    <dgm:pt modelId="{398FCCEA-C3A6-4668-86CA-CE21654CD549}" type="pres">
      <dgm:prSet presAssocID="{24807323-528D-4FCC-9481-A1968B58D4B6}" presName="root1" presStyleCnt="0"/>
      <dgm:spPr/>
    </dgm:pt>
    <dgm:pt modelId="{973A3B31-B835-467E-81F8-305F7EC7063D}" type="pres">
      <dgm:prSet presAssocID="{24807323-528D-4FCC-9481-A1968B58D4B6}" presName="LevelOneTextNode" presStyleLbl="node0" presStyleIdx="0" presStyleCnt="1">
        <dgm:presLayoutVars>
          <dgm:chPref val="3"/>
        </dgm:presLayoutVars>
      </dgm:prSet>
      <dgm:spPr/>
    </dgm:pt>
    <dgm:pt modelId="{4BB46F0C-AB0A-4EFC-931C-FC4019CD4359}" type="pres">
      <dgm:prSet presAssocID="{24807323-528D-4FCC-9481-A1968B58D4B6}" presName="level2hierChild" presStyleCnt="0"/>
      <dgm:spPr/>
    </dgm:pt>
    <dgm:pt modelId="{2CE125B0-CBCD-4BB2-ACD3-C77C6E02C848}" type="pres">
      <dgm:prSet presAssocID="{8583C018-9402-4000-831E-4C6F98C7107A}" presName="conn2-1" presStyleLbl="parChTrans1D2" presStyleIdx="0" presStyleCnt="1"/>
      <dgm:spPr/>
    </dgm:pt>
    <dgm:pt modelId="{46409460-F0E9-4AE8-8FC9-05E67AEE97FE}" type="pres">
      <dgm:prSet presAssocID="{8583C018-9402-4000-831E-4C6F98C7107A}" presName="connTx" presStyleLbl="parChTrans1D2" presStyleIdx="0" presStyleCnt="1"/>
      <dgm:spPr/>
    </dgm:pt>
    <dgm:pt modelId="{72D97B6A-A5BA-4752-AF42-5FDA914433B8}" type="pres">
      <dgm:prSet presAssocID="{FB8F5F06-01A0-49FC-A478-868C52B68949}" presName="root2" presStyleCnt="0"/>
      <dgm:spPr/>
    </dgm:pt>
    <dgm:pt modelId="{39EFEA0C-1C2B-46A9-B9B8-48625578AB78}" type="pres">
      <dgm:prSet presAssocID="{FB8F5F06-01A0-49FC-A478-868C52B68949}" presName="LevelTwoTextNode" presStyleLbl="node2" presStyleIdx="0" presStyleCnt="1" custLinFactNeighborY="0">
        <dgm:presLayoutVars>
          <dgm:chPref val="3"/>
        </dgm:presLayoutVars>
      </dgm:prSet>
      <dgm:spPr/>
    </dgm:pt>
    <dgm:pt modelId="{8054DC61-A0B5-4394-B8BA-3028D7898C3C}" type="pres">
      <dgm:prSet presAssocID="{FB8F5F06-01A0-49FC-A478-868C52B68949}" presName="level3hierChild" presStyleCnt="0"/>
      <dgm:spPr/>
    </dgm:pt>
    <dgm:pt modelId="{CB7F79CE-159F-437C-B5BF-AAC3636CF2A4}" type="pres">
      <dgm:prSet presAssocID="{1F60F3A2-2FF4-4294-B948-5DF2F64A75C2}" presName="conn2-1" presStyleLbl="parChTrans1D3" presStyleIdx="0" presStyleCnt="1"/>
      <dgm:spPr/>
    </dgm:pt>
    <dgm:pt modelId="{3B9BBB9C-D639-426F-86DB-2913544ED936}" type="pres">
      <dgm:prSet presAssocID="{1F60F3A2-2FF4-4294-B948-5DF2F64A75C2}" presName="connTx" presStyleLbl="parChTrans1D3" presStyleIdx="0" presStyleCnt="1"/>
      <dgm:spPr/>
    </dgm:pt>
    <dgm:pt modelId="{886B47CF-8362-4000-8888-DFE3F244D524}" type="pres">
      <dgm:prSet presAssocID="{2EB55834-58C8-47C3-8A91-716793FBD14D}" presName="root2" presStyleCnt="0"/>
      <dgm:spPr/>
    </dgm:pt>
    <dgm:pt modelId="{F83DD22C-526F-4BFB-B794-A35486EED59E}" type="pres">
      <dgm:prSet presAssocID="{2EB55834-58C8-47C3-8A91-716793FBD14D}" presName="LevelTwoTextNode" presStyleLbl="node3" presStyleIdx="0" presStyleCnt="1">
        <dgm:presLayoutVars>
          <dgm:chPref val="3"/>
        </dgm:presLayoutVars>
      </dgm:prSet>
      <dgm:spPr/>
    </dgm:pt>
    <dgm:pt modelId="{B4A7C01F-985F-4ADB-A93F-87D3A087E517}" type="pres">
      <dgm:prSet presAssocID="{2EB55834-58C8-47C3-8A91-716793FBD14D}" presName="level3hierChild" presStyleCnt="0"/>
      <dgm:spPr/>
    </dgm:pt>
    <dgm:pt modelId="{44953A03-F166-452F-BC3C-40D78680AD62}" type="pres">
      <dgm:prSet presAssocID="{62E00226-2E80-430F-ACB2-0AC9BEE7783F}" presName="conn2-1" presStyleLbl="parChTrans1D4" presStyleIdx="0" presStyleCnt="4"/>
      <dgm:spPr/>
    </dgm:pt>
    <dgm:pt modelId="{23B9C13C-7323-463F-8C6B-103FEACA1303}" type="pres">
      <dgm:prSet presAssocID="{62E00226-2E80-430F-ACB2-0AC9BEE7783F}" presName="connTx" presStyleLbl="parChTrans1D4" presStyleIdx="0" presStyleCnt="4"/>
      <dgm:spPr/>
    </dgm:pt>
    <dgm:pt modelId="{621B92DC-088F-4879-9710-1A13E33E1A42}" type="pres">
      <dgm:prSet presAssocID="{EB6B04EE-1BAC-4C72-A7E0-59B20E5B9CA7}" presName="root2" presStyleCnt="0"/>
      <dgm:spPr/>
    </dgm:pt>
    <dgm:pt modelId="{9AF4C193-B45D-422D-ACE5-20FFC977537F}" type="pres">
      <dgm:prSet presAssocID="{EB6B04EE-1BAC-4C72-A7E0-59B20E5B9CA7}" presName="LevelTwoTextNode" presStyleLbl="node4" presStyleIdx="0" presStyleCnt="4">
        <dgm:presLayoutVars>
          <dgm:chPref val="3"/>
        </dgm:presLayoutVars>
      </dgm:prSet>
      <dgm:spPr/>
    </dgm:pt>
    <dgm:pt modelId="{6E06BF4D-6404-4B8D-8445-D1F2A3869FF0}" type="pres">
      <dgm:prSet presAssocID="{EB6B04EE-1BAC-4C72-A7E0-59B20E5B9CA7}" presName="level3hierChild" presStyleCnt="0"/>
      <dgm:spPr/>
    </dgm:pt>
    <dgm:pt modelId="{503DD792-FEA8-4FAE-8C4C-91BE312EF084}" type="pres">
      <dgm:prSet presAssocID="{F916F2D3-2DF4-4CC7-A44E-9BD72486606E}" presName="conn2-1" presStyleLbl="parChTrans1D4" presStyleIdx="1" presStyleCnt="4"/>
      <dgm:spPr/>
    </dgm:pt>
    <dgm:pt modelId="{E31FE7AB-8685-426D-AD00-B7007372C3EC}" type="pres">
      <dgm:prSet presAssocID="{F916F2D3-2DF4-4CC7-A44E-9BD72486606E}" presName="connTx" presStyleLbl="parChTrans1D4" presStyleIdx="1" presStyleCnt="4"/>
      <dgm:spPr/>
    </dgm:pt>
    <dgm:pt modelId="{8FD3D3EC-88D6-4FFD-8491-7798B6779BF4}" type="pres">
      <dgm:prSet presAssocID="{C3923441-90B5-4C23-A59B-A0EB3B999F58}" presName="root2" presStyleCnt="0"/>
      <dgm:spPr/>
    </dgm:pt>
    <dgm:pt modelId="{479DF213-7F2D-45DF-8176-6DDC5E85EAFC}" type="pres">
      <dgm:prSet presAssocID="{C3923441-90B5-4C23-A59B-A0EB3B999F58}" presName="LevelTwoTextNode" presStyleLbl="node4" presStyleIdx="1" presStyleCnt="4">
        <dgm:presLayoutVars>
          <dgm:chPref val="3"/>
        </dgm:presLayoutVars>
      </dgm:prSet>
      <dgm:spPr/>
    </dgm:pt>
    <dgm:pt modelId="{85A1E113-4261-4F1F-9ADD-6B908E2AEB8F}" type="pres">
      <dgm:prSet presAssocID="{C3923441-90B5-4C23-A59B-A0EB3B999F58}" presName="level3hierChild" presStyleCnt="0"/>
      <dgm:spPr/>
    </dgm:pt>
    <dgm:pt modelId="{B4BB59CB-7F66-4BAB-8E55-FA70B88A94B5}" type="pres">
      <dgm:prSet presAssocID="{C3873950-FC45-4AAA-B280-44DE545AFB47}" presName="conn2-1" presStyleLbl="parChTrans1D4" presStyleIdx="2" presStyleCnt="4"/>
      <dgm:spPr/>
    </dgm:pt>
    <dgm:pt modelId="{4FF48112-DB01-4553-80C4-EB46A17C7D99}" type="pres">
      <dgm:prSet presAssocID="{C3873950-FC45-4AAA-B280-44DE545AFB47}" presName="connTx" presStyleLbl="parChTrans1D4" presStyleIdx="2" presStyleCnt="4"/>
      <dgm:spPr/>
    </dgm:pt>
    <dgm:pt modelId="{A67AAD99-7BEE-4437-B0CD-FBFAE3A3EEC2}" type="pres">
      <dgm:prSet presAssocID="{34D07F67-A184-4D4A-B163-C11B0D3E3512}" presName="root2" presStyleCnt="0"/>
      <dgm:spPr/>
    </dgm:pt>
    <dgm:pt modelId="{A020EA19-4CF6-4463-980D-98D360547E09}" type="pres">
      <dgm:prSet presAssocID="{34D07F67-A184-4D4A-B163-C11B0D3E3512}" presName="LevelTwoTextNode" presStyleLbl="node4" presStyleIdx="2" presStyleCnt="4">
        <dgm:presLayoutVars>
          <dgm:chPref val="3"/>
        </dgm:presLayoutVars>
      </dgm:prSet>
      <dgm:spPr/>
    </dgm:pt>
    <dgm:pt modelId="{49EA3BF5-62E7-4A88-80B9-EDB39A7B6530}" type="pres">
      <dgm:prSet presAssocID="{34D07F67-A184-4D4A-B163-C11B0D3E3512}" presName="level3hierChild" presStyleCnt="0"/>
      <dgm:spPr/>
    </dgm:pt>
    <dgm:pt modelId="{D38304E4-55A7-457D-9C1E-D0D9D98F60BD}" type="pres">
      <dgm:prSet presAssocID="{0A253725-812A-4080-9087-D02E9AE802E3}" presName="conn2-1" presStyleLbl="parChTrans1D4" presStyleIdx="3" presStyleCnt="4"/>
      <dgm:spPr/>
    </dgm:pt>
    <dgm:pt modelId="{4038CD59-B656-42A6-BC67-5DB5B037C009}" type="pres">
      <dgm:prSet presAssocID="{0A253725-812A-4080-9087-D02E9AE802E3}" presName="connTx" presStyleLbl="parChTrans1D4" presStyleIdx="3" presStyleCnt="4"/>
      <dgm:spPr/>
    </dgm:pt>
    <dgm:pt modelId="{5F7E04EF-20CA-452C-8984-2D72D346E2FD}" type="pres">
      <dgm:prSet presAssocID="{87B45EF7-3C6E-4060-BE27-A0A56F8879E6}" presName="root2" presStyleCnt="0"/>
      <dgm:spPr/>
    </dgm:pt>
    <dgm:pt modelId="{4910112B-AE2F-4A50-A0AE-85076BDD3A12}" type="pres">
      <dgm:prSet presAssocID="{87B45EF7-3C6E-4060-BE27-A0A56F8879E6}" presName="LevelTwoTextNode" presStyleLbl="node4" presStyleIdx="3" presStyleCnt="4">
        <dgm:presLayoutVars>
          <dgm:chPref val="3"/>
        </dgm:presLayoutVars>
      </dgm:prSet>
      <dgm:spPr/>
    </dgm:pt>
    <dgm:pt modelId="{A0155E60-5662-484E-BA1A-2316F91D1E14}" type="pres">
      <dgm:prSet presAssocID="{87B45EF7-3C6E-4060-BE27-A0A56F8879E6}" presName="level3hierChild" presStyleCnt="0"/>
      <dgm:spPr/>
    </dgm:pt>
  </dgm:ptLst>
  <dgm:cxnLst>
    <dgm:cxn modelId="{CF501404-4850-47B7-A08D-3CA03F9AE0DB}" srcId="{2EB55834-58C8-47C3-8A91-716793FBD14D}" destId="{EB6B04EE-1BAC-4C72-A7E0-59B20E5B9CA7}" srcOrd="0" destOrd="0" parTransId="{62E00226-2E80-430F-ACB2-0AC9BEE7783F}" sibTransId="{9879FA31-C0C9-415D-9902-FE910D774E1A}"/>
    <dgm:cxn modelId="{65A74D04-A452-4AE9-B299-016F745C0328}" srcId="{24807323-528D-4FCC-9481-A1968B58D4B6}" destId="{FB8F5F06-01A0-49FC-A478-868C52B68949}" srcOrd="0" destOrd="0" parTransId="{8583C018-9402-4000-831E-4C6F98C7107A}" sibTransId="{21F0CCA1-0104-433E-BCC0-F367151C5F72}"/>
    <dgm:cxn modelId="{18E1D10B-753F-4880-8BCC-6721B2FC1C23}" type="presOf" srcId="{62E00226-2E80-430F-ACB2-0AC9BEE7783F}" destId="{23B9C13C-7323-463F-8C6B-103FEACA1303}" srcOrd="1" destOrd="0" presId="urn:microsoft.com/office/officeart/2008/layout/HorizontalMultiLevelHierarchy"/>
    <dgm:cxn modelId="{7D0A390D-6F96-4D8A-BC67-EB2D6B706D31}" type="presOf" srcId="{EB6B04EE-1BAC-4C72-A7E0-59B20E5B9CA7}" destId="{9AF4C193-B45D-422D-ACE5-20FFC977537F}" srcOrd="0" destOrd="0" presId="urn:microsoft.com/office/officeart/2008/layout/HorizontalMultiLevelHierarchy"/>
    <dgm:cxn modelId="{12054A14-3FE8-42CB-8C11-E5C1F5BBAF68}" type="presOf" srcId="{1F60F3A2-2FF4-4294-B948-5DF2F64A75C2}" destId="{3B9BBB9C-D639-426F-86DB-2913544ED936}" srcOrd="1" destOrd="0" presId="urn:microsoft.com/office/officeart/2008/layout/HorizontalMultiLevelHierarchy"/>
    <dgm:cxn modelId="{E3324B3D-F2DE-40B1-A86E-4920E25A2339}" type="presOf" srcId="{FB8F5F06-01A0-49FC-A478-868C52B68949}" destId="{39EFEA0C-1C2B-46A9-B9B8-48625578AB78}" srcOrd="0" destOrd="0" presId="urn:microsoft.com/office/officeart/2008/layout/HorizontalMultiLevelHierarchy"/>
    <dgm:cxn modelId="{7E975C5E-9D66-4936-B9C1-5B60AD5FED46}" type="presOf" srcId="{8583C018-9402-4000-831E-4C6F98C7107A}" destId="{2CE125B0-CBCD-4BB2-ACD3-C77C6E02C848}" srcOrd="0" destOrd="0" presId="urn:microsoft.com/office/officeart/2008/layout/HorizontalMultiLevelHierarchy"/>
    <dgm:cxn modelId="{FA067445-1678-4812-BF3B-BAC16CEDE19E}" type="presOf" srcId="{C3923441-90B5-4C23-A59B-A0EB3B999F58}" destId="{479DF213-7F2D-45DF-8176-6DDC5E85EAFC}" srcOrd="0" destOrd="0" presId="urn:microsoft.com/office/officeart/2008/layout/HorizontalMultiLevelHierarchy"/>
    <dgm:cxn modelId="{A61A8D49-45DA-4B64-97C9-E9BF79CFF1E8}" type="presOf" srcId="{1F60F3A2-2FF4-4294-B948-5DF2F64A75C2}" destId="{CB7F79CE-159F-437C-B5BF-AAC3636CF2A4}" srcOrd="0" destOrd="0" presId="urn:microsoft.com/office/officeart/2008/layout/HorizontalMultiLevelHierarchy"/>
    <dgm:cxn modelId="{A11F376C-C1C5-4F7B-8CF1-8CFCC31BFF70}" type="presOf" srcId="{8583C018-9402-4000-831E-4C6F98C7107A}" destId="{46409460-F0E9-4AE8-8FC9-05E67AEE97FE}" srcOrd="1" destOrd="0" presId="urn:microsoft.com/office/officeart/2008/layout/HorizontalMultiLevelHierarchy"/>
    <dgm:cxn modelId="{214F606C-FC76-497C-A0E4-9EA5BF5C2A38}" type="presOf" srcId="{87B45EF7-3C6E-4060-BE27-A0A56F8879E6}" destId="{4910112B-AE2F-4A50-A0AE-85076BDD3A12}" srcOrd="0" destOrd="0" presId="urn:microsoft.com/office/officeart/2008/layout/HorizontalMultiLevelHierarchy"/>
    <dgm:cxn modelId="{0FE79C6D-4734-4F33-AF6F-725949C9F240}" type="presOf" srcId="{24807323-528D-4FCC-9481-A1968B58D4B6}" destId="{973A3B31-B835-467E-81F8-305F7EC7063D}" srcOrd="0" destOrd="0" presId="urn:microsoft.com/office/officeart/2008/layout/HorizontalMultiLevelHierarchy"/>
    <dgm:cxn modelId="{6D9F596F-7388-492C-BDC5-564385A2B826}" srcId="{FB8F5F06-01A0-49FC-A478-868C52B68949}" destId="{2EB55834-58C8-47C3-8A91-716793FBD14D}" srcOrd="0" destOrd="0" parTransId="{1F60F3A2-2FF4-4294-B948-5DF2F64A75C2}" sibTransId="{3270C977-6034-4079-8539-DBB2455612B4}"/>
    <dgm:cxn modelId="{88D0AF51-3245-42A8-A0F2-1F3FA5F2D2C1}" srcId="{34D07F67-A184-4D4A-B163-C11B0D3E3512}" destId="{87B45EF7-3C6E-4060-BE27-A0A56F8879E6}" srcOrd="0" destOrd="0" parTransId="{0A253725-812A-4080-9087-D02E9AE802E3}" sibTransId="{5AA1191F-FE4F-4619-84FA-DE9DB1CEC44C}"/>
    <dgm:cxn modelId="{24D2C47B-A833-424C-8165-A6CB9412D48F}" type="presOf" srcId="{C3873950-FC45-4AAA-B280-44DE545AFB47}" destId="{4FF48112-DB01-4553-80C4-EB46A17C7D99}" srcOrd="1" destOrd="0" presId="urn:microsoft.com/office/officeart/2008/layout/HorizontalMultiLevelHierarchy"/>
    <dgm:cxn modelId="{1647DF7D-0178-46C5-B2AC-17AE8569DA2B}" type="presOf" srcId="{0A253725-812A-4080-9087-D02E9AE802E3}" destId="{4038CD59-B656-42A6-BC67-5DB5B037C009}" srcOrd="1" destOrd="0" presId="urn:microsoft.com/office/officeart/2008/layout/HorizontalMultiLevelHierarchy"/>
    <dgm:cxn modelId="{0318388E-7B11-4E80-9B39-843AF0BEFEC6}" type="presOf" srcId="{C3873950-FC45-4AAA-B280-44DE545AFB47}" destId="{B4BB59CB-7F66-4BAB-8E55-FA70B88A94B5}" srcOrd="0" destOrd="0" presId="urn:microsoft.com/office/officeart/2008/layout/HorizontalMultiLevelHierarchy"/>
    <dgm:cxn modelId="{D2F46892-1B99-426D-8B07-51203F17719E}" type="presOf" srcId="{0A253725-812A-4080-9087-D02E9AE802E3}" destId="{D38304E4-55A7-457D-9C1E-D0D9D98F60BD}" srcOrd="0" destOrd="0" presId="urn:microsoft.com/office/officeart/2008/layout/HorizontalMultiLevelHierarchy"/>
    <dgm:cxn modelId="{23D60EA3-A33E-488B-82C4-3C93FD290659}" type="presOf" srcId="{F916F2D3-2DF4-4CC7-A44E-9BD72486606E}" destId="{E31FE7AB-8685-426D-AD00-B7007372C3EC}" srcOrd="1" destOrd="0" presId="urn:microsoft.com/office/officeart/2008/layout/HorizontalMultiLevelHierarchy"/>
    <dgm:cxn modelId="{076997AB-DA74-46D5-8215-5BB0297BE0A2}" srcId="{EB6B04EE-1BAC-4C72-A7E0-59B20E5B9CA7}" destId="{C3923441-90B5-4C23-A59B-A0EB3B999F58}" srcOrd="0" destOrd="0" parTransId="{F916F2D3-2DF4-4CC7-A44E-9BD72486606E}" sibTransId="{C7E972BC-D18B-430B-8B9D-9D1120F7A5AA}"/>
    <dgm:cxn modelId="{F34A13B4-8588-4565-9590-453605650EA6}" srcId="{EB6B04EE-1BAC-4C72-A7E0-59B20E5B9CA7}" destId="{34D07F67-A184-4D4A-B163-C11B0D3E3512}" srcOrd="1" destOrd="0" parTransId="{C3873950-FC45-4AAA-B280-44DE545AFB47}" sibTransId="{C37B82E9-B957-40DF-911E-036CA61CACF1}"/>
    <dgm:cxn modelId="{2F2942C2-CD7E-4256-A7EB-CEAF5B01AA3A}" type="presOf" srcId="{F916F2D3-2DF4-4CC7-A44E-9BD72486606E}" destId="{503DD792-FEA8-4FAE-8C4C-91BE312EF084}" srcOrd="0" destOrd="0" presId="urn:microsoft.com/office/officeart/2008/layout/HorizontalMultiLevelHierarchy"/>
    <dgm:cxn modelId="{2CD92BC9-4C72-4E2D-A889-914C714E26F4}" type="presOf" srcId="{2EB55834-58C8-47C3-8A91-716793FBD14D}" destId="{F83DD22C-526F-4BFB-B794-A35486EED59E}" srcOrd="0" destOrd="0" presId="urn:microsoft.com/office/officeart/2008/layout/HorizontalMultiLevelHierarchy"/>
    <dgm:cxn modelId="{27FCE7DB-CF6B-460C-905C-C9B8220EC751}" type="presOf" srcId="{ACBCB630-7759-4B26-8215-3970CC45987D}" destId="{0CFE579A-8FEF-4E6A-95D8-40030904E042}" srcOrd="0" destOrd="0" presId="urn:microsoft.com/office/officeart/2008/layout/HorizontalMultiLevelHierarchy"/>
    <dgm:cxn modelId="{3CCC78DC-D535-45CA-9F9D-67A9DCC27618}" srcId="{ACBCB630-7759-4B26-8215-3970CC45987D}" destId="{24807323-528D-4FCC-9481-A1968B58D4B6}" srcOrd="0" destOrd="0" parTransId="{6FA4324B-EEF6-4924-A177-D91A06C36F3C}" sibTransId="{B80D607B-CB11-4455-9617-BB18F8497C27}"/>
    <dgm:cxn modelId="{519FAFE0-6792-4537-9F97-699A4D757B7B}" type="presOf" srcId="{34D07F67-A184-4D4A-B163-C11B0D3E3512}" destId="{A020EA19-4CF6-4463-980D-98D360547E09}" srcOrd="0" destOrd="0" presId="urn:microsoft.com/office/officeart/2008/layout/HorizontalMultiLevelHierarchy"/>
    <dgm:cxn modelId="{BCB2DAE8-3DC2-433C-B66A-5847C935CE4D}" type="presOf" srcId="{62E00226-2E80-430F-ACB2-0AC9BEE7783F}" destId="{44953A03-F166-452F-BC3C-40D78680AD62}" srcOrd="0" destOrd="0" presId="urn:microsoft.com/office/officeart/2008/layout/HorizontalMultiLevelHierarchy"/>
    <dgm:cxn modelId="{F6FBDDC4-772A-46FA-AC90-0ED0CC14F471}" type="presParOf" srcId="{0CFE579A-8FEF-4E6A-95D8-40030904E042}" destId="{398FCCEA-C3A6-4668-86CA-CE21654CD549}" srcOrd="0" destOrd="0" presId="urn:microsoft.com/office/officeart/2008/layout/HorizontalMultiLevelHierarchy"/>
    <dgm:cxn modelId="{383D37D4-E5EA-4DB6-BCBB-F68858D580FD}" type="presParOf" srcId="{398FCCEA-C3A6-4668-86CA-CE21654CD549}" destId="{973A3B31-B835-467E-81F8-305F7EC7063D}" srcOrd="0" destOrd="0" presId="urn:microsoft.com/office/officeart/2008/layout/HorizontalMultiLevelHierarchy"/>
    <dgm:cxn modelId="{6ABFEDAB-24AD-4AF2-B39D-4D08A71164B7}" type="presParOf" srcId="{398FCCEA-C3A6-4668-86CA-CE21654CD549}" destId="{4BB46F0C-AB0A-4EFC-931C-FC4019CD4359}" srcOrd="1" destOrd="0" presId="urn:microsoft.com/office/officeart/2008/layout/HorizontalMultiLevelHierarchy"/>
    <dgm:cxn modelId="{121DAA3F-C81C-484C-AB16-3378F001A737}" type="presParOf" srcId="{4BB46F0C-AB0A-4EFC-931C-FC4019CD4359}" destId="{2CE125B0-CBCD-4BB2-ACD3-C77C6E02C848}" srcOrd="0" destOrd="0" presId="urn:microsoft.com/office/officeart/2008/layout/HorizontalMultiLevelHierarchy"/>
    <dgm:cxn modelId="{8DE7CB37-692C-4D57-A8CA-13BDFD84181D}" type="presParOf" srcId="{2CE125B0-CBCD-4BB2-ACD3-C77C6E02C848}" destId="{46409460-F0E9-4AE8-8FC9-05E67AEE97FE}" srcOrd="0" destOrd="0" presId="urn:microsoft.com/office/officeart/2008/layout/HorizontalMultiLevelHierarchy"/>
    <dgm:cxn modelId="{3CA169A7-F33A-4169-910D-4381C7D8D2E7}" type="presParOf" srcId="{4BB46F0C-AB0A-4EFC-931C-FC4019CD4359}" destId="{72D97B6A-A5BA-4752-AF42-5FDA914433B8}" srcOrd="1" destOrd="0" presId="urn:microsoft.com/office/officeart/2008/layout/HorizontalMultiLevelHierarchy"/>
    <dgm:cxn modelId="{0599E7D2-609D-4CFB-B7B7-9D9F112969A6}" type="presParOf" srcId="{72D97B6A-A5BA-4752-AF42-5FDA914433B8}" destId="{39EFEA0C-1C2B-46A9-B9B8-48625578AB78}" srcOrd="0" destOrd="0" presId="urn:microsoft.com/office/officeart/2008/layout/HorizontalMultiLevelHierarchy"/>
    <dgm:cxn modelId="{5B2CD198-C257-4401-84BE-76BAF919524E}" type="presParOf" srcId="{72D97B6A-A5BA-4752-AF42-5FDA914433B8}" destId="{8054DC61-A0B5-4394-B8BA-3028D7898C3C}" srcOrd="1" destOrd="0" presId="urn:microsoft.com/office/officeart/2008/layout/HorizontalMultiLevelHierarchy"/>
    <dgm:cxn modelId="{B5E8778C-53C3-4C88-ADA4-7B6DA09BA363}" type="presParOf" srcId="{8054DC61-A0B5-4394-B8BA-3028D7898C3C}" destId="{CB7F79CE-159F-437C-B5BF-AAC3636CF2A4}" srcOrd="0" destOrd="0" presId="urn:microsoft.com/office/officeart/2008/layout/HorizontalMultiLevelHierarchy"/>
    <dgm:cxn modelId="{C3660599-4EAB-4797-95A7-DC2FBDF3D6B4}" type="presParOf" srcId="{CB7F79CE-159F-437C-B5BF-AAC3636CF2A4}" destId="{3B9BBB9C-D639-426F-86DB-2913544ED936}" srcOrd="0" destOrd="0" presId="urn:microsoft.com/office/officeart/2008/layout/HorizontalMultiLevelHierarchy"/>
    <dgm:cxn modelId="{0D1ED9CD-81EE-4054-AA73-5DA36814D290}" type="presParOf" srcId="{8054DC61-A0B5-4394-B8BA-3028D7898C3C}" destId="{886B47CF-8362-4000-8888-DFE3F244D524}" srcOrd="1" destOrd="0" presId="urn:microsoft.com/office/officeart/2008/layout/HorizontalMultiLevelHierarchy"/>
    <dgm:cxn modelId="{9436A868-4FAA-422B-BD31-CB2750F536D9}" type="presParOf" srcId="{886B47CF-8362-4000-8888-DFE3F244D524}" destId="{F83DD22C-526F-4BFB-B794-A35486EED59E}" srcOrd="0" destOrd="0" presId="urn:microsoft.com/office/officeart/2008/layout/HorizontalMultiLevelHierarchy"/>
    <dgm:cxn modelId="{F8875CD5-4A2F-4678-8F0D-74D9E75F6495}" type="presParOf" srcId="{886B47CF-8362-4000-8888-DFE3F244D524}" destId="{B4A7C01F-985F-4ADB-A93F-87D3A087E517}" srcOrd="1" destOrd="0" presId="urn:microsoft.com/office/officeart/2008/layout/HorizontalMultiLevelHierarchy"/>
    <dgm:cxn modelId="{B6027C4C-CD5C-4F78-B75A-CFDA1F683C78}" type="presParOf" srcId="{B4A7C01F-985F-4ADB-A93F-87D3A087E517}" destId="{44953A03-F166-452F-BC3C-40D78680AD62}" srcOrd="0" destOrd="0" presId="urn:microsoft.com/office/officeart/2008/layout/HorizontalMultiLevelHierarchy"/>
    <dgm:cxn modelId="{D9AD3E6A-07EF-45BB-BB9D-95D43FF19433}" type="presParOf" srcId="{44953A03-F166-452F-BC3C-40D78680AD62}" destId="{23B9C13C-7323-463F-8C6B-103FEACA1303}" srcOrd="0" destOrd="0" presId="urn:microsoft.com/office/officeart/2008/layout/HorizontalMultiLevelHierarchy"/>
    <dgm:cxn modelId="{B86DB74D-EA99-4F06-9FBC-A81B07395450}" type="presParOf" srcId="{B4A7C01F-985F-4ADB-A93F-87D3A087E517}" destId="{621B92DC-088F-4879-9710-1A13E33E1A42}" srcOrd="1" destOrd="0" presId="urn:microsoft.com/office/officeart/2008/layout/HorizontalMultiLevelHierarchy"/>
    <dgm:cxn modelId="{2361E1E1-38F6-4264-8A73-9F0042F808F9}" type="presParOf" srcId="{621B92DC-088F-4879-9710-1A13E33E1A42}" destId="{9AF4C193-B45D-422D-ACE5-20FFC977537F}" srcOrd="0" destOrd="0" presId="urn:microsoft.com/office/officeart/2008/layout/HorizontalMultiLevelHierarchy"/>
    <dgm:cxn modelId="{E6305C02-1C16-4816-95A0-7BC9CB20BC8A}" type="presParOf" srcId="{621B92DC-088F-4879-9710-1A13E33E1A42}" destId="{6E06BF4D-6404-4B8D-8445-D1F2A3869FF0}" srcOrd="1" destOrd="0" presId="urn:microsoft.com/office/officeart/2008/layout/HorizontalMultiLevelHierarchy"/>
    <dgm:cxn modelId="{BD1B8CBF-47A1-40C6-9AF2-B6C308F81DF4}" type="presParOf" srcId="{6E06BF4D-6404-4B8D-8445-D1F2A3869FF0}" destId="{503DD792-FEA8-4FAE-8C4C-91BE312EF084}" srcOrd="0" destOrd="0" presId="urn:microsoft.com/office/officeart/2008/layout/HorizontalMultiLevelHierarchy"/>
    <dgm:cxn modelId="{A0C01418-2016-425B-95E4-466F1B79D339}" type="presParOf" srcId="{503DD792-FEA8-4FAE-8C4C-91BE312EF084}" destId="{E31FE7AB-8685-426D-AD00-B7007372C3EC}" srcOrd="0" destOrd="0" presId="urn:microsoft.com/office/officeart/2008/layout/HorizontalMultiLevelHierarchy"/>
    <dgm:cxn modelId="{65002E70-6698-4B75-B183-FE0C10757087}" type="presParOf" srcId="{6E06BF4D-6404-4B8D-8445-D1F2A3869FF0}" destId="{8FD3D3EC-88D6-4FFD-8491-7798B6779BF4}" srcOrd="1" destOrd="0" presId="urn:microsoft.com/office/officeart/2008/layout/HorizontalMultiLevelHierarchy"/>
    <dgm:cxn modelId="{371E897B-76BB-445D-9501-0FB2EDA85815}" type="presParOf" srcId="{8FD3D3EC-88D6-4FFD-8491-7798B6779BF4}" destId="{479DF213-7F2D-45DF-8176-6DDC5E85EAFC}" srcOrd="0" destOrd="0" presId="urn:microsoft.com/office/officeart/2008/layout/HorizontalMultiLevelHierarchy"/>
    <dgm:cxn modelId="{3FAF9BAF-A72D-4278-9D3F-1D3FBE095809}" type="presParOf" srcId="{8FD3D3EC-88D6-4FFD-8491-7798B6779BF4}" destId="{85A1E113-4261-4F1F-9ADD-6B908E2AEB8F}" srcOrd="1" destOrd="0" presId="urn:microsoft.com/office/officeart/2008/layout/HorizontalMultiLevelHierarchy"/>
    <dgm:cxn modelId="{43A964DD-2D6B-4536-8772-9A2B09DD394B}" type="presParOf" srcId="{6E06BF4D-6404-4B8D-8445-D1F2A3869FF0}" destId="{B4BB59CB-7F66-4BAB-8E55-FA70B88A94B5}" srcOrd="2" destOrd="0" presId="urn:microsoft.com/office/officeart/2008/layout/HorizontalMultiLevelHierarchy"/>
    <dgm:cxn modelId="{8B151F2D-47BA-4AF6-A2B4-1F1F6B0D4FF6}" type="presParOf" srcId="{B4BB59CB-7F66-4BAB-8E55-FA70B88A94B5}" destId="{4FF48112-DB01-4553-80C4-EB46A17C7D99}" srcOrd="0" destOrd="0" presId="urn:microsoft.com/office/officeart/2008/layout/HorizontalMultiLevelHierarchy"/>
    <dgm:cxn modelId="{30BE6FF7-95F5-4265-BDC9-DDF01FB2BF57}" type="presParOf" srcId="{6E06BF4D-6404-4B8D-8445-D1F2A3869FF0}" destId="{A67AAD99-7BEE-4437-B0CD-FBFAE3A3EEC2}" srcOrd="3" destOrd="0" presId="urn:microsoft.com/office/officeart/2008/layout/HorizontalMultiLevelHierarchy"/>
    <dgm:cxn modelId="{BE379ED2-B087-4AFA-8EA1-6C9CB4A6BBDB}" type="presParOf" srcId="{A67AAD99-7BEE-4437-B0CD-FBFAE3A3EEC2}" destId="{A020EA19-4CF6-4463-980D-98D360547E09}" srcOrd="0" destOrd="0" presId="urn:microsoft.com/office/officeart/2008/layout/HorizontalMultiLevelHierarchy"/>
    <dgm:cxn modelId="{7622EB33-B4CE-49F4-B8B4-B44DABBA09E2}" type="presParOf" srcId="{A67AAD99-7BEE-4437-B0CD-FBFAE3A3EEC2}" destId="{49EA3BF5-62E7-4A88-80B9-EDB39A7B6530}" srcOrd="1" destOrd="0" presId="urn:microsoft.com/office/officeart/2008/layout/HorizontalMultiLevelHierarchy"/>
    <dgm:cxn modelId="{D422CD25-506C-450D-AF1F-A473450DBD32}" type="presParOf" srcId="{49EA3BF5-62E7-4A88-80B9-EDB39A7B6530}" destId="{D38304E4-55A7-457D-9C1E-D0D9D98F60BD}" srcOrd="0" destOrd="0" presId="urn:microsoft.com/office/officeart/2008/layout/HorizontalMultiLevelHierarchy"/>
    <dgm:cxn modelId="{56A6D64C-57CD-460E-A282-A7BDC52E2F46}" type="presParOf" srcId="{D38304E4-55A7-457D-9C1E-D0D9D98F60BD}" destId="{4038CD59-B656-42A6-BC67-5DB5B037C009}" srcOrd="0" destOrd="0" presId="urn:microsoft.com/office/officeart/2008/layout/HorizontalMultiLevelHierarchy"/>
    <dgm:cxn modelId="{BE96763A-C319-41C2-AC40-1A610F81A2CB}" type="presParOf" srcId="{49EA3BF5-62E7-4A88-80B9-EDB39A7B6530}" destId="{5F7E04EF-20CA-452C-8984-2D72D346E2FD}" srcOrd="1" destOrd="0" presId="urn:microsoft.com/office/officeart/2008/layout/HorizontalMultiLevelHierarchy"/>
    <dgm:cxn modelId="{503822DB-38E6-46D7-84F3-4535EE46CFF8}" type="presParOf" srcId="{5F7E04EF-20CA-452C-8984-2D72D346E2FD}" destId="{4910112B-AE2F-4A50-A0AE-85076BDD3A12}" srcOrd="0" destOrd="0" presId="urn:microsoft.com/office/officeart/2008/layout/HorizontalMultiLevelHierarchy"/>
    <dgm:cxn modelId="{11EB3FA8-D117-4DE9-A380-159D6DA25FCD}" type="presParOf" srcId="{5F7E04EF-20CA-452C-8984-2D72D346E2FD}" destId="{A0155E60-5662-484E-BA1A-2316F91D1E14}"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65AAE-6B7D-466E-9B30-11425511E6A4}">
      <dsp:nvSpPr>
        <dsp:cNvPr id="0" name=""/>
        <dsp:cNvSpPr/>
      </dsp:nvSpPr>
      <dsp:spPr>
        <a:xfrm>
          <a:off x="0" y="319806"/>
          <a:ext cx="8595360" cy="16930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379F0-8915-4DC8-AEFA-35BD7C9E345B}">
      <dsp:nvSpPr>
        <dsp:cNvPr id="0" name=""/>
        <dsp:cNvSpPr/>
      </dsp:nvSpPr>
      <dsp:spPr>
        <a:xfrm>
          <a:off x="394112" y="808024"/>
          <a:ext cx="716569" cy="716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8D88D1-C1E3-4691-A342-CA1138B10190}">
      <dsp:nvSpPr>
        <dsp:cNvPr id="0" name=""/>
        <dsp:cNvSpPr/>
      </dsp:nvSpPr>
      <dsp:spPr>
        <a:xfrm>
          <a:off x="1504794" y="514883"/>
          <a:ext cx="7089094" cy="1302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977900">
            <a:lnSpc>
              <a:spcPct val="100000"/>
            </a:lnSpc>
            <a:spcBef>
              <a:spcPct val="0"/>
            </a:spcBef>
            <a:spcAft>
              <a:spcPct val="35000"/>
            </a:spcAft>
            <a:buNone/>
          </a:pPr>
          <a:r>
            <a:rPr lang="en-US" sz="2200" kern="1200" dirty="0"/>
            <a:t>AI tools that help machines understand human languages and derive meaning from text and speech</a:t>
          </a:r>
        </a:p>
      </dsp:txBody>
      <dsp:txXfrm>
        <a:off x="1504794" y="514883"/>
        <a:ext cx="7089094" cy="1302852"/>
      </dsp:txXfrm>
    </dsp:sp>
    <dsp:sp modelId="{BCD2F75B-A671-4DB6-9B18-67E1DDD64EE6}">
      <dsp:nvSpPr>
        <dsp:cNvPr id="0" name=""/>
        <dsp:cNvSpPr/>
      </dsp:nvSpPr>
      <dsp:spPr>
        <a:xfrm>
          <a:off x="0" y="2338525"/>
          <a:ext cx="8595360" cy="16930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581624-E274-49B8-9A60-F1E75182A848}">
      <dsp:nvSpPr>
        <dsp:cNvPr id="0" name=""/>
        <dsp:cNvSpPr/>
      </dsp:nvSpPr>
      <dsp:spPr>
        <a:xfrm>
          <a:off x="394112" y="2826743"/>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379B6F-B52B-48E1-BFBA-66E6F728E648}">
      <dsp:nvSpPr>
        <dsp:cNvPr id="0" name=""/>
        <dsp:cNvSpPr/>
      </dsp:nvSpPr>
      <dsp:spPr>
        <a:xfrm>
          <a:off x="1504794" y="2533601"/>
          <a:ext cx="3867912" cy="1302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977900">
            <a:lnSpc>
              <a:spcPct val="100000"/>
            </a:lnSpc>
            <a:spcBef>
              <a:spcPct val="0"/>
            </a:spcBef>
            <a:spcAft>
              <a:spcPct val="35000"/>
            </a:spcAft>
            <a:buNone/>
          </a:pPr>
          <a:r>
            <a:rPr lang="en-US" sz="2200" kern="1200" dirty="0"/>
            <a:t>Applications</a:t>
          </a:r>
        </a:p>
      </dsp:txBody>
      <dsp:txXfrm>
        <a:off x="1504794" y="2533601"/>
        <a:ext cx="3867912" cy="1302852"/>
      </dsp:txXfrm>
    </dsp:sp>
    <dsp:sp modelId="{7F58FA74-6FEA-462F-9947-0209A3BA7F40}">
      <dsp:nvSpPr>
        <dsp:cNvPr id="0" name=""/>
        <dsp:cNvSpPr/>
      </dsp:nvSpPr>
      <dsp:spPr>
        <a:xfrm>
          <a:off x="5372706" y="2533601"/>
          <a:ext cx="3221182" cy="13028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622300">
            <a:lnSpc>
              <a:spcPct val="100000"/>
            </a:lnSpc>
            <a:spcBef>
              <a:spcPct val="0"/>
            </a:spcBef>
            <a:spcAft>
              <a:spcPct val="35000"/>
            </a:spcAft>
            <a:buNone/>
          </a:pPr>
          <a:r>
            <a:rPr lang="en-US" sz="1400" kern="1200" dirty="0"/>
            <a:t>Text classification</a:t>
          </a:r>
        </a:p>
        <a:p>
          <a:pPr marL="0" lvl="0" indent="0" algn="l" defTabSz="622300">
            <a:lnSpc>
              <a:spcPct val="100000"/>
            </a:lnSpc>
            <a:spcBef>
              <a:spcPct val="0"/>
            </a:spcBef>
            <a:spcAft>
              <a:spcPct val="35000"/>
            </a:spcAft>
            <a:buNone/>
          </a:pPr>
          <a:r>
            <a:rPr lang="en-US" sz="1400" kern="1200"/>
            <a:t>Sentiment Analysis</a:t>
          </a:r>
        </a:p>
        <a:p>
          <a:pPr marL="0" lvl="0" indent="0" algn="l" defTabSz="622300">
            <a:lnSpc>
              <a:spcPct val="100000"/>
            </a:lnSpc>
            <a:spcBef>
              <a:spcPct val="0"/>
            </a:spcBef>
            <a:spcAft>
              <a:spcPct val="35000"/>
            </a:spcAft>
            <a:buNone/>
          </a:pPr>
          <a:r>
            <a:rPr lang="en-US" sz="1400" kern="1200"/>
            <a:t>Speech recognition</a:t>
          </a:r>
        </a:p>
        <a:p>
          <a:pPr marL="0" lvl="0" indent="0" algn="l" defTabSz="622300">
            <a:lnSpc>
              <a:spcPct val="100000"/>
            </a:lnSpc>
            <a:spcBef>
              <a:spcPct val="0"/>
            </a:spcBef>
            <a:spcAft>
              <a:spcPct val="35000"/>
            </a:spcAft>
            <a:buNone/>
          </a:pPr>
          <a:r>
            <a:rPr lang="en-US" sz="1400" kern="1200"/>
            <a:t>Text/Speech generation</a:t>
          </a:r>
        </a:p>
        <a:p>
          <a:pPr marL="0" lvl="0" indent="0" algn="l" defTabSz="622300">
            <a:lnSpc>
              <a:spcPct val="100000"/>
            </a:lnSpc>
            <a:spcBef>
              <a:spcPct val="0"/>
            </a:spcBef>
            <a:spcAft>
              <a:spcPct val="35000"/>
            </a:spcAft>
            <a:buNone/>
          </a:pPr>
          <a:r>
            <a:rPr lang="en-US" sz="1400" kern="1200" dirty="0"/>
            <a:t>Translation</a:t>
          </a:r>
        </a:p>
        <a:p>
          <a:pPr marL="0" lvl="0" indent="0" algn="l" defTabSz="622300">
            <a:lnSpc>
              <a:spcPct val="100000"/>
            </a:lnSpc>
            <a:spcBef>
              <a:spcPct val="0"/>
            </a:spcBef>
            <a:spcAft>
              <a:spcPct val="35000"/>
            </a:spcAft>
            <a:buNone/>
          </a:pPr>
          <a:r>
            <a:rPr lang="en-US" sz="1400" kern="1200" dirty="0"/>
            <a:t>Auto-correct</a:t>
          </a:r>
        </a:p>
      </dsp:txBody>
      <dsp:txXfrm>
        <a:off x="5372706" y="2533601"/>
        <a:ext cx="3221182" cy="1302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8304E4-55A7-457D-9C1E-D0D9D98F60BD}">
      <dsp:nvSpPr>
        <dsp:cNvPr id="0" name=""/>
        <dsp:cNvSpPr/>
      </dsp:nvSpPr>
      <dsp:spPr>
        <a:xfrm>
          <a:off x="8131522" y="3006400"/>
          <a:ext cx="318505" cy="91440"/>
        </a:xfrm>
        <a:custGeom>
          <a:avLst/>
          <a:gdLst/>
          <a:ahLst/>
          <a:cxnLst/>
          <a:rect l="0" t="0" r="0" b="0"/>
          <a:pathLst>
            <a:path>
              <a:moveTo>
                <a:pt x="0" y="45720"/>
              </a:moveTo>
              <a:lnTo>
                <a:pt x="318505" y="45720"/>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82812" y="3044158"/>
        <a:ext cx="15925" cy="15925"/>
      </dsp:txXfrm>
    </dsp:sp>
    <dsp:sp modelId="{B4BB59CB-7F66-4BAB-8E55-FA70B88A94B5}">
      <dsp:nvSpPr>
        <dsp:cNvPr id="0" name=""/>
        <dsp:cNvSpPr/>
      </dsp:nvSpPr>
      <dsp:spPr>
        <a:xfrm>
          <a:off x="6220490" y="2748666"/>
          <a:ext cx="318505" cy="303453"/>
        </a:xfrm>
        <a:custGeom>
          <a:avLst/>
          <a:gdLst/>
          <a:ahLst/>
          <a:cxnLst/>
          <a:rect l="0" t="0" r="0" b="0"/>
          <a:pathLst>
            <a:path>
              <a:moveTo>
                <a:pt x="0" y="0"/>
              </a:moveTo>
              <a:lnTo>
                <a:pt x="159252" y="0"/>
              </a:lnTo>
              <a:lnTo>
                <a:pt x="159252" y="303453"/>
              </a:lnTo>
              <a:lnTo>
                <a:pt x="318505" y="303453"/>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68745" y="2889395"/>
        <a:ext cx="21996" cy="21996"/>
      </dsp:txXfrm>
    </dsp:sp>
    <dsp:sp modelId="{503DD792-FEA8-4FAE-8C4C-91BE312EF084}">
      <dsp:nvSpPr>
        <dsp:cNvPr id="0" name=""/>
        <dsp:cNvSpPr/>
      </dsp:nvSpPr>
      <dsp:spPr>
        <a:xfrm>
          <a:off x="6220490" y="2445213"/>
          <a:ext cx="318505" cy="303453"/>
        </a:xfrm>
        <a:custGeom>
          <a:avLst/>
          <a:gdLst/>
          <a:ahLst/>
          <a:cxnLst/>
          <a:rect l="0" t="0" r="0" b="0"/>
          <a:pathLst>
            <a:path>
              <a:moveTo>
                <a:pt x="0" y="303453"/>
              </a:moveTo>
              <a:lnTo>
                <a:pt x="159252" y="303453"/>
              </a:lnTo>
              <a:lnTo>
                <a:pt x="159252" y="0"/>
              </a:lnTo>
              <a:lnTo>
                <a:pt x="318505" y="0"/>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68745" y="2585942"/>
        <a:ext cx="21996" cy="21996"/>
      </dsp:txXfrm>
    </dsp:sp>
    <dsp:sp modelId="{44953A03-F166-452F-BC3C-40D78680AD62}">
      <dsp:nvSpPr>
        <dsp:cNvPr id="0" name=""/>
        <dsp:cNvSpPr/>
      </dsp:nvSpPr>
      <dsp:spPr>
        <a:xfrm>
          <a:off x="4309459" y="2702947"/>
          <a:ext cx="318505" cy="91440"/>
        </a:xfrm>
        <a:custGeom>
          <a:avLst/>
          <a:gdLst/>
          <a:ahLst/>
          <a:cxnLst/>
          <a:rect l="0" t="0" r="0" b="0"/>
          <a:pathLst>
            <a:path>
              <a:moveTo>
                <a:pt x="0" y="45720"/>
              </a:moveTo>
              <a:lnTo>
                <a:pt x="318505" y="45720"/>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60749" y="2740704"/>
        <a:ext cx="15925" cy="15925"/>
      </dsp:txXfrm>
    </dsp:sp>
    <dsp:sp modelId="{CB7F79CE-159F-437C-B5BF-AAC3636CF2A4}">
      <dsp:nvSpPr>
        <dsp:cNvPr id="0" name=""/>
        <dsp:cNvSpPr/>
      </dsp:nvSpPr>
      <dsp:spPr>
        <a:xfrm>
          <a:off x="2398428" y="2702947"/>
          <a:ext cx="318505" cy="91440"/>
        </a:xfrm>
        <a:custGeom>
          <a:avLst/>
          <a:gdLst/>
          <a:ahLst/>
          <a:cxnLst/>
          <a:rect l="0" t="0" r="0" b="0"/>
          <a:pathLst>
            <a:path>
              <a:moveTo>
                <a:pt x="0" y="45720"/>
              </a:moveTo>
              <a:lnTo>
                <a:pt x="318505" y="45720"/>
              </a:lnTo>
            </a:path>
          </a:pathLst>
        </a:custGeom>
        <a:noFill/>
        <a:ln w="1397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9718" y="2740704"/>
        <a:ext cx="15925" cy="15925"/>
      </dsp:txXfrm>
    </dsp:sp>
    <dsp:sp modelId="{2CE125B0-CBCD-4BB2-ACD3-C77C6E02C848}">
      <dsp:nvSpPr>
        <dsp:cNvPr id="0" name=""/>
        <dsp:cNvSpPr/>
      </dsp:nvSpPr>
      <dsp:spPr>
        <a:xfrm>
          <a:off x="487396" y="2702947"/>
          <a:ext cx="318505" cy="91440"/>
        </a:xfrm>
        <a:custGeom>
          <a:avLst/>
          <a:gdLst/>
          <a:ahLst/>
          <a:cxnLst/>
          <a:rect l="0" t="0" r="0" b="0"/>
          <a:pathLst>
            <a:path>
              <a:moveTo>
                <a:pt x="0" y="45720"/>
              </a:moveTo>
              <a:lnTo>
                <a:pt x="318505" y="45720"/>
              </a:lnTo>
            </a:path>
          </a:pathLst>
        </a:custGeom>
        <a:noFill/>
        <a:ln w="1397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8686" y="2740704"/>
        <a:ext cx="15925" cy="15925"/>
      </dsp:txXfrm>
    </dsp:sp>
    <dsp:sp modelId="{973A3B31-B835-467E-81F8-305F7EC7063D}">
      <dsp:nvSpPr>
        <dsp:cNvPr id="0" name=""/>
        <dsp:cNvSpPr/>
      </dsp:nvSpPr>
      <dsp:spPr>
        <a:xfrm rot="16200000">
          <a:off x="-1033067" y="2505903"/>
          <a:ext cx="2555401" cy="48552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Dataset</a:t>
          </a:r>
        </a:p>
      </dsp:txBody>
      <dsp:txXfrm>
        <a:off x="-1033067" y="2505903"/>
        <a:ext cx="2555401" cy="485526"/>
      </dsp:txXfrm>
    </dsp:sp>
    <dsp:sp modelId="{39EFEA0C-1C2B-46A9-B9B8-48625578AB78}">
      <dsp:nvSpPr>
        <dsp:cNvPr id="0" name=""/>
        <dsp:cNvSpPr/>
      </dsp:nvSpPr>
      <dsp:spPr>
        <a:xfrm>
          <a:off x="805901" y="2505903"/>
          <a:ext cx="1592526" cy="48552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Data Preparation</a:t>
          </a:r>
        </a:p>
      </dsp:txBody>
      <dsp:txXfrm>
        <a:off x="805901" y="2505903"/>
        <a:ext cx="1592526" cy="485526"/>
      </dsp:txXfrm>
    </dsp:sp>
    <dsp:sp modelId="{F83DD22C-526F-4BFB-B794-A35486EED59E}">
      <dsp:nvSpPr>
        <dsp:cNvPr id="0" name=""/>
        <dsp:cNvSpPr/>
      </dsp:nvSpPr>
      <dsp:spPr>
        <a:xfrm>
          <a:off x="2716933" y="2505903"/>
          <a:ext cx="1592526" cy="48552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Pre-Processing &amp; Feature Engineering</a:t>
          </a:r>
        </a:p>
      </dsp:txBody>
      <dsp:txXfrm>
        <a:off x="2716933" y="2505903"/>
        <a:ext cx="1592526" cy="485526"/>
      </dsp:txXfrm>
    </dsp:sp>
    <dsp:sp modelId="{9AF4C193-B45D-422D-ACE5-20FFC977537F}">
      <dsp:nvSpPr>
        <dsp:cNvPr id="0" name=""/>
        <dsp:cNvSpPr/>
      </dsp:nvSpPr>
      <dsp:spPr>
        <a:xfrm>
          <a:off x="4627964" y="2505903"/>
          <a:ext cx="1592526" cy="48552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Embeddings</a:t>
          </a:r>
        </a:p>
      </dsp:txBody>
      <dsp:txXfrm>
        <a:off x="4627964" y="2505903"/>
        <a:ext cx="1592526" cy="485526"/>
      </dsp:txXfrm>
    </dsp:sp>
    <dsp:sp modelId="{479DF213-7F2D-45DF-8176-6DDC5E85EAFC}">
      <dsp:nvSpPr>
        <dsp:cNvPr id="0" name=""/>
        <dsp:cNvSpPr/>
      </dsp:nvSpPr>
      <dsp:spPr>
        <a:xfrm>
          <a:off x="6538996" y="2202449"/>
          <a:ext cx="1592526" cy="48552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Machine Learning</a:t>
          </a:r>
        </a:p>
      </dsp:txBody>
      <dsp:txXfrm>
        <a:off x="6538996" y="2202449"/>
        <a:ext cx="1592526" cy="485526"/>
      </dsp:txXfrm>
    </dsp:sp>
    <dsp:sp modelId="{A020EA19-4CF6-4463-980D-98D360547E09}">
      <dsp:nvSpPr>
        <dsp:cNvPr id="0" name=""/>
        <dsp:cNvSpPr/>
      </dsp:nvSpPr>
      <dsp:spPr>
        <a:xfrm>
          <a:off x="6538996" y="2809357"/>
          <a:ext cx="1592526" cy="48552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Deep Learning</a:t>
          </a:r>
        </a:p>
      </dsp:txBody>
      <dsp:txXfrm>
        <a:off x="6538996" y="2809357"/>
        <a:ext cx="1592526" cy="485526"/>
      </dsp:txXfrm>
    </dsp:sp>
    <dsp:sp modelId="{4910112B-AE2F-4A50-A0AE-85076BDD3A12}">
      <dsp:nvSpPr>
        <dsp:cNvPr id="0" name=""/>
        <dsp:cNvSpPr/>
      </dsp:nvSpPr>
      <dsp:spPr>
        <a:xfrm>
          <a:off x="8450027" y="2809357"/>
          <a:ext cx="1592526" cy="485526"/>
        </a:xfrm>
        <a:prstGeom prst="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BERT Transformer</a:t>
          </a:r>
        </a:p>
      </dsp:txBody>
      <dsp:txXfrm>
        <a:off x="8450027" y="2809357"/>
        <a:ext cx="1592526" cy="4855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1C758-CE1C-4D0D-A6CF-4D78B0235392}" type="datetimeFigureOut">
              <a:rPr lang="en-US" smtClean="0"/>
              <a:t>4/26/2021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D87FD-E6E1-4E21-9172-C6FFDBC2FBD8}" type="slidenum">
              <a:rPr lang="en-US" smtClean="0"/>
              <a:t>‹#›</a:t>
            </a:fld>
            <a:endParaRPr lang="en-US"/>
          </a:p>
        </p:txBody>
      </p:sp>
    </p:spTree>
    <p:extLst>
      <p:ext uri="{BB962C8B-B14F-4D97-AF65-F5344CB8AC3E}">
        <p14:creationId xmlns:p14="http://schemas.microsoft.com/office/powerpoint/2010/main" val="694434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7D87FD-E6E1-4E21-9172-C6FFDBC2FBD8}" type="slidenum">
              <a:rPr lang="en-US" smtClean="0"/>
              <a:t>2</a:t>
            </a:fld>
            <a:endParaRPr lang="en-US"/>
          </a:p>
        </p:txBody>
      </p:sp>
    </p:spTree>
    <p:extLst>
      <p:ext uri="{BB962C8B-B14F-4D97-AF65-F5344CB8AC3E}">
        <p14:creationId xmlns:p14="http://schemas.microsoft.com/office/powerpoint/2010/main" val="1728982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7D87FD-E6E1-4E21-9172-C6FFDBC2FBD8}" type="slidenum">
              <a:rPr lang="en-US" smtClean="0"/>
              <a:t>17</a:t>
            </a:fld>
            <a:endParaRPr lang="en-US"/>
          </a:p>
        </p:txBody>
      </p:sp>
    </p:spTree>
    <p:extLst>
      <p:ext uri="{BB962C8B-B14F-4D97-AF65-F5344CB8AC3E}">
        <p14:creationId xmlns:p14="http://schemas.microsoft.com/office/powerpoint/2010/main" val="2956600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47D87FD-E6E1-4E21-9172-C6FFDBC2FBD8}" type="slidenum">
              <a:rPr lang="en-US" smtClean="0"/>
              <a:t>20</a:t>
            </a:fld>
            <a:endParaRPr lang="en-US"/>
          </a:p>
        </p:txBody>
      </p:sp>
    </p:spTree>
    <p:extLst>
      <p:ext uri="{BB962C8B-B14F-4D97-AF65-F5344CB8AC3E}">
        <p14:creationId xmlns:p14="http://schemas.microsoft.com/office/powerpoint/2010/main" val="125957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7D87FD-E6E1-4E21-9172-C6FFDBC2FBD8}" type="slidenum">
              <a:rPr lang="en-US" smtClean="0"/>
              <a:t>5</a:t>
            </a:fld>
            <a:endParaRPr lang="en-US"/>
          </a:p>
        </p:txBody>
      </p:sp>
    </p:spTree>
    <p:extLst>
      <p:ext uri="{BB962C8B-B14F-4D97-AF65-F5344CB8AC3E}">
        <p14:creationId xmlns:p14="http://schemas.microsoft.com/office/powerpoint/2010/main" val="3543156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7D87FD-E6E1-4E21-9172-C6FFDBC2FBD8}" type="slidenum">
              <a:rPr lang="en-US" smtClean="0"/>
              <a:t>6</a:t>
            </a:fld>
            <a:endParaRPr lang="en-US"/>
          </a:p>
        </p:txBody>
      </p:sp>
    </p:spTree>
    <p:extLst>
      <p:ext uri="{BB962C8B-B14F-4D97-AF65-F5344CB8AC3E}">
        <p14:creationId xmlns:p14="http://schemas.microsoft.com/office/powerpoint/2010/main" val="656842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7D87FD-E6E1-4E21-9172-C6FFDBC2FBD8}" type="slidenum">
              <a:rPr lang="en-US" smtClean="0"/>
              <a:t>7</a:t>
            </a:fld>
            <a:endParaRPr lang="en-US"/>
          </a:p>
        </p:txBody>
      </p:sp>
    </p:spTree>
    <p:extLst>
      <p:ext uri="{BB962C8B-B14F-4D97-AF65-F5344CB8AC3E}">
        <p14:creationId xmlns:p14="http://schemas.microsoft.com/office/powerpoint/2010/main" val="901869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7D87FD-E6E1-4E21-9172-C6FFDBC2FBD8}" type="slidenum">
              <a:rPr lang="en-US" smtClean="0"/>
              <a:t>11</a:t>
            </a:fld>
            <a:endParaRPr lang="en-US"/>
          </a:p>
        </p:txBody>
      </p:sp>
    </p:spTree>
    <p:extLst>
      <p:ext uri="{BB962C8B-B14F-4D97-AF65-F5344CB8AC3E}">
        <p14:creationId xmlns:p14="http://schemas.microsoft.com/office/powerpoint/2010/main" val="1854399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did not use word2vec because while it’s the original model, </a:t>
            </a:r>
            <a:r>
              <a:rPr lang="en-US" dirty="0" err="1"/>
              <a:t>fasttext</a:t>
            </a:r>
            <a:r>
              <a:rPr lang="en-US" dirty="0"/>
              <a:t> is similar but more accurate because it includes word frequencies. </a:t>
            </a:r>
            <a:r>
              <a:rPr lang="en-US" dirty="0" err="1"/>
              <a:t>GloVe</a:t>
            </a:r>
            <a:r>
              <a:rPr lang="en-US" dirty="0"/>
              <a:t> and </a:t>
            </a:r>
            <a:r>
              <a:rPr lang="en-US" dirty="0" err="1"/>
              <a:t>FastText</a:t>
            </a:r>
            <a:r>
              <a:rPr lang="en-US" dirty="0"/>
              <a:t> and more granular</a:t>
            </a:r>
          </a:p>
          <a:p>
            <a:pPr algn="l">
              <a:buFont typeface="+mj-lt"/>
              <a:buAutoNum type="arabicPeriod"/>
            </a:pPr>
            <a:r>
              <a:rPr lang="en-US" b="1" i="0" dirty="0">
                <a:solidFill>
                  <a:srgbClr val="292929"/>
                </a:solidFill>
                <a:effectLst/>
                <a:latin typeface="charter"/>
              </a:rPr>
              <a:t>Word2Vec </a:t>
            </a:r>
            <a:r>
              <a:rPr lang="en-US" b="0" i="0" dirty="0">
                <a:solidFill>
                  <a:srgbClr val="292929"/>
                </a:solidFill>
                <a:effectLst/>
                <a:latin typeface="charter"/>
              </a:rPr>
              <a:t>takes texts as training data for a neural network. The resulting embedding captures whether words appear in similar contexts.</a:t>
            </a:r>
          </a:p>
          <a:p>
            <a:pPr algn="l">
              <a:buFont typeface="+mj-lt"/>
              <a:buAutoNum type="arabicPeriod"/>
            </a:pPr>
            <a:r>
              <a:rPr lang="en-US" b="1" i="0" dirty="0" err="1">
                <a:solidFill>
                  <a:srgbClr val="292929"/>
                </a:solidFill>
                <a:effectLst/>
                <a:latin typeface="charter"/>
              </a:rPr>
              <a:t>GloVe</a:t>
            </a:r>
            <a:r>
              <a:rPr lang="en-US" b="1" i="0" dirty="0">
                <a:solidFill>
                  <a:srgbClr val="292929"/>
                </a:solidFill>
                <a:effectLst/>
                <a:latin typeface="charter"/>
              </a:rPr>
              <a:t> </a:t>
            </a:r>
            <a:r>
              <a:rPr lang="en-US" b="0" i="0" dirty="0">
                <a:solidFill>
                  <a:srgbClr val="292929"/>
                </a:solidFill>
                <a:effectLst/>
                <a:latin typeface="charter"/>
              </a:rPr>
              <a:t>focuses on words co-occurrences over the whole corpus. Its embeddings relate to the probabilities that two words appear together.</a:t>
            </a:r>
          </a:p>
          <a:p>
            <a:pPr algn="l">
              <a:buFont typeface="+mj-lt"/>
              <a:buAutoNum type="arabicPeriod"/>
            </a:pPr>
            <a:r>
              <a:rPr lang="en-US" b="1" i="0" dirty="0" err="1">
                <a:solidFill>
                  <a:srgbClr val="292929"/>
                </a:solidFill>
                <a:effectLst/>
                <a:latin typeface="charter"/>
              </a:rPr>
              <a:t>FastText</a:t>
            </a:r>
            <a:r>
              <a:rPr lang="en-US" b="1" i="0" dirty="0">
                <a:solidFill>
                  <a:srgbClr val="292929"/>
                </a:solidFill>
                <a:effectLst/>
                <a:latin typeface="charter"/>
              </a:rPr>
              <a:t> </a:t>
            </a:r>
            <a:r>
              <a:rPr lang="en-US" b="0" i="0" dirty="0">
                <a:solidFill>
                  <a:srgbClr val="292929"/>
                </a:solidFill>
                <a:effectLst/>
                <a:latin typeface="charter"/>
              </a:rPr>
              <a:t>improves on Word2Vec by taking word parts into account, too. This trick enables training of embeddings on smaller datasets and generalization to unknown words.</a:t>
            </a:r>
          </a:p>
          <a:p>
            <a:endParaRPr lang="en-US" dirty="0"/>
          </a:p>
        </p:txBody>
      </p:sp>
      <p:sp>
        <p:nvSpPr>
          <p:cNvPr id="4" name="Slide Number Placeholder 3"/>
          <p:cNvSpPr>
            <a:spLocks noGrp="1"/>
          </p:cNvSpPr>
          <p:nvPr>
            <p:ph type="sldNum" sz="quarter" idx="5"/>
          </p:nvPr>
        </p:nvSpPr>
        <p:spPr/>
        <p:txBody>
          <a:bodyPr/>
          <a:lstStyle/>
          <a:p>
            <a:fld id="{347D87FD-E6E1-4E21-9172-C6FFDBC2FBD8}" type="slidenum">
              <a:rPr lang="en-US" smtClean="0"/>
              <a:t>13</a:t>
            </a:fld>
            <a:endParaRPr lang="en-US"/>
          </a:p>
        </p:txBody>
      </p:sp>
    </p:spTree>
    <p:extLst>
      <p:ext uri="{BB962C8B-B14F-4D97-AF65-F5344CB8AC3E}">
        <p14:creationId xmlns:p14="http://schemas.microsoft.com/office/powerpoint/2010/main" val="2749540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2B3E51"/>
                </a:solidFill>
                <a:effectLst/>
                <a:latin typeface="Open Sans"/>
              </a:rPr>
              <a:t>Accuracy:</a:t>
            </a:r>
            <a:r>
              <a:rPr lang="en-US" b="0" i="0" dirty="0">
                <a:solidFill>
                  <a:srgbClr val="2B3E51"/>
                </a:solidFill>
                <a:effectLst/>
                <a:latin typeface="Open Sans"/>
              </a:rPr>
              <a:t> the percentage of texts that were categorized with the correct tag.</a:t>
            </a:r>
          </a:p>
          <a:p>
            <a:pPr algn="l">
              <a:buFont typeface="Arial" panose="020B0604020202020204" pitchFamily="34" charset="0"/>
              <a:buChar char="•"/>
            </a:pPr>
            <a:r>
              <a:rPr lang="en-US" b="1" i="0" dirty="0">
                <a:solidFill>
                  <a:srgbClr val="2B3E51"/>
                </a:solidFill>
                <a:effectLst/>
                <a:latin typeface="Open Sans"/>
              </a:rPr>
              <a:t>Precision:</a:t>
            </a:r>
            <a:r>
              <a:rPr lang="en-US" b="0" i="0" dirty="0">
                <a:solidFill>
                  <a:srgbClr val="2B3E51"/>
                </a:solidFill>
                <a:effectLst/>
                <a:latin typeface="Open Sans"/>
              </a:rPr>
              <a:t> the percentage of examples the classifier got right out of the total number of examples that it predicted for a given tag.</a:t>
            </a:r>
          </a:p>
          <a:p>
            <a:pPr algn="l">
              <a:buFont typeface="Arial" panose="020B0604020202020204" pitchFamily="34" charset="0"/>
              <a:buChar char="•"/>
            </a:pPr>
            <a:r>
              <a:rPr lang="en-US" b="1" i="0" dirty="0">
                <a:solidFill>
                  <a:srgbClr val="2B3E51"/>
                </a:solidFill>
                <a:effectLst/>
                <a:latin typeface="Open Sans"/>
              </a:rPr>
              <a:t>Recall:</a:t>
            </a:r>
            <a:r>
              <a:rPr lang="en-US" b="0" i="0" dirty="0">
                <a:solidFill>
                  <a:srgbClr val="2B3E51"/>
                </a:solidFill>
                <a:effectLst/>
                <a:latin typeface="Open Sans"/>
              </a:rPr>
              <a:t> the percentage of examples the classifier predicted for a given tag out of the total number of examples it should have predicted for that given tag.</a:t>
            </a:r>
          </a:p>
          <a:p>
            <a:pPr algn="l">
              <a:buFont typeface="Arial" panose="020B0604020202020204" pitchFamily="34" charset="0"/>
              <a:buChar char="•"/>
            </a:pPr>
            <a:r>
              <a:rPr lang="en-US" b="1" i="0" dirty="0">
                <a:solidFill>
                  <a:srgbClr val="2B3E51"/>
                </a:solidFill>
                <a:effectLst/>
                <a:latin typeface="Open Sans"/>
              </a:rPr>
              <a:t>F1 Score:</a:t>
            </a:r>
            <a:r>
              <a:rPr lang="en-US" b="0" i="0" dirty="0">
                <a:solidFill>
                  <a:srgbClr val="2B3E51"/>
                </a:solidFill>
                <a:effectLst/>
                <a:latin typeface="Open Sans"/>
              </a:rPr>
              <a:t> the harmonic mean of precision and recall.</a:t>
            </a:r>
          </a:p>
          <a:p>
            <a:endParaRPr lang="en-US" dirty="0"/>
          </a:p>
        </p:txBody>
      </p:sp>
      <p:sp>
        <p:nvSpPr>
          <p:cNvPr id="4" name="Slide Number Placeholder 3"/>
          <p:cNvSpPr>
            <a:spLocks noGrp="1"/>
          </p:cNvSpPr>
          <p:nvPr>
            <p:ph type="sldNum" sz="quarter" idx="5"/>
          </p:nvPr>
        </p:nvSpPr>
        <p:spPr/>
        <p:txBody>
          <a:bodyPr/>
          <a:lstStyle/>
          <a:p>
            <a:fld id="{347D87FD-E6E1-4E21-9172-C6FFDBC2FBD8}" type="slidenum">
              <a:rPr lang="en-US" smtClean="0"/>
              <a:t>14</a:t>
            </a:fld>
            <a:endParaRPr lang="en-US"/>
          </a:p>
        </p:txBody>
      </p:sp>
    </p:spTree>
    <p:extLst>
      <p:ext uri="{BB962C8B-B14F-4D97-AF65-F5344CB8AC3E}">
        <p14:creationId xmlns:p14="http://schemas.microsoft.com/office/powerpoint/2010/main" val="1414429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LSTM is a type of RNN. RNN are basically neural networks that loop through the hidden layers. </a:t>
            </a:r>
          </a:p>
          <a:p>
            <a:r>
              <a:rPr lang="en-US" dirty="0"/>
              <a:t>LSTM solves the problem of vanishing gradient where gradient changes become very small and it becomes harder to train.</a:t>
            </a:r>
          </a:p>
          <a:p>
            <a:r>
              <a:rPr lang="en-US" dirty="0"/>
              <a:t>It adds gates in the network which decides which weights should be carried forward, which to update, and which to forget</a:t>
            </a:r>
          </a:p>
          <a:p>
            <a:r>
              <a:rPr lang="en-US" dirty="0"/>
              <a:t>Bi-direction LSTM basically goes both ways of the text so left to right</a:t>
            </a:r>
          </a:p>
          <a:p>
            <a:r>
              <a:rPr lang="en-US" dirty="0"/>
              <a:t>Pooled GRU is similar to LSTM, but instead of LSTM, it’s more binary, either reset or move forward</a:t>
            </a:r>
          </a:p>
          <a:p>
            <a:endParaRPr lang="en-US" dirty="0"/>
          </a:p>
          <a:p>
            <a:r>
              <a:rPr lang="en-US" dirty="0"/>
              <a:t>Good source: https://medium.com/@mrunal68/text-sentiments-classification-with-cnn-and-lstm-f92652bc29fd</a:t>
            </a:r>
          </a:p>
        </p:txBody>
      </p:sp>
      <p:sp>
        <p:nvSpPr>
          <p:cNvPr id="4" name="Slide Number Placeholder 3"/>
          <p:cNvSpPr>
            <a:spLocks noGrp="1"/>
          </p:cNvSpPr>
          <p:nvPr>
            <p:ph type="sldNum" sz="quarter" idx="5"/>
          </p:nvPr>
        </p:nvSpPr>
        <p:spPr/>
        <p:txBody>
          <a:bodyPr/>
          <a:lstStyle/>
          <a:p>
            <a:fld id="{347D87FD-E6E1-4E21-9172-C6FFDBC2FBD8}" type="slidenum">
              <a:rPr lang="en-US" smtClean="0"/>
              <a:t>15</a:t>
            </a:fld>
            <a:endParaRPr lang="en-US"/>
          </a:p>
        </p:txBody>
      </p:sp>
    </p:spTree>
    <p:extLst>
      <p:ext uri="{BB962C8B-B14F-4D97-AF65-F5344CB8AC3E}">
        <p14:creationId xmlns:p14="http://schemas.microsoft.com/office/powerpoint/2010/main" val="1522925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C6C6C"/>
                </a:solidFill>
                <a:effectLst/>
                <a:latin typeface="Arial" panose="020B0604020202020204" pitchFamily="34" charset="0"/>
              </a:rPr>
              <a:t>BERT, which stands for Bidirectional Encoder Representations from Transformers, is based on Transformers, a deep learning model in which every output element is connected to every input element, and the weightings between them are dynamically calculated based upon their connection. (In NLP, this process is called </a:t>
            </a:r>
            <a:r>
              <a:rPr lang="en-US" b="0" i="1" dirty="0">
                <a:solidFill>
                  <a:srgbClr val="6C6C6C"/>
                </a:solidFill>
                <a:effectLst/>
                <a:latin typeface="Arial" panose="020B0604020202020204" pitchFamily="34" charset="0"/>
              </a:rPr>
              <a:t>attention</a:t>
            </a:r>
            <a:r>
              <a:rPr lang="en-US" b="0" i="0" dirty="0">
                <a:solidFill>
                  <a:srgbClr val="6C6C6C"/>
                </a:solidFill>
                <a:effectLst/>
                <a:latin typeface="Arial" panose="020B0604020202020204" pitchFamily="34" charset="0"/>
              </a:rPr>
              <a:t>.)</a:t>
            </a:r>
          </a:p>
          <a:p>
            <a:pPr algn="l"/>
            <a:endParaRPr lang="en-US" b="0" i="0" dirty="0">
              <a:solidFill>
                <a:srgbClr val="6C6C6C"/>
              </a:solidFill>
              <a:effectLst/>
              <a:latin typeface="Arial" panose="020B0604020202020204" pitchFamily="34" charset="0"/>
            </a:endParaRPr>
          </a:p>
          <a:p>
            <a:pPr algn="l"/>
            <a:r>
              <a:rPr lang="en-US" b="0" i="0" dirty="0">
                <a:solidFill>
                  <a:srgbClr val="6C6C6C"/>
                </a:solidFill>
                <a:effectLst/>
                <a:latin typeface="Arial" panose="020B0604020202020204" pitchFamily="34" charset="0"/>
              </a:rPr>
              <a:t>Historically, language models could only read text input sequentially -- either left-to-right or right-to-left -- but couldn't do both at the same time. BERT is different because it is designed to read in both directions at once. This capability, enabled by the introduction of Transformers, is known as bidirectionality.</a:t>
            </a:r>
          </a:p>
          <a:p>
            <a:endParaRPr lang="en-US" dirty="0"/>
          </a:p>
        </p:txBody>
      </p:sp>
      <p:sp>
        <p:nvSpPr>
          <p:cNvPr id="4" name="Slide Number Placeholder 3"/>
          <p:cNvSpPr>
            <a:spLocks noGrp="1"/>
          </p:cNvSpPr>
          <p:nvPr>
            <p:ph type="sldNum" sz="quarter" idx="5"/>
          </p:nvPr>
        </p:nvSpPr>
        <p:spPr/>
        <p:txBody>
          <a:bodyPr/>
          <a:lstStyle/>
          <a:p>
            <a:fld id="{347D87FD-E6E1-4E21-9172-C6FFDBC2FBD8}" type="slidenum">
              <a:rPr lang="en-US" smtClean="0"/>
              <a:t>16</a:t>
            </a:fld>
            <a:endParaRPr lang="en-US"/>
          </a:p>
        </p:txBody>
      </p:sp>
    </p:spTree>
    <p:extLst>
      <p:ext uri="{BB962C8B-B14F-4D97-AF65-F5344CB8AC3E}">
        <p14:creationId xmlns:p14="http://schemas.microsoft.com/office/powerpoint/2010/main" val="3254126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4BF5F481-F323-4080-84B6-55B0E4700818}" type="datetime1">
              <a:rPr lang="en-US" smtClean="0"/>
              <a:t>4/26/2021</a:t>
            </a:fld>
            <a:endParaRPr lang="en-US" dirty="0"/>
          </a:p>
        </p:txBody>
      </p:sp>
      <p:sp>
        <p:nvSpPr>
          <p:cNvPr id="9" name="Footer Placeholder 8"/>
          <p:cNvSpPr>
            <a:spLocks noGrp="1"/>
          </p:cNvSpPr>
          <p:nvPr>
            <p:ph type="ftr" sz="quarter" idx="11"/>
          </p:nvPr>
        </p:nvSpPr>
        <p:spPr/>
        <p:txBody>
          <a:bodyPr/>
          <a:lstStyle/>
          <a:p>
            <a:r>
              <a:rPr lang="en-US"/>
              <a:t>CSC 7810</a:t>
            </a:r>
            <a:endParaRPr lang="en-US" dirty="0"/>
          </a:p>
        </p:txBody>
      </p:sp>
      <p:sp>
        <p:nvSpPr>
          <p:cNvPr id="10" name="Slide Number Placeholder 9"/>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693118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DB068-E6D9-4F45-A721-2F35E88AC657}" type="datetime1">
              <a:rPr lang="en-US" smtClean="0"/>
              <a:t>4/26/2021</a:t>
            </a:fld>
            <a:endParaRPr lang="en-US" dirty="0"/>
          </a:p>
        </p:txBody>
      </p:sp>
      <p:sp>
        <p:nvSpPr>
          <p:cNvPr id="5" name="Footer Placeholder 4"/>
          <p:cNvSpPr>
            <a:spLocks noGrp="1"/>
          </p:cNvSpPr>
          <p:nvPr>
            <p:ph type="ftr" sz="quarter" idx="11"/>
          </p:nvPr>
        </p:nvSpPr>
        <p:spPr/>
        <p:txBody>
          <a:bodyPr/>
          <a:lstStyle/>
          <a:p>
            <a:r>
              <a:rPr lang="en-US"/>
              <a:t>CSC 7810</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110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FBB834-444F-49A8-9334-1BE7364F8979}" type="datetime1">
              <a:rPr lang="en-US" smtClean="0"/>
              <a:t>4/26/2021</a:t>
            </a:fld>
            <a:endParaRPr lang="en-US" dirty="0"/>
          </a:p>
        </p:txBody>
      </p:sp>
      <p:sp>
        <p:nvSpPr>
          <p:cNvPr id="5" name="Footer Placeholder 4"/>
          <p:cNvSpPr>
            <a:spLocks noGrp="1"/>
          </p:cNvSpPr>
          <p:nvPr>
            <p:ph type="ftr" sz="quarter" idx="11"/>
          </p:nvPr>
        </p:nvSpPr>
        <p:spPr/>
        <p:txBody>
          <a:bodyPr/>
          <a:lstStyle/>
          <a:p>
            <a:r>
              <a:rPr lang="en-US"/>
              <a:t>CSC 7810</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907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99983C-F88B-434E-B1AA-22A5A98104CE}" type="datetime1">
              <a:rPr lang="en-US" smtClean="0"/>
              <a:t>4/26/2021</a:t>
            </a:fld>
            <a:endParaRPr lang="en-US" dirty="0"/>
          </a:p>
        </p:txBody>
      </p:sp>
      <p:sp>
        <p:nvSpPr>
          <p:cNvPr id="5" name="Footer Placeholder 4"/>
          <p:cNvSpPr>
            <a:spLocks noGrp="1"/>
          </p:cNvSpPr>
          <p:nvPr>
            <p:ph type="ftr" sz="quarter" idx="11"/>
          </p:nvPr>
        </p:nvSpPr>
        <p:spPr/>
        <p:txBody>
          <a:bodyPr/>
          <a:lstStyle/>
          <a:p>
            <a:r>
              <a:rPr lang="en-US"/>
              <a:t>CSC 7810</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5179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60D90-53DA-4B26-82B7-BDDD877BFEDE}" type="datetime1">
              <a:rPr lang="en-US" smtClean="0"/>
              <a:t>4/26/2021</a:t>
            </a:fld>
            <a:endParaRPr lang="en-US" dirty="0"/>
          </a:p>
        </p:txBody>
      </p:sp>
      <p:sp>
        <p:nvSpPr>
          <p:cNvPr id="5" name="Footer Placeholder 4"/>
          <p:cNvSpPr>
            <a:spLocks noGrp="1"/>
          </p:cNvSpPr>
          <p:nvPr>
            <p:ph type="ftr" sz="quarter" idx="11"/>
          </p:nvPr>
        </p:nvSpPr>
        <p:spPr/>
        <p:txBody>
          <a:bodyPr/>
          <a:lstStyle/>
          <a:p>
            <a:r>
              <a:rPr lang="en-US"/>
              <a:t>CSC 7810</a:t>
            </a:r>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864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E9050C-89EC-49A4-8629-50317370E3DA}" type="datetime1">
              <a:rPr lang="en-US" smtClean="0"/>
              <a:t>4/26/2021</a:t>
            </a:fld>
            <a:endParaRPr lang="en-US" dirty="0"/>
          </a:p>
        </p:txBody>
      </p:sp>
      <p:sp>
        <p:nvSpPr>
          <p:cNvPr id="6" name="Footer Placeholder 5"/>
          <p:cNvSpPr>
            <a:spLocks noGrp="1"/>
          </p:cNvSpPr>
          <p:nvPr>
            <p:ph type="ftr" sz="quarter" idx="11"/>
          </p:nvPr>
        </p:nvSpPr>
        <p:spPr/>
        <p:txBody>
          <a:bodyPr/>
          <a:lstStyle/>
          <a:p>
            <a:r>
              <a:rPr lang="en-US"/>
              <a:t>CSC 7810</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163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7B2393-2A62-4760-B468-C5F2E5C385F4}" type="datetime1">
              <a:rPr lang="en-US" smtClean="0"/>
              <a:t>4/26/2021</a:t>
            </a:fld>
            <a:endParaRPr lang="en-US" dirty="0"/>
          </a:p>
        </p:txBody>
      </p:sp>
      <p:sp>
        <p:nvSpPr>
          <p:cNvPr id="8" name="Footer Placeholder 7"/>
          <p:cNvSpPr>
            <a:spLocks noGrp="1"/>
          </p:cNvSpPr>
          <p:nvPr>
            <p:ph type="ftr" sz="quarter" idx="11"/>
          </p:nvPr>
        </p:nvSpPr>
        <p:spPr/>
        <p:txBody>
          <a:bodyPr/>
          <a:lstStyle/>
          <a:p>
            <a:r>
              <a:rPr lang="en-US"/>
              <a:t>CSC 7810</a:t>
            </a:r>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2678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B31405-FD9E-452E-8473-A2BC6BBB332A}" type="datetime1">
              <a:rPr lang="en-US" smtClean="0"/>
              <a:t>4/26/2021</a:t>
            </a:fld>
            <a:endParaRPr lang="en-US" dirty="0"/>
          </a:p>
        </p:txBody>
      </p:sp>
      <p:sp>
        <p:nvSpPr>
          <p:cNvPr id="4" name="Footer Placeholder 3"/>
          <p:cNvSpPr>
            <a:spLocks noGrp="1"/>
          </p:cNvSpPr>
          <p:nvPr>
            <p:ph type="ftr" sz="quarter" idx="11"/>
          </p:nvPr>
        </p:nvSpPr>
        <p:spPr/>
        <p:txBody>
          <a:bodyPr/>
          <a:lstStyle/>
          <a:p>
            <a:r>
              <a:rPr lang="en-US"/>
              <a:t>CSC 7810</a:t>
            </a:r>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222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E22DC-F39B-4B68-BD95-39491B3D88D8}" type="datetime1">
              <a:rPr lang="en-US" smtClean="0"/>
              <a:t>4/26/2021</a:t>
            </a:fld>
            <a:endParaRPr lang="en-US" dirty="0"/>
          </a:p>
        </p:txBody>
      </p:sp>
      <p:sp>
        <p:nvSpPr>
          <p:cNvPr id="3" name="Footer Placeholder 2"/>
          <p:cNvSpPr>
            <a:spLocks noGrp="1"/>
          </p:cNvSpPr>
          <p:nvPr>
            <p:ph type="ftr" sz="quarter" idx="11"/>
          </p:nvPr>
        </p:nvSpPr>
        <p:spPr/>
        <p:txBody>
          <a:bodyPr/>
          <a:lstStyle/>
          <a:p>
            <a:r>
              <a:rPr lang="en-US"/>
              <a:t>CSC 7810</a:t>
            </a: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9532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EE71D6-8139-4959-AF90-2284408BE5B7}" type="datetime1">
              <a:rPr lang="en-US" smtClean="0"/>
              <a:t>4/26/2021</a:t>
            </a:fld>
            <a:endParaRPr lang="en-US" dirty="0"/>
          </a:p>
        </p:txBody>
      </p:sp>
      <p:sp>
        <p:nvSpPr>
          <p:cNvPr id="6" name="Footer Placeholder 5"/>
          <p:cNvSpPr>
            <a:spLocks noGrp="1"/>
          </p:cNvSpPr>
          <p:nvPr>
            <p:ph type="ftr" sz="quarter" idx="11"/>
          </p:nvPr>
        </p:nvSpPr>
        <p:spPr/>
        <p:txBody>
          <a:bodyPr/>
          <a:lstStyle/>
          <a:p>
            <a:r>
              <a:rPr lang="en-US"/>
              <a:t>CSC 7810</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5078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9D58D2-3676-4CAC-A52C-81E43BC600EF}" type="datetime1">
              <a:rPr lang="en-US" smtClean="0"/>
              <a:t>4/26/2021</a:t>
            </a:fld>
            <a:endParaRPr lang="en-US" dirty="0"/>
          </a:p>
        </p:txBody>
      </p:sp>
      <p:sp>
        <p:nvSpPr>
          <p:cNvPr id="6" name="Footer Placeholder 5"/>
          <p:cNvSpPr>
            <a:spLocks noGrp="1"/>
          </p:cNvSpPr>
          <p:nvPr>
            <p:ph type="ftr" sz="quarter" idx="11"/>
          </p:nvPr>
        </p:nvSpPr>
        <p:spPr/>
        <p:txBody>
          <a:bodyPr/>
          <a:lstStyle/>
          <a:p>
            <a:r>
              <a:rPr lang="en-US"/>
              <a:t>CSC 7810</a:t>
            </a:r>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8177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12454593-4B81-4D31-A54F-640ACAD14AC9}" type="datetime1">
              <a:rPr lang="en-US" smtClean="0"/>
              <a:t>4/26/2021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r>
              <a:rPr lang="en-US"/>
              <a:t>CSC 7810</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80085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digital-library.theiet.org/content/journals/10.1049/cje.2018.11.004" TargetMode="External"/><Relationship Id="rId3" Type="http://schemas.openxmlformats.org/officeDocument/2006/relationships/hyperlink" Target="https://www.sciencedirect.com/science/article/abs/pii/S0957417408005022" TargetMode="External"/><Relationship Id="rId7" Type="http://schemas.openxmlformats.org/officeDocument/2006/relationships/hyperlink" Target="https://arxiv.org/abs/1805.04576"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ieeexplore.ieee.org/abstract/document/8947435" TargetMode="External"/><Relationship Id="rId5" Type="http://schemas.openxmlformats.org/officeDocument/2006/relationships/hyperlink" Target="https://www.sciencedirect.com/science/article/pii/S092523121830479X?casa_token=wVzUCV0lsnMAAAAA:qEa4LxEkb2tf4xoo-npwYWFpVVoUOh_h4CnQFycuXl57WSJYSeX36asPoPOwYrDeuXqhIeDJig" TargetMode="External"/><Relationship Id="rId4" Type="http://schemas.openxmlformats.org/officeDocument/2006/relationships/hyperlink" Target="https://link.springer.com/chapter/10.1007/978-3-319-93372-6_2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archive.ics.uci.edu/ml/datasets/Drug+Review+Dataset+%28Drugs.com%2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igital-library.theiet.org/content/journals/10.1049/cje.2018.11.004" TargetMode="External"/><Relationship Id="rId3" Type="http://schemas.openxmlformats.org/officeDocument/2006/relationships/hyperlink" Target="https://www.sciencedirect.com/science/article/abs/pii/S0957417408005022" TargetMode="External"/><Relationship Id="rId7" Type="http://schemas.openxmlformats.org/officeDocument/2006/relationships/hyperlink" Target="https://arxiv.org/abs/1805.0457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ieeexplore.ieee.org/abstract/document/8947435" TargetMode="External"/><Relationship Id="rId5" Type="http://schemas.openxmlformats.org/officeDocument/2006/relationships/hyperlink" Target="https://www.sciencedirect.com/science/article/pii/S092523121830479X?casa_token=wVzUCV0lsnMAAAAA:qEa4LxEkb2tf4xoo-npwYWFpVVoUOh_h4CnQFycuXl57WSJYSeX36asPoPOwYrDeuXqhIeDJig" TargetMode="External"/><Relationship Id="rId4" Type="http://schemas.openxmlformats.org/officeDocument/2006/relationships/hyperlink" Target="https://link.springer.com/chapter/10.1007/978-3-319-93372-6_22"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microsoft.com/office/2007/relationships/diagramDrawing" Target="../diagrams/drawing2.xml"/><Relationship Id="rId12"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11" Type="http://schemas.openxmlformats.org/officeDocument/2006/relationships/diagramQuickStyle" Target="../diagrams/quickStyle2.xml"/><Relationship Id="rId10" Type="http://schemas.openxmlformats.org/officeDocument/2006/relationships/diagramLayout" Target="../diagrams/layout2.xml"/><Relationship Id="rId9"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69411-3C57-469E-8CF9-499BA7EC4812}"/>
              </a:ext>
            </a:extLst>
          </p:cNvPr>
          <p:cNvSpPr>
            <a:spLocks noGrp="1"/>
          </p:cNvSpPr>
          <p:nvPr>
            <p:ph type="ctrTitle"/>
          </p:nvPr>
        </p:nvSpPr>
        <p:spPr/>
        <p:txBody>
          <a:bodyPr/>
          <a:lstStyle/>
          <a:p>
            <a:r>
              <a:rPr lang="en-US" sz="4800" dirty="0"/>
              <a:t>Drug Review Sentiment Classification</a:t>
            </a:r>
          </a:p>
        </p:txBody>
      </p:sp>
      <p:sp>
        <p:nvSpPr>
          <p:cNvPr id="3" name="Subtitle 2">
            <a:extLst>
              <a:ext uri="{FF2B5EF4-FFF2-40B4-BE49-F238E27FC236}">
                <a16:creationId xmlns:a16="http://schemas.microsoft.com/office/drawing/2014/main" id="{0F3DCBF3-1853-489D-9E11-689A05D912CE}"/>
              </a:ext>
            </a:extLst>
          </p:cNvPr>
          <p:cNvSpPr>
            <a:spLocks noGrp="1"/>
          </p:cNvSpPr>
          <p:nvPr>
            <p:ph type="subTitle" idx="1"/>
          </p:nvPr>
        </p:nvSpPr>
        <p:spPr/>
        <p:txBody>
          <a:bodyPr>
            <a:normAutofit/>
          </a:bodyPr>
          <a:lstStyle/>
          <a:p>
            <a:r>
              <a:rPr lang="en-US" sz="1800" dirty="0"/>
              <a:t>Karim Alhusaini</a:t>
            </a:r>
          </a:p>
          <a:p>
            <a:r>
              <a:rPr lang="en-US" sz="1800" dirty="0"/>
              <a:t>CSC 7810</a:t>
            </a:r>
          </a:p>
        </p:txBody>
      </p:sp>
    </p:spTree>
    <p:extLst>
      <p:ext uri="{BB962C8B-B14F-4D97-AF65-F5344CB8AC3E}">
        <p14:creationId xmlns:p14="http://schemas.microsoft.com/office/powerpoint/2010/main" val="1075873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668E-60DF-43E5-90D7-C0736DCEBB7F}"/>
              </a:ext>
            </a:extLst>
          </p:cNvPr>
          <p:cNvSpPr>
            <a:spLocks noGrp="1"/>
          </p:cNvSpPr>
          <p:nvPr>
            <p:ph type="title"/>
          </p:nvPr>
        </p:nvSpPr>
        <p:spPr/>
        <p:txBody>
          <a:bodyPr/>
          <a:lstStyle/>
          <a:p>
            <a:r>
              <a:rPr lang="en-US" dirty="0"/>
              <a:t>Methodology: Pre-processing</a:t>
            </a:r>
          </a:p>
        </p:txBody>
      </p:sp>
      <p:sp>
        <p:nvSpPr>
          <p:cNvPr id="3" name="Content Placeholder 2">
            <a:extLst>
              <a:ext uri="{FF2B5EF4-FFF2-40B4-BE49-F238E27FC236}">
                <a16:creationId xmlns:a16="http://schemas.microsoft.com/office/drawing/2014/main" id="{E3B4CA7C-4E22-4334-BACA-B8CE2041CA19}"/>
              </a:ext>
            </a:extLst>
          </p:cNvPr>
          <p:cNvSpPr>
            <a:spLocks noGrp="1"/>
          </p:cNvSpPr>
          <p:nvPr>
            <p:ph idx="1"/>
          </p:nvPr>
        </p:nvSpPr>
        <p:spPr/>
        <p:txBody>
          <a:bodyPr/>
          <a:lstStyle/>
          <a:p>
            <a:r>
              <a:rPr lang="en-US" dirty="0"/>
              <a:t>Before pre-processing</a:t>
            </a:r>
          </a:p>
          <a:p>
            <a:pPr marL="0" indent="0">
              <a:buNone/>
            </a:pPr>
            <a:r>
              <a:rPr lang="en-US" sz="1200" dirty="0"/>
              <a:t>“This medication has literally saved my life!! I was severely depressed and had horrible anxiety and almost committed suicide. The first week on this drug was awful and I was very sick....then a miracle happened. After only a couple of weeks I suddenly </a:t>
            </a:r>
            <a:r>
              <a:rPr lang="en-US" sz="1200" dirty="0" err="1"/>
              <a:t>realised</a:t>
            </a:r>
            <a:r>
              <a:rPr lang="en-US" sz="1200" dirty="0"/>
              <a:t> that I felt 'normal', my thoughts were clear and </a:t>
            </a:r>
            <a:r>
              <a:rPr lang="en-US" sz="1200" dirty="0" err="1"/>
              <a:t>organised</a:t>
            </a:r>
            <a:r>
              <a:rPr lang="en-US" sz="1200" dirty="0"/>
              <a:t>, I was able to laugh, focus, I </a:t>
            </a:r>
            <a:r>
              <a:rPr lang="en-US" sz="1200" dirty="0" err="1"/>
              <a:t>didn</a:t>
            </a:r>
            <a:r>
              <a:rPr lang="en-US" sz="1200" dirty="0"/>
              <a:t>&amp;#039 t feel like crying anymore, my fun-loving personality was shining through once more and I became a better version of me. Everyone has noticed and commented, I am now a great person to be around. I am able to work and eat and sleep and function like a normal young woman and it&amp;#039 s all thanks to this amazing drug. It really has given me my life back.” </a:t>
            </a:r>
            <a:r>
              <a:rPr lang="en-US" sz="1200" b="1" dirty="0">
                <a:solidFill>
                  <a:srgbClr val="FF0000"/>
                </a:solidFill>
              </a:rPr>
              <a:t>128 words</a:t>
            </a:r>
          </a:p>
          <a:p>
            <a:r>
              <a:rPr lang="en-US" dirty="0"/>
              <a:t>After pre-processing</a:t>
            </a:r>
          </a:p>
          <a:p>
            <a:pPr marL="0" indent="0">
              <a:buNone/>
            </a:pPr>
            <a:r>
              <a:rPr lang="en-US" sz="1200" dirty="0"/>
              <a:t>“medic liter save life sever depress </a:t>
            </a:r>
            <a:r>
              <a:rPr lang="en-US" sz="1200" dirty="0" err="1"/>
              <a:t>horribl</a:t>
            </a:r>
            <a:r>
              <a:rPr lang="en-US" sz="1200" dirty="0"/>
              <a:t> </a:t>
            </a:r>
            <a:r>
              <a:rPr lang="en-US" sz="1200" dirty="0" err="1"/>
              <a:t>anxieti</a:t>
            </a:r>
            <a:r>
              <a:rPr lang="en-US" sz="1200" dirty="0"/>
              <a:t> almost commit </a:t>
            </a:r>
            <a:r>
              <a:rPr lang="en-US" sz="1200" dirty="0" err="1"/>
              <a:t>suicid</a:t>
            </a:r>
            <a:r>
              <a:rPr lang="en-US" sz="1200" dirty="0"/>
              <a:t> first week drug aw sick </a:t>
            </a:r>
            <a:r>
              <a:rPr lang="en-US" sz="1200" dirty="0" err="1"/>
              <a:t>miracl</a:t>
            </a:r>
            <a:r>
              <a:rPr lang="en-US" sz="1200" dirty="0"/>
              <a:t> happen </a:t>
            </a:r>
            <a:r>
              <a:rPr lang="en-US" sz="1200" dirty="0" err="1"/>
              <a:t>coupl</a:t>
            </a:r>
            <a:r>
              <a:rPr lang="en-US" sz="1200" dirty="0"/>
              <a:t> week </a:t>
            </a:r>
            <a:r>
              <a:rPr lang="en-US" sz="1200" dirty="0" err="1"/>
              <a:t>suddenli</a:t>
            </a:r>
            <a:r>
              <a:rPr lang="en-US" sz="1200" dirty="0"/>
              <a:t> realis felt normal thought clear </a:t>
            </a:r>
            <a:r>
              <a:rPr lang="en-US" sz="1200" dirty="0" err="1"/>
              <a:t>organis</a:t>
            </a:r>
            <a:r>
              <a:rPr lang="en-US" sz="1200" dirty="0"/>
              <a:t> </a:t>
            </a:r>
            <a:r>
              <a:rPr lang="en-US" sz="1200" dirty="0" err="1"/>
              <a:t>abl</a:t>
            </a:r>
            <a:r>
              <a:rPr lang="en-US" sz="1200" dirty="0"/>
              <a:t> laugh </a:t>
            </a:r>
            <a:r>
              <a:rPr lang="en-US" sz="1200" dirty="0" err="1"/>
              <a:t>focu</a:t>
            </a:r>
            <a:r>
              <a:rPr lang="en-US" sz="1200" dirty="0"/>
              <a:t> feel like cri </a:t>
            </a:r>
            <a:r>
              <a:rPr lang="en-US" sz="1200" dirty="0" err="1"/>
              <a:t>anymor</a:t>
            </a:r>
            <a:r>
              <a:rPr lang="en-US" sz="1200" dirty="0"/>
              <a:t> fun love person shine </a:t>
            </a:r>
            <a:r>
              <a:rPr lang="en-US" sz="1200" dirty="0" err="1"/>
              <a:t>becam</a:t>
            </a:r>
            <a:r>
              <a:rPr lang="en-US" sz="1200" dirty="0"/>
              <a:t> better version </a:t>
            </a:r>
            <a:r>
              <a:rPr lang="en-US" sz="1200" dirty="0" err="1"/>
              <a:t>everyon</a:t>
            </a:r>
            <a:r>
              <a:rPr lang="en-US" sz="1200" dirty="0"/>
              <a:t> </a:t>
            </a:r>
            <a:r>
              <a:rPr lang="en-US" sz="1200" dirty="0" err="1"/>
              <a:t>notic</a:t>
            </a:r>
            <a:r>
              <a:rPr lang="en-US" sz="1200" dirty="0"/>
              <a:t> comment great person around </a:t>
            </a:r>
            <a:r>
              <a:rPr lang="en-US" sz="1200" dirty="0" err="1"/>
              <a:t>abl</a:t>
            </a:r>
            <a:r>
              <a:rPr lang="en-US" sz="1200" dirty="0"/>
              <a:t> work eat sleep function like normal young woman thank </a:t>
            </a:r>
            <a:r>
              <a:rPr lang="en-US" sz="1200" dirty="0" err="1"/>
              <a:t>amaz</a:t>
            </a:r>
            <a:r>
              <a:rPr lang="en-US" sz="1200" dirty="0"/>
              <a:t> drug </a:t>
            </a:r>
            <a:r>
              <a:rPr lang="en-US" sz="1200" dirty="0" err="1"/>
              <a:t>realli</a:t>
            </a:r>
            <a:r>
              <a:rPr lang="en-US" sz="1200" dirty="0"/>
              <a:t> given life back” </a:t>
            </a:r>
            <a:r>
              <a:rPr lang="en-US" sz="1200" b="1" dirty="0">
                <a:solidFill>
                  <a:srgbClr val="FF0000"/>
                </a:solidFill>
              </a:rPr>
              <a:t>63 words</a:t>
            </a:r>
          </a:p>
          <a:p>
            <a:pPr marL="0" indent="0">
              <a:buNone/>
            </a:pPr>
            <a:endParaRPr lang="en-US" sz="1200" dirty="0"/>
          </a:p>
        </p:txBody>
      </p:sp>
      <p:sp>
        <p:nvSpPr>
          <p:cNvPr id="6" name="Slide Number Placeholder 5">
            <a:extLst>
              <a:ext uri="{FF2B5EF4-FFF2-40B4-BE49-F238E27FC236}">
                <a16:creationId xmlns:a16="http://schemas.microsoft.com/office/drawing/2014/main" id="{8464D1CD-B9EF-44B8-A43D-8BC6EE6C184E}"/>
              </a:ext>
            </a:extLst>
          </p:cNvPr>
          <p:cNvSpPr>
            <a:spLocks noGrp="1"/>
          </p:cNvSpPr>
          <p:nvPr>
            <p:ph type="sldNum" sz="quarter" idx="12"/>
          </p:nvPr>
        </p:nvSpPr>
        <p:spPr/>
        <p:txBody>
          <a:bodyPr>
            <a:normAutofit lnSpcReduction="10000"/>
          </a:bodyPr>
          <a:lstStyle/>
          <a:p>
            <a:fld id="{69E57DC2-970A-4B3E-BB1C-7A09969E49DF}" type="slidenum">
              <a:rPr lang="en-US" smtClean="0"/>
              <a:t>10</a:t>
            </a:fld>
            <a:endParaRPr lang="en-US" dirty="0"/>
          </a:p>
        </p:txBody>
      </p:sp>
      <p:pic>
        <p:nvPicPr>
          <p:cNvPr id="5" name="Picture 4">
            <a:extLst>
              <a:ext uri="{FF2B5EF4-FFF2-40B4-BE49-F238E27FC236}">
                <a16:creationId xmlns:a16="http://schemas.microsoft.com/office/drawing/2014/main" id="{35880AFC-2D22-45BB-9056-120970A5E8F2}"/>
              </a:ext>
            </a:extLst>
          </p:cNvPr>
          <p:cNvPicPr>
            <a:picLocks noChangeAspect="1"/>
          </p:cNvPicPr>
          <p:nvPr/>
        </p:nvPicPr>
        <p:blipFill>
          <a:blip r:embed="rId2"/>
          <a:stretch>
            <a:fillRect/>
          </a:stretch>
        </p:blipFill>
        <p:spPr>
          <a:xfrm>
            <a:off x="1663323" y="4993240"/>
            <a:ext cx="8865354" cy="1864760"/>
          </a:xfrm>
          <a:prstGeom prst="rect">
            <a:avLst/>
          </a:prstGeom>
        </p:spPr>
      </p:pic>
    </p:spTree>
    <p:extLst>
      <p:ext uri="{BB962C8B-B14F-4D97-AF65-F5344CB8AC3E}">
        <p14:creationId xmlns:p14="http://schemas.microsoft.com/office/powerpoint/2010/main" val="1378194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668E-60DF-43E5-90D7-C0736DCEBB7F}"/>
              </a:ext>
            </a:extLst>
          </p:cNvPr>
          <p:cNvSpPr>
            <a:spLocks noGrp="1"/>
          </p:cNvSpPr>
          <p:nvPr>
            <p:ph type="title"/>
          </p:nvPr>
        </p:nvSpPr>
        <p:spPr/>
        <p:txBody>
          <a:bodyPr/>
          <a:lstStyle/>
          <a:p>
            <a:r>
              <a:rPr lang="en-US" dirty="0"/>
              <a:t>Methodology: Tokenization &amp; Vectorization</a:t>
            </a:r>
          </a:p>
        </p:txBody>
      </p:sp>
      <p:sp>
        <p:nvSpPr>
          <p:cNvPr id="3" name="Content Placeholder 2">
            <a:extLst>
              <a:ext uri="{FF2B5EF4-FFF2-40B4-BE49-F238E27FC236}">
                <a16:creationId xmlns:a16="http://schemas.microsoft.com/office/drawing/2014/main" id="{E3B4CA7C-4E22-4334-BACA-B8CE2041CA19}"/>
              </a:ext>
            </a:extLst>
          </p:cNvPr>
          <p:cNvSpPr>
            <a:spLocks noGrp="1"/>
          </p:cNvSpPr>
          <p:nvPr>
            <p:ph idx="1"/>
          </p:nvPr>
        </p:nvSpPr>
        <p:spPr/>
        <p:txBody>
          <a:bodyPr/>
          <a:lstStyle/>
          <a:p>
            <a:pPr marL="342900" indent="-342900">
              <a:buFont typeface="+mj-lt"/>
              <a:buAutoNum type="arabicPeriod"/>
            </a:pPr>
            <a:r>
              <a:rPr lang="en-US" dirty="0"/>
              <a:t>Tokenize vocabulary then use TF-IDF to assign weights</a:t>
            </a:r>
          </a:p>
          <a:p>
            <a:pPr lvl="1"/>
            <a:endParaRPr lang="en-US" dirty="0"/>
          </a:p>
          <a:p>
            <a:pPr marL="342900" indent="-342900">
              <a:buFont typeface="+mj-lt"/>
              <a:buAutoNum type="arabicPeriod"/>
            </a:pPr>
            <a:r>
              <a:rPr lang="en-US" dirty="0"/>
              <a:t>Continuous Bag of Words (CBOW): predicts a word given the neighboring context, faster than skip-gram</a:t>
            </a:r>
          </a:p>
          <a:p>
            <a:pPr marL="342900" indent="-342900">
              <a:buFont typeface="+mj-lt"/>
              <a:buAutoNum type="arabicPeriod"/>
            </a:pPr>
            <a:r>
              <a:rPr lang="en-US" dirty="0"/>
              <a:t>Continuous Skip-Gram: predicts the context (or neighbors) of a word, given the word itself, slower than CBOW but more accurate</a:t>
            </a:r>
          </a:p>
        </p:txBody>
      </p:sp>
      <p:sp>
        <p:nvSpPr>
          <p:cNvPr id="6" name="Slide Number Placeholder 5">
            <a:extLst>
              <a:ext uri="{FF2B5EF4-FFF2-40B4-BE49-F238E27FC236}">
                <a16:creationId xmlns:a16="http://schemas.microsoft.com/office/drawing/2014/main" id="{8464D1CD-B9EF-44B8-A43D-8BC6EE6C184E}"/>
              </a:ext>
            </a:extLst>
          </p:cNvPr>
          <p:cNvSpPr>
            <a:spLocks noGrp="1"/>
          </p:cNvSpPr>
          <p:nvPr>
            <p:ph type="sldNum" sz="quarter" idx="12"/>
          </p:nvPr>
        </p:nvSpPr>
        <p:spPr/>
        <p:txBody>
          <a:bodyPr>
            <a:normAutofit lnSpcReduction="10000"/>
          </a:bodyPr>
          <a:lstStyle/>
          <a:p>
            <a:fld id="{69E57DC2-970A-4B3E-BB1C-7A09969E49DF}" type="slidenum">
              <a:rPr lang="en-US" smtClean="0"/>
              <a:t>11</a:t>
            </a:fld>
            <a:endParaRPr lang="en-US" dirty="0"/>
          </a:p>
        </p:txBody>
      </p:sp>
      <p:pic>
        <p:nvPicPr>
          <p:cNvPr id="5" name="Picture 4">
            <a:extLst>
              <a:ext uri="{FF2B5EF4-FFF2-40B4-BE49-F238E27FC236}">
                <a16:creationId xmlns:a16="http://schemas.microsoft.com/office/drawing/2014/main" id="{C75B3CEF-4CA5-4C57-8102-E53621E1FA29}"/>
              </a:ext>
            </a:extLst>
          </p:cNvPr>
          <p:cNvPicPr>
            <a:picLocks noChangeAspect="1"/>
          </p:cNvPicPr>
          <p:nvPr/>
        </p:nvPicPr>
        <p:blipFill>
          <a:blip r:embed="rId3"/>
          <a:stretch>
            <a:fillRect/>
          </a:stretch>
        </p:blipFill>
        <p:spPr>
          <a:xfrm>
            <a:off x="1051355" y="4082186"/>
            <a:ext cx="4178413" cy="2554829"/>
          </a:xfrm>
          <a:prstGeom prst="rect">
            <a:avLst/>
          </a:prstGeom>
        </p:spPr>
      </p:pic>
      <p:pic>
        <p:nvPicPr>
          <p:cNvPr id="8" name="Picture 7">
            <a:extLst>
              <a:ext uri="{FF2B5EF4-FFF2-40B4-BE49-F238E27FC236}">
                <a16:creationId xmlns:a16="http://schemas.microsoft.com/office/drawing/2014/main" id="{00637A96-D549-4B4F-9798-DC2075A1295E}"/>
              </a:ext>
            </a:extLst>
          </p:cNvPr>
          <p:cNvPicPr>
            <a:picLocks noChangeAspect="1"/>
          </p:cNvPicPr>
          <p:nvPr/>
        </p:nvPicPr>
        <p:blipFill>
          <a:blip r:embed="rId4"/>
          <a:stretch>
            <a:fillRect/>
          </a:stretch>
        </p:blipFill>
        <p:spPr>
          <a:xfrm>
            <a:off x="6665377" y="4064928"/>
            <a:ext cx="4178412" cy="2633340"/>
          </a:xfrm>
          <a:prstGeom prst="rect">
            <a:avLst/>
          </a:prstGeom>
        </p:spPr>
      </p:pic>
    </p:spTree>
    <p:extLst>
      <p:ext uri="{BB962C8B-B14F-4D97-AF65-F5344CB8AC3E}">
        <p14:creationId xmlns:p14="http://schemas.microsoft.com/office/powerpoint/2010/main" val="3275047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CEBD-D56E-40C5-9C02-E7A8996F7B46}"/>
              </a:ext>
            </a:extLst>
          </p:cNvPr>
          <p:cNvSpPr>
            <a:spLocks noGrp="1"/>
          </p:cNvSpPr>
          <p:nvPr>
            <p:ph type="title"/>
          </p:nvPr>
        </p:nvSpPr>
        <p:spPr/>
        <p:txBody>
          <a:bodyPr/>
          <a:lstStyle/>
          <a:p>
            <a:r>
              <a:rPr lang="en-US" dirty="0"/>
              <a:t>Vectorization Chart</a:t>
            </a:r>
          </a:p>
        </p:txBody>
      </p:sp>
      <p:pic>
        <p:nvPicPr>
          <p:cNvPr id="6" name="Content Placeholder 5" descr="Chart, scatter chart&#10;&#10;Description automatically generated">
            <a:extLst>
              <a:ext uri="{FF2B5EF4-FFF2-40B4-BE49-F238E27FC236}">
                <a16:creationId xmlns:a16="http://schemas.microsoft.com/office/drawing/2014/main" id="{E2B67676-361C-44E6-961D-C7F0F576C63D}"/>
              </a:ext>
            </a:extLst>
          </p:cNvPr>
          <p:cNvPicPr>
            <a:picLocks noGrp="1" noChangeAspect="1"/>
          </p:cNvPicPr>
          <p:nvPr>
            <p:ph idx="1"/>
          </p:nvPr>
        </p:nvPicPr>
        <p:blipFill>
          <a:blip r:embed="rId2"/>
          <a:stretch>
            <a:fillRect/>
          </a:stretch>
        </p:blipFill>
        <p:spPr>
          <a:xfrm>
            <a:off x="6604141" y="1820862"/>
            <a:ext cx="4530028" cy="4351338"/>
          </a:xfrm>
        </p:spPr>
      </p:pic>
      <p:sp>
        <p:nvSpPr>
          <p:cNvPr id="4" name="Slide Number Placeholder 3">
            <a:extLst>
              <a:ext uri="{FF2B5EF4-FFF2-40B4-BE49-F238E27FC236}">
                <a16:creationId xmlns:a16="http://schemas.microsoft.com/office/drawing/2014/main" id="{076E3F90-C612-4589-9BF4-8B3A6A12FB44}"/>
              </a:ext>
            </a:extLst>
          </p:cNvPr>
          <p:cNvSpPr>
            <a:spLocks noGrp="1"/>
          </p:cNvSpPr>
          <p:nvPr>
            <p:ph type="sldNum" sz="quarter" idx="12"/>
          </p:nvPr>
        </p:nvSpPr>
        <p:spPr/>
        <p:txBody>
          <a:bodyPr>
            <a:normAutofit lnSpcReduction="10000"/>
          </a:bodyPr>
          <a:lstStyle/>
          <a:p>
            <a:fld id="{69E57DC2-970A-4B3E-BB1C-7A09969E49DF}" type="slidenum">
              <a:rPr lang="en-US" smtClean="0"/>
              <a:t>12</a:t>
            </a:fld>
            <a:endParaRPr lang="en-US" dirty="0"/>
          </a:p>
        </p:txBody>
      </p:sp>
      <p:sp>
        <p:nvSpPr>
          <p:cNvPr id="7" name="Content Placeholder 2">
            <a:extLst>
              <a:ext uri="{FF2B5EF4-FFF2-40B4-BE49-F238E27FC236}">
                <a16:creationId xmlns:a16="http://schemas.microsoft.com/office/drawing/2014/main" id="{45BD8317-812C-4221-8F7A-68FA2A5AB308}"/>
              </a:ext>
            </a:extLst>
          </p:cNvPr>
          <p:cNvSpPr txBox="1">
            <a:spLocks/>
          </p:cNvSpPr>
          <p:nvPr/>
        </p:nvSpPr>
        <p:spPr>
          <a:xfrm>
            <a:off x="563229" y="1962364"/>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solidFill>
                  <a:schemeClr val="tx1">
                    <a:lumMod val="65000"/>
                    <a:lumOff val="35000"/>
                  </a:schemeClr>
                </a:solidFill>
              </a:rPr>
              <a:t>TF-IDF weight visualization using t-SNE</a:t>
            </a:r>
          </a:p>
        </p:txBody>
      </p:sp>
      <p:pic>
        <p:nvPicPr>
          <p:cNvPr id="8" name="Picture 7">
            <a:extLst>
              <a:ext uri="{FF2B5EF4-FFF2-40B4-BE49-F238E27FC236}">
                <a16:creationId xmlns:a16="http://schemas.microsoft.com/office/drawing/2014/main" id="{85B23DA4-4752-4BA1-AD8E-75C7239A19D6}"/>
              </a:ext>
            </a:extLst>
          </p:cNvPr>
          <p:cNvPicPr>
            <a:picLocks noChangeAspect="1"/>
          </p:cNvPicPr>
          <p:nvPr/>
        </p:nvPicPr>
        <p:blipFill>
          <a:blip r:embed="rId3"/>
          <a:stretch>
            <a:fillRect/>
          </a:stretch>
        </p:blipFill>
        <p:spPr>
          <a:xfrm>
            <a:off x="962639" y="3836504"/>
            <a:ext cx="5133361" cy="2103955"/>
          </a:xfrm>
          <a:prstGeom prst="rect">
            <a:avLst/>
          </a:prstGeom>
        </p:spPr>
      </p:pic>
    </p:spTree>
    <p:extLst>
      <p:ext uri="{BB962C8B-B14F-4D97-AF65-F5344CB8AC3E}">
        <p14:creationId xmlns:p14="http://schemas.microsoft.com/office/powerpoint/2010/main" val="1947682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E3F78-9C0E-4FBA-92BA-1632034F8495}"/>
              </a:ext>
            </a:extLst>
          </p:cNvPr>
          <p:cNvSpPr>
            <a:spLocks noGrp="1"/>
          </p:cNvSpPr>
          <p:nvPr>
            <p:ph type="title"/>
          </p:nvPr>
        </p:nvSpPr>
        <p:spPr/>
        <p:txBody>
          <a:bodyPr/>
          <a:lstStyle/>
          <a:p>
            <a:r>
              <a:rPr lang="en-US" dirty="0"/>
              <a:t>Word Embeddings</a:t>
            </a:r>
          </a:p>
        </p:txBody>
      </p:sp>
      <p:sp>
        <p:nvSpPr>
          <p:cNvPr id="3" name="Content Placeholder 2">
            <a:extLst>
              <a:ext uri="{FF2B5EF4-FFF2-40B4-BE49-F238E27FC236}">
                <a16:creationId xmlns:a16="http://schemas.microsoft.com/office/drawing/2014/main" id="{DCC29C03-4860-4693-A848-6B7E34ED6DCF}"/>
              </a:ext>
            </a:extLst>
          </p:cNvPr>
          <p:cNvSpPr>
            <a:spLocks noGrp="1"/>
          </p:cNvSpPr>
          <p:nvPr>
            <p:ph idx="1"/>
          </p:nvPr>
        </p:nvSpPr>
        <p:spPr/>
        <p:txBody>
          <a:bodyPr/>
          <a:lstStyle/>
          <a:p>
            <a:r>
              <a:rPr lang="en-US" dirty="0"/>
              <a:t>Learned representation for text where words that have the same meaning have a similar representation.</a:t>
            </a:r>
          </a:p>
          <a:p>
            <a:r>
              <a:rPr lang="en-US" dirty="0"/>
              <a:t>Applied word embeddings:</a:t>
            </a:r>
          </a:p>
          <a:p>
            <a:pPr lvl="1"/>
            <a:r>
              <a:rPr lang="en-US" b="1" dirty="0"/>
              <a:t>Word2vec</a:t>
            </a:r>
          </a:p>
          <a:p>
            <a:pPr lvl="1"/>
            <a:r>
              <a:rPr lang="en-US" b="1" dirty="0" err="1"/>
              <a:t>GloVe</a:t>
            </a:r>
            <a:r>
              <a:rPr lang="en-US" dirty="0"/>
              <a:t>: 2.2-million-word vocab, 300d vectors, trained on Common Crawl (840B tokens) using continuous skip-gram model </a:t>
            </a:r>
            <a:r>
              <a:rPr lang="en-US" b="1" dirty="0">
                <a:solidFill>
                  <a:srgbClr val="FF0000"/>
                </a:solidFill>
              </a:rPr>
              <a:t>(78% </a:t>
            </a:r>
            <a:r>
              <a:rPr lang="en-US" b="1" dirty="0" err="1">
                <a:solidFill>
                  <a:srgbClr val="FF0000"/>
                </a:solidFill>
              </a:rPr>
              <a:t>voacb</a:t>
            </a:r>
            <a:r>
              <a:rPr lang="en-US" b="1" dirty="0">
                <a:solidFill>
                  <a:srgbClr val="FF0000"/>
                </a:solidFill>
              </a:rPr>
              <a:t> coverage)</a:t>
            </a:r>
          </a:p>
          <a:p>
            <a:pPr lvl="1"/>
            <a:r>
              <a:rPr lang="en-US" b="1" dirty="0" err="1"/>
              <a:t>fastText</a:t>
            </a:r>
            <a:r>
              <a:rPr lang="en-US" dirty="0"/>
              <a:t>: 2-million-word vocab, 300d vectors, trained on Common Crawl (600B tokens) using continuous skip-gram model </a:t>
            </a:r>
            <a:r>
              <a:rPr lang="en-US" b="1" dirty="0">
                <a:solidFill>
                  <a:srgbClr val="FF0000"/>
                </a:solidFill>
              </a:rPr>
              <a:t>(77% </a:t>
            </a:r>
            <a:r>
              <a:rPr lang="en-US" b="1" dirty="0" err="1">
                <a:solidFill>
                  <a:srgbClr val="FF0000"/>
                </a:solidFill>
              </a:rPr>
              <a:t>voacb</a:t>
            </a:r>
            <a:r>
              <a:rPr lang="en-US" b="1" dirty="0">
                <a:solidFill>
                  <a:srgbClr val="FF0000"/>
                </a:solidFill>
              </a:rPr>
              <a:t> coverage)</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79A79190-37CF-4834-9A80-BF3A55F3BD07}"/>
              </a:ext>
            </a:extLst>
          </p:cNvPr>
          <p:cNvSpPr>
            <a:spLocks noGrp="1"/>
          </p:cNvSpPr>
          <p:nvPr>
            <p:ph type="sldNum" sz="quarter" idx="12"/>
          </p:nvPr>
        </p:nvSpPr>
        <p:spPr/>
        <p:txBody>
          <a:bodyPr>
            <a:normAutofit lnSpcReduction="10000"/>
          </a:bodyPr>
          <a:lstStyle/>
          <a:p>
            <a:fld id="{69E57DC2-970A-4B3E-BB1C-7A09969E49DF}" type="slidenum">
              <a:rPr lang="en-US" smtClean="0"/>
              <a:t>13</a:t>
            </a:fld>
            <a:endParaRPr lang="en-US" dirty="0"/>
          </a:p>
        </p:txBody>
      </p:sp>
      <p:pic>
        <p:nvPicPr>
          <p:cNvPr id="6" name="Picture 5">
            <a:extLst>
              <a:ext uri="{FF2B5EF4-FFF2-40B4-BE49-F238E27FC236}">
                <a16:creationId xmlns:a16="http://schemas.microsoft.com/office/drawing/2014/main" id="{E54AD5C1-D838-4F46-B7CF-D6A50D36105D}"/>
              </a:ext>
            </a:extLst>
          </p:cNvPr>
          <p:cNvPicPr>
            <a:picLocks noChangeAspect="1"/>
          </p:cNvPicPr>
          <p:nvPr/>
        </p:nvPicPr>
        <p:blipFill>
          <a:blip r:embed="rId3"/>
          <a:stretch>
            <a:fillRect/>
          </a:stretch>
        </p:blipFill>
        <p:spPr>
          <a:xfrm>
            <a:off x="602507" y="4658155"/>
            <a:ext cx="5390790" cy="1659460"/>
          </a:xfrm>
          <a:prstGeom prst="rect">
            <a:avLst/>
          </a:prstGeom>
        </p:spPr>
      </p:pic>
      <p:pic>
        <p:nvPicPr>
          <p:cNvPr id="9" name="Picture 8">
            <a:extLst>
              <a:ext uri="{FF2B5EF4-FFF2-40B4-BE49-F238E27FC236}">
                <a16:creationId xmlns:a16="http://schemas.microsoft.com/office/drawing/2014/main" id="{CB61FBED-B57A-4F7C-9ABB-BE1119D61CA0}"/>
              </a:ext>
            </a:extLst>
          </p:cNvPr>
          <p:cNvPicPr>
            <a:picLocks noChangeAspect="1"/>
          </p:cNvPicPr>
          <p:nvPr/>
        </p:nvPicPr>
        <p:blipFill>
          <a:blip r:embed="rId4"/>
          <a:stretch>
            <a:fillRect/>
          </a:stretch>
        </p:blipFill>
        <p:spPr>
          <a:xfrm>
            <a:off x="6567678" y="4489691"/>
            <a:ext cx="3948919" cy="2276233"/>
          </a:xfrm>
          <a:prstGeom prst="rect">
            <a:avLst/>
          </a:prstGeom>
        </p:spPr>
      </p:pic>
    </p:spTree>
    <p:extLst>
      <p:ext uri="{BB962C8B-B14F-4D97-AF65-F5344CB8AC3E}">
        <p14:creationId xmlns:p14="http://schemas.microsoft.com/office/powerpoint/2010/main" val="1479957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E2C3-7168-4D0E-8EEE-2B559938749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59F041C-B1BD-4465-80D9-F7FFD999A258}"/>
              </a:ext>
            </a:extLst>
          </p:cNvPr>
          <p:cNvSpPr>
            <a:spLocks noGrp="1"/>
          </p:cNvSpPr>
          <p:nvPr>
            <p:ph idx="1"/>
          </p:nvPr>
        </p:nvSpPr>
        <p:spPr/>
        <p:txBody>
          <a:bodyPr/>
          <a:lstStyle/>
          <a:p>
            <a:r>
              <a:rPr lang="en-US" dirty="0"/>
              <a:t>Machine Learning models</a:t>
            </a:r>
          </a:p>
          <a:p>
            <a:r>
              <a:rPr lang="en-US" dirty="0"/>
              <a:t>Using vocab tokenization and TF-IDF weight assignment</a:t>
            </a:r>
          </a:p>
        </p:txBody>
      </p:sp>
      <p:sp>
        <p:nvSpPr>
          <p:cNvPr id="6" name="Slide Number Placeholder 5">
            <a:extLst>
              <a:ext uri="{FF2B5EF4-FFF2-40B4-BE49-F238E27FC236}">
                <a16:creationId xmlns:a16="http://schemas.microsoft.com/office/drawing/2014/main" id="{691F5029-BF2E-4052-B760-79553C3142D4}"/>
              </a:ext>
            </a:extLst>
          </p:cNvPr>
          <p:cNvSpPr>
            <a:spLocks noGrp="1"/>
          </p:cNvSpPr>
          <p:nvPr>
            <p:ph type="sldNum" sz="quarter" idx="12"/>
          </p:nvPr>
        </p:nvSpPr>
        <p:spPr/>
        <p:txBody>
          <a:bodyPr>
            <a:normAutofit lnSpcReduction="10000"/>
          </a:bodyPr>
          <a:lstStyle/>
          <a:p>
            <a:fld id="{69E57DC2-970A-4B3E-BB1C-7A09969E49DF}" type="slidenum">
              <a:rPr lang="en-US" smtClean="0"/>
              <a:t>14</a:t>
            </a:fld>
            <a:endParaRPr lang="en-US" dirty="0"/>
          </a:p>
        </p:txBody>
      </p:sp>
      <p:graphicFrame>
        <p:nvGraphicFramePr>
          <p:cNvPr id="8" name="Table 8">
            <a:extLst>
              <a:ext uri="{FF2B5EF4-FFF2-40B4-BE49-F238E27FC236}">
                <a16:creationId xmlns:a16="http://schemas.microsoft.com/office/drawing/2014/main" id="{C22AB4E8-D793-43B1-802A-CB9C14C4A25A}"/>
              </a:ext>
            </a:extLst>
          </p:cNvPr>
          <p:cNvGraphicFramePr>
            <a:graphicFrameLocks noGrp="1"/>
          </p:cNvGraphicFramePr>
          <p:nvPr>
            <p:extLst>
              <p:ext uri="{D42A27DB-BD31-4B8C-83A1-F6EECF244321}">
                <p14:modId xmlns:p14="http://schemas.microsoft.com/office/powerpoint/2010/main" val="2156769009"/>
              </p:ext>
            </p:extLst>
          </p:nvPr>
        </p:nvGraphicFramePr>
        <p:xfrm>
          <a:off x="1261872" y="3034665"/>
          <a:ext cx="8763003" cy="2519680"/>
        </p:xfrm>
        <a:graphic>
          <a:graphicData uri="http://schemas.openxmlformats.org/drawingml/2006/table">
            <a:tbl>
              <a:tblPr firstRow="1" bandRow="1">
                <a:tableStyleId>{5C22544A-7EE6-4342-B048-85BDC9FD1C3A}</a:tableStyleId>
              </a:tblPr>
              <a:tblGrid>
                <a:gridCol w="1871746">
                  <a:extLst>
                    <a:ext uri="{9D8B030D-6E8A-4147-A177-3AD203B41FA5}">
                      <a16:colId xmlns:a16="http://schemas.microsoft.com/office/drawing/2014/main" val="80833123"/>
                    </a:ext>
                  </a:extLst>
                </a:gridCol>
                <a:gridCol w="1376737">
                  <a:extLst>
                    <a:ext uri="{9D8B030D-6E8A-4147-A177-3AD203B41FA5}">
                      <a16:colId xmlns:a16="http://schemas.microsoft.com/office/drawing/2014/main" val="1877747493"/>
                    </a:ext>
                  </a:extLst>
                </a:gridCol>
                <a:gridCol w="1428108">
                  <a:extLst>
                    <a:ext uri="{9D8B030D-6E8A-4147-A177-3AD203B41FA5}">
                      <a16:colId xmlns:a16="http://schemas.microsoft.com/office/drawing/2014/main" val="189216920"/>
                    </a:ext>
                  </a:extLst>
                </a:gridCol>
                <a:gridCol w="1520575">
                  <a:extLst>
                    <a:ext uri="{9D8B030D-6E8A-4147-A177-3AD203B41FA5}">
                      <a16:colId xmlns:a16="http://schemas.microsoft.com/office/drawing/2014/main" val="269520902"/>
                    </a:ext>
                  </a:extLst>
                </a:gridCol>
                <a:gridCol w="1315092">
                  <a:extLst>
                    <a:ext uri="{9D8B030D-6E8A-4147-A177-3AD203B41FA5}">
                      <a16:colId xmlns:a16="http://schemas.microsoft.com/office/drawing/2014/main" val="1033327610"/>
                    </a:ext>
                  </a:extLst>
                </a:gridCol>
                <a:gridCol w="1250745">
                  <a:extLst>
                    <a:ext uri="{9D8B030D-6E8A-4147-A177-3AD203B41FA5}">
                      <a16:colId xmlns:a16="http://schemas.microsoft.com/office/drawing/2014/main" val="2292905165"/>
                    </a:ext>
                  </a:extLst>
                </a:gridCol>
              </a:tblGrid>
              <a:tr h="370840">
                <a:tc>
                  <a:txBody>
                    <a:bodyPr/>
                    <a:lstStyle/>
                    <a:p>
                      <a:r>
                        <a:rPr lang="en-US" dirty="0"/>
                        <a:t>Model</a:t>
                      </a:r>
                    </a:p>
                  </a:txBody>
                  <a:tcPr/>
                </a:tc>
                <a:tc>
                  <a:txBody>
                    <a:bodyPr/>
                    <a:lstStyle/>
                    <a:p>
                      <a:r>
                        <a:rPr lang="en-US" dirty="0"/>
                        <a:t>Accuracy</a:t>
                      </a:r>
                    </a:p>
                  </a:txBody>
                  <a:tcPr/>
                </a:tc>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tc>
                  <a:txBody>
                    <a:bodyPr/>
                    <a:lstStyle/>
                    <a:p>
                      <a:r>
                        <a:rPr lang="en-US" dirty="0"/>
                        <a:t>AUC</a:t>
                      </a:r>
                    </a:p>
                  </a:txBody>
                  <a:tcPr/>
                </a:tc>
                <a:extLst>
                  <a:ext uri="{0D108BD9-81ED-4DB2-BD59-A6C34878D82A}">
                    <a16:rowId xmlns:a16="http://schemas.microsoft.com/office/drawing/2014/main" val="4014162062"/>
                  </a:ext>
                </a:extLst>
              </a:tr>
              <a:tr h="370840">
                <a:tc>
                  <a:txBody>
                    <a:bodyPr/>
                    <a:lstStyle/>
                    <a:p>
                      <a:r>
                        <a:rPr lang="en-US" sz="1400" dirty="0"/>
                        <a:t>Naïve Bayes</a:t>
                      </a:r>
                    </a:p>
                  </a:txBody>
                  <a:tcPr/>
                </a:tc>
                <a:tc>
                  <a:txBody>
                    <a:bodyPr/>
                    <a:lstStyle/>
                    <a:p>
                      <a:r>
                        <a:rPr lang="en-US" sz="1400" dirty="0"/>
                        <a:t>0.82</a:t>
                      </a:r>
                    </a:p>
                  </a:txBody>
                  <a:tcPr/>
                </a:tc>
                <a:tc>
                  <a:txBody>
                    <a:bodyPr/>
                    <a:lstStyle/>
                    <a:p>
                      <a:r>
                        <a:rPr lang="en-US" sz="1400" dirty="0"/>
                        <a:t>0.84</a:t>
                      </a:r>
                    </a:p>
                  </a:txBody>
                  <a:tcPr/>
                </a:tc>
                <a:tc>
                  <a:txBody>
                    <a:bodyPr/>
                    <a:lstStyle/>
                    <a:p>
                      <a:r>
                        <a:rPr lang="en-US" sz="1400" dirty="0"/>
                        <a:t>0.83</a:t>
                      </a:r>
                    </a:p>
                  </a:txBody>
                  <a:tcPr/>
                </a:tc>
                <a:tc>
                  <a:txBody>
                    <a:bodyPr/>
                    <a:lstStyle/>
                    <a:p>
                      <a:r>
                        <a:rPr lang="en-US" sz="1400" dirty="0"/>
                        <a:t>0.83</a:t>
                      </a:r>
                    </a:p>
                  </a:txBody>
                  <a:tcPr/>
                </a:tc>
                <a:tc>
                  <a:txBody>
                    <a:bodyPr/>
                    <a:lstStyle/>
                    <a:p>
                      <a:r>
                        <a:rPr lang="en-US" sz="1400" dirty="0"/>
                        <a:t>0.80</a:t>
                      </a:r>
                    </a:p>
                  </a:txBody>
                  <a:tcPr/>
                </a:tc>
                <a:extLst>
                  <a:ext uri="{0D108BD9-81ED-4DB2-BD59-A6C34878D82A}">
                    <a16:rowId xmlns:a16="http://schemas.microsoft.com/office/drawing/2014/main" val="2983531234"/>
                  </a:ext>
                </a:extLst>
              </a:tr>
              <a:tr h="370840">
                <a:tc>
                  <a:txBody>
                    <a:bodyPr/>
                    <a:lstStyle/>
                    <a:p>
                      <a:r>
                        <a:rPr lang="en-US" sz="1400" dirty="0"/>
                        <a:t>Support Vector Machine</a:t>
                      </a:r>
                    </a:p>
                  </a:txBody>
                  <a:tcPr/>
                </a:tc>
                <a:tc>
                  <a:txBody>
                    <a:bodyPr/>
                    <a:lstStyle/>
                    <a:p>
                      <a:r>
                        <a:rPr lang="en-US" sz="1400" dirty="0"/>
                        <a:t>0.80</a:t>
                      </a:r>
                    </a:p>
                  </a:txBody>
                  <a:tcPr/>
                </a:tc>
                <a:tc>
                  <a:txBody>
                    <a:bodyPr/>
                    <a:lstStyle/>
                    <a:p>
                      <a:r>
                        <a:rPr lang="en-US" sz="1400" dirty="0"/>
                        <a:t>0.82</a:t>
                      </a:r>
                    </a:p>
                  </a:txBody>
                  <a:tcPr/>
                </a:tc>
                <a:tc>
                  <a:txBody>
                    <a:bodyPr/>
                    <a:lstStyle/>
                    <a:p>
                      <a:r>
                        <a:rPr lang="en-US" sz="1400" dirty="0"/>
                        <a:t>0.80</a:t>
                      </a:r>
                    </a:p>
                  </a:txBody>
                  <a:tcPr/>
                </a:tc>
                <a:tc>
                  <a:txBody>
                    <a:bodyPr/>
                    <a:lstStyle/>
                    <a:p>
                      <a:r>
                        <a:rPr lang="en-US" sz="1400" dirty="0"/>
                        <a:t>0.80</a:t>
                      </a:r>
                    </a:p>
                  </a:txBody>
                  <a:tcPr/>
                </a:tc>
                <a:tc>
                  <a:txBody>
                    <a:bodyPr/>
                    <a:lstStyle/>
                    <a:p>
                      <a:r>
                        <a:rPr lang="en-US" sz="1400" dirty="0"/>
                        <a:t>0.77</a:t>
                      </a:r>
                    </a:p>
                  </a:txBody>
                  <a:tcPr/>
                </a:tc>
                <a:extLst>
                  <a:ext uri="{0D108BD9-81ED-4DB2-BD59-A6C34878D82A}">
                    <a16:rowId xmlns:a16="http://schemas.microsoft.com/office/drawing/2014/main" val="2981958447"/>
                  </a:ext>
                </a:extLst>
              </a:tr>
              <a:tr h="370840">
                <a:tc>
                  <a:txBody>
                    <a:bodyPr/>
                    <a:lstStyle/>
                    <a:p>
                      <a:r>
                        <a:rPr lang="en-US" sz="1400" dirty="0"/>
                        <a:t>Logistic Regression</a:t>
                      </a:r>
                    </a:p>
                  </a:txBody>
                  <a:tcPr/>
                </a:tc>
                <a:tc>
                  <a:txBody>
                    <a:bodyPr/>
                    <a:lstStyle/>
                    <a:p>
                      <a:r>
                        <a:rPr lang="en-US" sz="1400" dirty="0"/>
                        <a:t>0.90</a:t>
                      </a:r>
                    </a:p>
                  </a:txBody>
                  <a:tcPr/>
                </a:tc>
                <a:tc>
                  <a:txBody>
                    <a:bodyPr/>
                    <a:lstStyle/>
                    <a:p>
                      <a:r>
                        <a:rPr lang="en-US" sz="1400" dirty="0"/>
                        <a:t>0.90</a:t>
                      </a:r>
                    </a:p>
                  </a:txBody>
                  <a:tcPr/>
                </a:tc>
                <a:tc>
                  <a:txBody>
                    <a:bodyPr/>
                    <a:lstStyle/>
                    <a:p>
                      <a:r>
                        <a:rPr lang="en-US" sz="1400" dirty="0"/>
                        <a:t>0.90</a:t>
                      </a:r>
                    </a:p>
                  </a:txBody>
                  <a:tcPr/>
                </a:tc>
                <a:tc>
                  <a:txBody>
                    <a:bodyPr/>
                    <a:lstStyle/>
                    <a:p>
                      <a:r>
                        <a:rPr lang="en-US" sz="1400" dirty="0"/>
                        <a:t>0.90</a:t>
                      </a:r>
                    </a:p>
                  </a:txBody>
                  <a:tcPr/>
                </a:tc>
                <a:tc>
                  <a:txBody>
                    <a:bodyPr/>
                    <a:lstStyle/>
                    <a:p>
                      <a:r>
                        <a:rPr lang="en-US" sz="1400" dirty="0"/>
                        <a:t>0.89</a:t>
                      </a:r>
                    </a:p>
                  </a:txBody>
                  <a:tcPr/>
                </a:tc>
                <a:extLst>
                  <a:ext uri="{0D108BD9-81ED-4DB2-BD59-A6C34878D82A}">
                    <a16:rowId xmlns:a16="http://schemas.microsoft.com/office/drawing/2014/main" val="3192958904"/>
                  </a:ext>
                </a:extLst>
              </a:tr>
              <a:tr h="370840">
                <a:tc>
                  <a:txBody>
                    <a:bodyPr/>
                    <a:lstStyle/>
                    <a:p>
                      <a:r>
                        <a:rPr lang="en-US" sz="1400" dirty="0"/>
                        <a:t>Gradient Boost Classifier</a:t>
                      </a:r>
                    </a:p>
                  </a:txBody>
                  <a:tcPr/>
                </a:tc>
                <a:tc>
                  <a:txBody>
                    <a:bodyPr/>
                    <a:lstStyle/>
                    <a:p>
                      <a:r>
                        <a:rPr lang="en-US" sz="1400" dirty="0"/>
                        <a:t>0.78</a:t>
                      </a:r>
                    </a:p>
                  </a:txBody>
                  <a:tcPr/>
                </a:tc>
                <a:tc>
                  <a:txBody>
                    <a:bodyPr/>
                    <a:lstStyle/>
                    <a:p>
                      <a:r>
                        <a:rPr lang="en-US" sz="1400" dirty="0"/>
                        <a:t>0.79</a:t>
                      </a:r>
                    </a:p>
                  </a:txBody>
                  <a:tcPr/>
                </a:tc>
                <a:tc>
                  <a:txBody>
                    <a:bodyPr/>
                    <a:lstStyle/>
                    <a:p>
                      <a:r>
                        <a:rPr lang="en-US" sz="1400" dirty="0"/>
                        <a:t>0.78</a:t>
                      </a:r>
                    </a:p>
                  </a:txBody>
                  <a:tcPr/>
                </a:tc>
                <a:tc>
                  <a:txBody>
                    <a:bodyPr/>
                    <a:lstStyle/>
                    <a:p>
                      <a:r>
                        <a:rPr lang="en-US" sz="1400" dirty="0"/>
                        <a:t>0.78</a:t>
                      </a:r>
                    </a:p>
                  </a:txBody>
                  <a:tcPr/>
                </a:tc>
                <a:tc>
                  <a:txBody>
                    <a:bodyPr/>
                    <a:lstStyle/>
                    <a:p>
                      <a:r>
                        <a:rPr lang="en-US" sz="1400" dirty="0"/>
                        <a:t>0.75</a:t>
                      </a:r>
                    </a:p>
                  </a:txBody>
                  <a:tcPr/>
                </a:tc>
                <a:extLst>
                  <a:ext uri="{0D108BD9-81ED-4DB2-BD59-A6C34878D82A}">
                    <a16:rowId xmlns:a16="http://schemas.microsoft.com/office/drawing/2014/main" val="580922421"/>
                  </a:ext>
                </a:extLst>
              </a:tr>
              <a:tr h="370840">
                <a:tc>
                  <a:txBody>
                    <a:bodyPr/>
                    <a:lstStyle/>
                    <a:p>
                      <a:r>
                        <a:rPr lang="en-US" sz="1400" dirty="0" err="1"/>
                        <a:t>XGBoost</a:t>
                      </a:r>
                      <a:endParaRPr lang="en-US" sz="1400" dirty="0"/>
                    </a:p>
                  </a:txBody>
                  <a:tcPr/>
                </a:tc>
                <a:tc>
                  <a:txBody>
                    <a:bodyPr/>
                    <a:lstStyle/>
                    <a:p>
                      <a:r>
                        <a:rPr lang="en-US" sz="1400" dirty="0"/>
                        <a:t>0.78</a:t>
                      </a:r>
                    </a:p>
                  </a:txBody>
                  <a:tcPr/>
                </a:tc>
                <a:tc>
                  <a:txBody>
                    <a:bodyPr/>
                    <a:lstStyle/>
                    <a:p>
                      <a:r>
                        <a:rPr lang="en-US" sz="1400" dirty="0"/>
                        <a:t>0.78</a:t>
                      </a:r>
                    </a:p>
                  </a:txBody>
                  <a:tcPr/>
                </a:tc>
                <a:tc>
                  <a:txBody>
                    <a:bodyPr/>
                    <a:lstStyle/>
                    <a:p>
                      <a:r>
                        <a:rPr lang="en-US" sz="1400" dirty="0"/>
                        <a:t>0.78</a:t>
                      </a:r>
                    </a:p>
                  </a:txBody>
                  <a:tcPr/>
                </a:tc>
                <a:tc>
                  <a:txBody>
                    <a:bodyPr/>
                    <a:lstStyle/>
                    <a:p>
                      <a:r>
                        <a:rPr lang="en-US" sz="1400" dirty="0"/>
                        <a:t>0.78</a:t>
                      </a:r>
                    </a:p>
                  </a:txBody>
                  <a:tcPr/>
                </a:tc>
                <a:tc>
                  <a:txBody>
                    <a:bodyPr/>
                    <a:lstStyle/>
                    <a:p>
                      <a:r>
                        <a:rPr lang="en-US" sz="1400" dirty="0"/>
                        <a:t>0.75</a:t>
                      </a:r>
                    </a:p>
                  </a:txBody>
                  <a:tcPr/>
                </a:tc>
                <a:extLst>
                  <a:ext uri="{0D108BD9-81ED-4DB2-BD59-A6C34878D82A}">
                    <a16:rowId xmlns:a16="http://schemas.microsoft.com/office/drawing/2014/main" val="2191630467"/>
                  </a:ext>
                </a:extLst>
              </a:tr>
            </a:tbl>
          </a:graphicData>
        </a:graphic>
      </p:graphicFrame>
      <p:sp>
        <p:nvSpPr>
          <p:cNvPr id="7" name="Arrow: Right 6">
            <a:extLst>
              <a:ext uri="{FF2B5EF4-FFF2-40B4-BE49-F238E27FC236}">
                <a16:creationId xmlns:a16="http://schemas.microsoft.com/office/drawing/2014/main" id="{1D3C991D-3684-49F8-9AE7-681F3B0A4D8F}"/>
              </a:ext>
            </a:extLst>
          </p:cNvPr>
          <p:cNvSpPr/>
          <p:nvPr/>
        </p:nvSpPr>
        <p:spPr>
          <a:xfrm flipH="1">
            <a:off x="10121594" y="4375396"/>
            <a:ext cx="647058" cy="244011"/>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7529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E2C3-7168-4D0E-8EEE-2B559938749A}"/>
              </a:ext>
            </a:extLst>
          </p:cNvPr>
          <p:cNvSpPr>
            <a:spLocks noGrp="1"/>
          </p:cNvSpPr>
          <p:nvPr>
            <p:ph type="title"/>
          </p:nvPr>
        </p:nvSpPr>
        <p:spPr/>
        <p:txBody>
          <a:bodyPr/>
          <a:lstStyle/>
          <a:p>
            <a:r>
              <a:rPr lang="en-US" dirty="0"/>
              <a:t>Results</a:t>
            </a:r>
          </a:p>
        </p:txBody>
      </p:sp>
      <p:sp>
        <p:nvSpPr>
          <p:cNvPr id="11" name="Content Placeholder 2">
            <a:extLst>
              <a:ext uri="{FF2B5EF4-FFF2-40B4-BE49-F238E27FC236}">
                <a16:creationId xmlns:a16="http://schemas.microsoft.com/office/drawing/2014/main" id="{270AA5CC-FD0A-4373-B223-24F87B4E7D4A}"/>
              </a:ext>
            </a:extLst>
          </p:cNvPr>
          <p:cNvSpPr>
            <a:spLocks noGrp="1"/>
          </p:cNvSpPr>
          <p:nvPr>
            <p:ph idx="1"/>
          </p:nvPr>
        </p:nvSpPr>
        <p:spPr>
          <a:xfrm>
            <a:off x="759363" y="2289742"/>
            <a:ext cx="1448656" cy="949390"/>
          </a:xfrm>
        </p:spPr>
        <p:txBody>
          <a:bodyPr>
            <a:normAutofit/>
          </a:bodyPr>
          <a:lstStyle/>
          <a:p>
            <a:r>
              <a:rPr lang="en-US" sz="1400" dirty="0"/>
              <a:t>Inherent embeddings</a:t>
            </a:r>
          </a:p>
        </p:txBody>
      </p:sp>
      <p:sp>
        <p:nvSpPr>
          <p:cNvPr id="6" name="Slide Number Placeholder 5">
            <a:extLst>
              <a:ext uri="{FF2B5EF4-FFF2-40B4-BE49-F238E27FC236}">
                <a16:creationId xmlns:a16="http://schemas.microsoft.com/office/drawing/2014/main" id="{691F5029-BF2E-4052-B760-79553C3142D4}"/>
              </a:ext>
            </a:extLst>
          </p:cNvPr>
          <p:cNvSpPr>
            <a:spLocks noGrp="1"/>
          </p:cNvSpPr>
          <p:nvPr>
            <p:ph type="sldNum" sz="quarter" idx="12"/>
          </p:nvPr>
        </p:nvSpPr>
        <p:spPr/>
        <p:txBody>
          <a:bodyPr>
            <a:normAutofit lnSpcReduction="10000"/>
          </a:bodyPr>
          <a:lstStyle/>
          <a:p>
            <a:fld id="{69E57DC2-970A-4B3E-BB1C-7A09969E49DF}" type="slidenum">
              <a:rPr lang="en-US" smtClean="0"/>
              <a:t>15</a:t>
            </a:fld>
            <a:endParaRPr lang="en-US" dirty="0"/>
          </a:p>
        </p:txBody>
      </p:sp>
      <p:graphicFrame>
        <p:nvGraphicFramePr>
          <p:cNvPr id="7" name="Table 8">
            <a:extLst>
              <a:ext uri="{FF2B5EF4-FFF2-40B4-BE49-F238E27FC236}">
                <a16:creationId xmlns:a16="http://schemas.microsoft.com/office/drawing/2014/main" id="{F9CA8DF4-CC75-45CA-868F-70ED398DCC33}"/>
              </a:ext>
            </a:extLst>
          </p:cNvPr>
          <p:cNvGraphicFramePr>
            <a:graphicFrameLocks noGrp="1"/>
          </p:cNvGraphicFramePr>
          <p:nvPr>
            <p:extLst>
              <p:ext uri="{D42A27DB-BD31-4B8C-83A1-F6EECF244321}">
                <p14:modId xmlns:p14="http://schemas.microsoft.com/office/powerpoint/2010/main" val="1214136788"/>
              </p:ext>
            </p:extLst>
          </p:nvPr>
        </p:nvGraphicFramePr>
        <p:xfrm>
          <a:off x="2106202" y="1691322"/>
          <a:ext cx="7788941" cy="1341120"/>
        </p:xfrm>
        <a:graphic>
          <a:graphicData uri="http://schemas.openxmlformats.org/drawingml/2006/table">
            <a:tbl>
              <a:tblPr firstRow="1" bandRow="1">
                <a:tableStyleId>{5C22544A-7EE6-4342-B048-85BDC9FD1C3A}</a:tableStyleId>
              </a:tblPr>
              <a:tblGrid>
                <a:gridCol w="1582220">
                  <a:extLst>
                    <a:ext uri="{9D8B030D-6E8A-4147-A177-3AD203B41FA5}">
                      <a16:colId xmlns:a16="http://schemas.microsoft.com/office/drawing/2014/main" val="80833123"/>
                    </a:ext>
                  </a:extLst>
                </a:gridCol>
                <a:gridCol w="1305174">
                  <a:extLst>
                    <a:ext uri="{9D8B030D-6E8A-4147-A177-3AD203B41FA5}">
                      <a16:colId xmlns:a16="http://schemas.microsoft.com/office/drawing/2014/main" val="1877747493"/>
                    </a:ext>
                  </a:extLst>
                </a:gridCol>
                <a:gridCol w="1269365">
                  <a:extLst>
                    <a:ext uri="{9D8B030D-6E8A-4147-A177-3AD203B41FA5}">
                      <a16:colId xmlns:a16="http://schemas.microsoft.com/office/drawing/2014/main" val="189216920"/>
                    </a:ext>
                  </a:extLst>
                </a:gridCol>
                <a:gridCol w="1351554">
                  <a:extLst>
                    <a:ext uri="{9D8B030D-6E8A-4147-A177-3AD203B41FA5}">
                      <a16:colId xmlns:a16="http://schemas.microsoft.com/office/drawing/2014/main" val="269520902"/>
                    </a:ext>
                  </a:extLst>
                </a:gridCol>
                <a:gridCol w="1168911">
                  <a:extLst>
                    <a:ext uri="{9D8B030D-6E8A-4147-A177-3AD203B41FA5}">
                      <a16:colId xmlns:a16="http://schemas.microsoft.com/office/drawing/2014/main" val="1033327610"/>
                    </a:ext>
                  </a:extLst>
                </a:gridCol>
                <a:gridCol w="1111717">
                  <a:extLst>
                    <a:ext uri="{9D8B030D-6E8A-4147-A177-3AD203B41FA5}">
                      <a16:colId xmlns:a16="http://schemas.microsoft.com/office/drawing/2014/main" val="2292905165"/>
                    </a:ext>
                  </a:extLst>
                </a:gridCol>
              </a:tblGrid>
              <a:tr h="245599">
                <a:tc>
                  <a:txBody>
                    <a:bodyPr/>
                    <a:lstStyle/>
                    <a:p>
                      <a:r>
                        <a:rPr lang="en-US" sz="1400" dirty="0"/>
                        <a:t>Model</a:t>
                      </a:r>
                    </a:p>
                  </a:txBody>
                  <a:tcPr/>
                </a:tc>
                <a:tc>
                  <a:txBody>
                    <a:bodyPr/>
                    <a:lstStyle/>
                    <a:p>
                      <a:r>
                        <a:rPr lang="en-US" sz="1400" dirty="0"/>
                        <a:t>Accuracy</a:t>
                      </a:r>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AUC</a:t>
                      </a:r>
                    </a:p>
                  </a:txBody>
                  <a:tcPr/>
                </a:tc>
                <a:extLst>
                  <a:ext uri="{0D108BD9-81ED-4DB2-BD59-A6C34878D82A}">
                    <a16:rowId xmlns:a16="http://schemas.microsoft.com/office/drawing/2014/main" val="4014162062"/>
                  </a:ext>
                </a:extLst>
              </a:tr>
              <a:tr h="248757">
                <a:tc>
                  <a:txBody>
                    <a:bodyPr/>
                    <a:lstStyle/>
                    <a:p>
                      <a:r>
                        <a:rPr lang="en-US" sz="1100" dirty="0"/>
                        <a:t>Bi-directional LSTM</a:t>
                      </a:r>
                    </a:p>
                  </a:txBody>
                  <a:tcPr/>
                </a:tc>
                <a:tc>
                  <a:txBody>
                    <a:bodyPr/>
                    <a:lstStyle/>
                    <a:p>
                      <a:r>
                        <a:rPr lang="en-US" sz="1100" dirty="0"/>
                        <a:t>0.91</a:t>
                      </a:r>
                    </a:p>
                  </a:txBody>
                  <a:tcPr/>
                </a:tc>
                <a:tc>
                  <a:txBody>
                    <a:bodyPr/>
                    <a:lstStyle/>
                    <a:p>
                      <a:r>
                        <a:rPr lang="en-US" sz="1100" dirty="0"/>
                        <a:t>0.90</a:t>
                      </a:r>
                    </a:p>
                  </a:txBody>
                  <a:tcPr/>
                </a:tc>
                <a:tc>
                  <a:txBody>
                    <a:bodyPr/>
                    <a:lstStyle/>
                    <a:p>
                      <a:r>
                        <a:rPr lang="en-US" sz="1100" dirty="0"/>
                        <a:t>0.90</a:t>
                      </a:r>
                    </a:p>
                  </a:txBody>
                  <a:tcPr/>
                </a:tc>
                <a:tc>
                  <a:txBody>
                    <a:bodyPr/>
                    <a:lstStyle/>
                    <a:p>
                      <a:r>
                        <a:rPr lang="en-US" sz="1100" dirty="0"/>
                        <a:t>0.90</a:t>
                      </a:r>
                    </a:p>
                  </a:txBody>
                  <a:tcPr/>
                </a:tc>
                <a:tc>
                  <a:txBody>
                    <a:bodyPr/>
                    <a:lstStyle/>
                    <a:p>
                      <a:r>
                        <a:rPr lang="en-US" sz="1100" dirty="0"/>
                        <a:t>0.91</a:t>
                      </a:r>
                    </a:p>
                  </a:txBody>
                  <a:tcPr/>
                </a:tc>
                <a:extLst>
                  <a:ext uri="{0D108BD9-81ED-4DB2-BD59-A6C34878D82A}">
                    <a16:rowId xmlns:a16="http://schemas.microsoft.com/office/drawing/2014/main" val="2983531234"/>
                  </a:ext>
                </a:extLst>
              </a:tr>
              <a:tr h="245599">
                <a:tc>
                  <a:txBody>
                    <a:bodyPr/>
                    <a:lstStyle/>
                    <a:p>
                      <a:r>
                        <a:rPr lang="en-US" sz="1100" dirty="0"/>
                        <a:t>CNN with LSTM</a:t>
                      </a:r>
                    </a:p>
                  </a:txBody>
                  <a:tcPr/>
                </a:tc>
                <a:tc>
                  <a:txBody>
                    <a:bodyPr/>
                    <a:lstStyle/>
                    <a:p>
                      <a:r>
                        <a:rPr lang="en-US" sz="1100" dirty="0"/>
                        <a:t>0.93</a:t>
                      </a:r>
                    </a:p>
                  </a:txBody>
                  <a:tcPr/>
                </a:tc>
                <a:tc>
                  <a:txBody>
                    <a:bodyPr/>
                    <a:lstStyle/>
                    <a:p>
                      <a:r>
                        <a:rPr lang="en-US" sz="1100" dirty="0"/>
                        <a:t>0.93</a:t>
                      </a:r>
                    </a:p>
                  </a:txBody>
                  <a:tcPr/>
                </a:tc>
                <a:tc>
                  <a:txBody>
                    <a:bodyPr/>
                    <a:lstStyle/>
                    <a:p>
                      <a:r>
                        <a:rPr lang="en-US" sz="1100" dirty="0"/>
                        <a:t>0.93</a:t>
                      </a:r>
                    </a:p>
                  </a:txBody>
                  <a:tcPr/>
                </a:tc>
                <a:tc>
                  <a:txBody>
                    <a:bodyPr/>
                    <a:lstStyle/>
                    <a:p>
                      <a:r>
                        <a:rPr lang="en-US" sz="1100" dirty="0"/>
                        <a:t>0.93</a:t>
                      </a:r>
                    </a:p>
                  </a:txBody>
                  <a:tcPr/>
                </a:tc>
                <a:tc>
                  <a:txBody>
                    <a:bodyPr/>
                    <a:lstStyle/>
                    <a:p>
                      <a:r>
                        <a:rPr lang="en-US" sz="1100" dirty="0"/>
                        <a:t>0.93</a:t>
                      </a:r>
                    </a:p>
                  </a:txBody>
                  <a:tcPr/>
                </a:tc>
                <a:extLst>
                  <a:ext uri="{0D108BD9-81ED-4DB2-BD59-A6C34878D82A}">
                    <a16:rowId xmlns:a16="http://schemas.microsoft.com/office/drawing/2014/main" val="2981958447"/>
                  </a:ext>
                </a:extLst>
              </a:tr>
              <a:tr h="245599">
                <a:tc>
                  <a:txBody>
                    <a:bodyPr/>
                    <a:lstStyle/>
                    <a:p>
                      <a:r>
                        <a:rPr lang="en-US" sz="1100" dirty="0"/>
                        <a:t>Pooled GRU</a:t>
                      </a:r>
                    </a:p>
                  </a:txBody>
                  <a:tcPr/>
                </a:tc>
                <a:tc>
                  <a:txBody>
                    <a:bodyPr/>
                    <a:lstStyle/>
                    <a:p>
                      <a:r>
                        <a:rPr lang="en-US" sz="1100" dirty="0"/>
                        <a:t>0.91</a:t>
                      </a:r>
                    </a:p>
                  </a:txBody>
                  <a:tcPr/>
                </a:tc>
                <a:tc>
                  <a:txBody>
                    <a:bodyPr/>
                    <a:lstStyle/>
                    <a:p>
                      <a:r>
                        <a:rPr lang="en-US" sz="1100" dirty="0"/>
                        <a:t>0.89</a:t>
                      </a:r>
                    </a:p>
                  </a:txBody>
                  <a:tcPr/>
                </a:tc>
                <a:tc>
                  <a:txBody>
                    <a:bodyPr/>
                    <a:lstStyle/>
                    <a:p>
                      <a:r>
                        <a:rPr lang="en-US" sz="1100" dirty="0"/>
                        <a:t>0.88</a:t>
                      </a:r>
                    </a:p>
                  </a:txBody>
                  <a:tcPr/>
                </a:tc>
                <a:tc>
                  <a:txBody>
                    <a:bodyPr/>
                    <a:lstStyle/>
                    <a:p>
                      <a:r>
                        <a:rPr lang="en-US" sz="1100" dirty="0"/>
                        <a:t>0.89</a:t>
                      </a:r>
                    </a:p>
                  </a:txBody>
                  <a:tcPr/>
                </a:tc>
                <a:tc>
                  <a:txBody>
                    <a:bodyPr/>
                    <a:lstStyle/>
                    <a:p>
                      <a:r>
                        <a:rPr lang="en-US" sz="1100" dirty="0"/>
                        <a:t>0.90</a:t>
                      </a:r>
                    </a:p>
                  </a:txBody>
                  <a:tcPr/>
                </a:tc>
                <a:extLst>
                  <a:ext uri="{0D108BD9-81ED-4DB2-BD59-A6C34878D82A}">
                    <a16:rowId xmlns:a16="http://schemas.microsoft.com/office/drawing/2014/main" val="3192958904"/>
                  </a:ext>
                </a:extLst>
              </a:tr>
              <a:tr h="245599">
                <a:tc>
                  <a:txBody>
                    <a:bodyPr/>
                    <a:lstStyle/>
                    <a:p>
                      <a:r>
                        <a:rPr lang="en-US" sz="1100" dirty="0"/>
                        <a:t>HAN</a:t>
                      </a:r>
                    </a:p>
                  </a:txBody>
                  <a:tcPr/>
                </a:tc>
                <a:tc>
                  <a:txBody>
                    <a:bodyPr/>
                    <a:lstStyle/>
                    <a:p>
                      <a:r>
                        <a:rPr lang="en-US" sz="1100" dirty="0"/>
                        <a:t>0.93</a:t>
                      </a:r>
                    </a:p>
                  </a:txBody>
                  <a:tcPr/>
                </a:tc>
                <a:tc>
                  <a:txBody>
                    <a:bodyPr/>
                    <a:lstStyle/>
                    <a:p>
                      <a:r>
                        <a:rPr lang="en-US" sz="1100" dirty="0"/>
                        <a:t>0.92</a:t>
                      </a:r>
                    </a:p>
                  </a:txBody>
                  <a:tcPr/>
                </a:tc>
                <a:tc>
                  <a:txBody>
                    <a:bodyPr/>
                    <a:lstStyle/>
                    <a:p>
                      <a:r>
                        <a:rPr lang="en-US" sz="1100" dirty="0"/>
                        <a:t>0.91</a:t>
                      </a:r>
                    </a:p>
                  </a:txBody>
                  <a:tcPr/>
                </a:tc>
                <a:tc>
                  <a:txBody>
                    <a:bodyPr/>
                    <a:lstStyle/>
                    <a:p>
                      <a:r>
                        <a:rPr lang="en-US" sz="1100" dirty="0"/>
                        <a:t>0.92</a:t>
                      </a:r>
                    </a:p>
                  </a:txBody>
                  <a:tcPr/>
                </a:tc>
                <a:tc>
                  <a:txBody>
                    <a:bodyPr/>
                    <a:lstStyle/>
                    <a:p>
                      <a:r>
                        <a:rPr lang="en-US" sz="1100" dirty="0"/>
                        <a:t>0.91</a:t>
                      </a:r>
                    </a:p>
                  </a:txBody>
                  <a:tcPr/>
                </a:tc>
                <a:extLst>
                  <a:ext uri="{0D108BD9-81ED-4DB2-BD59-A6C34878D82A}">
                    <a16:rowId xmlns:a16="http://schemas.microsoft.com/office/drawing/2014/main" val="580922421"/>
                  </a:ext>
                </a:extLst>
              </a:tr>
            </a:tbl>
          </a:graphicData>
        </a:graphic>
      </p:graphicFrame>
      <p:graphicFrame>
        <p:nvGraphicFramePr>
          <p:cNvPr id="9" name="Table 8">
            <a:extLst>
              <a:ext uri="{FF2B5EF4-FFF2-40B4-BE49-F238E27FC236}">
                <a16:creationId xmlns:a16="http://schemas.microsoft.com/office/drawing/2014/main" id="{D85BAF2F-6A76-4F86-BD02-FFDCBE68090D}"/>
              </a:ext>
            </a:extLst>
          </p:cNvPr>
          <p:cNvGraphicFramePr>
            <a:graphicFrameLocks noGrp="1"/>
          </p:cNvGraphicFramePr>
          <p:nvPr>
            <p:extLst>
              <p:ext uri="{D42A27DB-BD31-4B8C-83A1-F6EECF244321}">
                <p14:modId xmlns:p14="http://schemas.microsoft.com/office/powerpoint/2010/main" val="539281179"/>
              </p:ext>
            </p:extLst>
          </p:nvPr>
        </p:nvGraphicFramePr>
        <p:xfrm>
          <a:off x="2106202" y="3364281"/>
          <a:ext cx="7788941" cy="1383453"/>
        </p:xfrm>
        <a:graphic>
          <a:graphicData uri="http://schemas.openxmlformats.org/drawingml/2006/table">
            <a:tbl>
              <a:tblPr firstRow="1" bandRow="1">
                <a:tableStyleId>{5C22544A-7EE6-4342-B048-85BDC9FD1C3A}</a:tableStyleId>
              </a:tblPr>
              <a:tblGrid>
                <a:gridCol w="1582948">
                  <a:extLst>
                    <a:ext uri="{9D8B030D-6E8A-4147-A177-3AD203B41FA5}">
                      <a16:colId xmlns:a16="http://schemas.microsoft.com/office/drawing/2014/main" val="80833123"/>
                    </a:ext>
                  </a:extLst>
                </a:gridCol>
                <a:gridCol w="1304446">
                  <a:extLst>
                    <a:ext uri="{9D8B030D-6E8A-4147-A177-3AD203B41FA5}">
                      <a16:colId xmlns:a16="http://schemas.microsoft.com/office/drawing/2014/main" val="1877747493"/>
                    </a:ext>
                  </a:extLst>
                </a:gridCol>
                <a:gridCol w="1269365">
                  <a:extLst>
                    <a:ext uri="{9D8B030D-6E8A-4147-A177-3AD203B41FA5}">
                      <a16:colId xmlns:a16="http://schemas.microsoft.com/office/drawing/2014/main" val="189216920"/>
                    </a:ext>
                  </a:extLst>
                </a:gridCol>
                <a:gridCol w="1351554">
                  <a:extLst>
                    <a:ext uri="{9D8B030D-6E8A-4147-A177-3AD203B41FA5}">
                      <a16:colId xmlns:a16="http://schemas.microsoft.com/office/drawing/2014/main" val="269520902"/>
                    </a:ext>
                  </a:extLst>
                </a:gridCol>
                <a:gridCol w="1168911">
                  <a:extLst>
                    <a:ext uri="{9D8B030D-6E8A-4147-A177-3AD203B41FA5}">
                      <a16:colId xmlns:a16="http://schemas.microsoft.com/office/drawing/2014/main" val="1033327610"/>
                    </a:ext>
                  </a:extLst>
                </a:gridCol>
                <a:gridCol w="1111717">
                  <a:extLst>
                    <a:ext uri="{9D8B030D-6E8A-4147-A177-3AD203B41FA5}">
                      <a16:colId xmlns:a16="http://schemas.microsoft.com/office/drawing/2014/main" val="2292905165"/>
                    </a:ext>
                  </a:extLst>
                </a:gridCol>
              </a:tblGrid>
              <a:tr h="264061">
                <a:tc>
                  <a:txBody>
                    <a:bodyPr/>
                    <a:lstStyle/>
                    <a:p>
                      <a:r>
                        <a:rPr lang="en-US" sz="1400" dirty="0"/>
                        <a:t>Model</a:t>
                      </a:r>
                    </a:p>
                  </a:txBody>
                  <a:tcPr/>
                </a:tc>
                <a:tc>
                  <a:txBody>
                    <a:bodyPr/>
                    <a:lstStyle/>
                    <a:p>
                      <a:r>
                        <a:rPr lang="en-US" sz="1400" dirty="0"/>
                        <a:t>Accuracy</a:t>
                      </a:r>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AUC</a:t>
                      </a:r>
                    </a:p>
                  </a:txBody>
                  <a:tcPr/>
                </a:tc>
                <a:extLst>
                  <a:ext uri="{0D108BD9-81ED-4DB2-BD59-A6C34878D82A}">
                    <a16:rowId xmlns:a16="http://schemas.microsoft.com/office/drawing/2014/main" val="4014162062"/>
                  </a:ext>
                </a:extLst>
              </a:tr>
              <a:tr h="286470">
                <a:tc>
                  <a:txBody>
                    <a:bodyPr/>
                    <a:lstStyle/>
                    <a:p>
                      <a:r>
                        <a:rPr lang="en-US" sz="1100" dirty="0"/>
                        <a:t>Bi-directional LSTM</a:t>
                      </a:r>
                    </a:p>
                  </a:txBody>
                  <a:tcPr/>
                </a:tc>
                <a:tc>
                  <a:txBody>
                    <a:bodyPr/>
                    <a:lstStyle/>
                    <a:p>
                      <a:r>
                        <a:rPr lang="en-US" sz="1100" dirty="0"/>
                        <a:t>0.92</a:t>
                      </a:r>
                    </a:p>
                  </a:txBody>
                  <a:tcPr/>
                </a:tc>
                <a:tc>
                  <a:txBody>
                    <a:bodyPr/>
                    <a:lstStyle/>
                    <a:p>
                      <a:r>
                        <a:rPr lang="en-US" sz="1100" dirty="0"/>
                        <a:t>0.92</a:t>
                      </a:r>
                    </a:p>
                  </a:txBody>
                  <a:tcPr/>
                </a:tc>
                <a:tc>
                  <a:txBody>
                    <a:bodyPr/>
                    <a:lstStyle/>
                    <a:p>
                      <a:r>
                        <a:rPr lang="en-US" sz="1100" dirty="0"/>
                        <a:t>0.92</a:t>
                      </a:r>
                    </a:p>
                  </a:txBody>
                  <a:tcPr/>
                </a:tc>
                <a:tc>
                  <a:txBody>
                    <a:bodyPr/>
                    <a:lstStyle/>
                    <a:p>
                      <a:r>
                        <a:rPr lang="en-US" sz="1100" dirty="0"/>
                        <a:t>0.92</a:t>
                      </a:r>
                    </a:p>
                  </a:txBody>
                  <a:tcPr/>
                </a:tc>
                <a:tc>
                  <a:txBody>
                    <a:bodyPr/>
                    <a:lstStyle/>
                    <a:p>
                      <a:r>
                        <a:rPr lang="en-US" sz="1100" dirty="0"/>
                        <a:t>0.92</a:t>
                      </a:r>
                    </a:p>
                  </a:txBody>
                  <a:tcPr/>
                </a:tc>
                <a:extLst>
                  <a:ext uri="{0D108BD9-81ED-4DB2-BD59-A6C34878D82A}">
                    <a16:rowId xmlns:a16="http://schemas.microsoft.com/office/drawing/2014/main" val="2983531234"/>
                  </a:ext>
                </a:extLst>
              </a:tr>
              <a:tr h="264061">
                <a:tc>
                  <a:txBody>
                    <a:bodyPr/>
                    <a:lstStyle/>
                    <a:p>
                      <a:r>
                        <a:rPr lang="en-US" sz="1100" dirty="0"/>
                        <a:t>CNN with LSTM</a:t>
                      </a:r>
                    </a:p>
                  </a:txBody>
                  <a:tcPr/>
                </a:tc>
                <a:tc>
                  <a:txBody>
                    <a:bodyPr/>
                    <a:lstStyle/>
                    <a:p>
                      <a:r>
                        <a:rPr lang="en-US" sz="1100" dirty="0"/>
                        <a:t>0.88</a:t>
                      </a:r>
                    </a:p>
                  </a:txBody>
                  <a:tcPr/>
                </a:tc>
                <a:tc>
                  <a:txBody>
                    <a:bodyPr/>
                    <a:lstStyle/>
                    <a:p>
                      <a:r>
                        <a:rPr lang="en-US" sz="1100" dirty="0"/>
                        <a:t>0.89</a:t>
                      </a:r>
                    </a:p>
                  </a:txBody>
                  <a:tcPr/>
                </a:tc>
                <a:tc>
                  <a:txBody>
                    <a:bodyPr/>
                    <a:lstStyle/>
                    <a:p>
                      <a:r>
                        <a:rPr lang="en-US" sz="1100" dirty="0"/>
                        <a:t>0.89</a:t>
                      </a:r>
                    </a:p>
                  </a:txBody>
                  <a:tcPr/>
                </a:tc>
                <a:tc>
                  <a:txBody>
                    <a:bodyPr/>
                    <a:lstStyle/>
                    <a:p>
                      <a:r>
                        <a:rPr lang="en-US" sz="1100" dirty="0"/>
                        <a:t>0.89</a:t>
                      </a:r>
                    </a:p>
                  </a:txBody>
                  <a:tcPr/>
                </a:tc>
                <a:tc>
                  <a:txBody>
                    <a:bodyPr/>
                    <a:lstStyle/>
                    <a:p>
                      <a:r>
                        <a:rPr lang="en-US" sz="1100" dirty="0"/>
                        <a:t>0.89</a:t>
                      </a:r>
                    </a:p>
                  </a:txBody>
                  <a:tcPr/>
                </a:tc>
                <a:extLst>
                  <a:ext uri="{0D108BD9-81ED-4DB2-BD59-A6C34878D82A}">
                    <a16:rowId xmlns:a16="http://schemas.microsoft.com/office/drawing/2014/main" val="2981958447"/>
                  </a:ext>
                </a:extLst>
              </a:tr>
              <a:tr h="264061">
                <a:tc>
                  <a:txBody>
                    <a:bodyPr/>
                    <a:lstStyle/>
                    <a:p>
                      <a:r>
                        <a:rPr lang="en-US" sz="1100" dirty="0"/>
                        <a:t>Pooled GRU</a:t>
                      </a:r>
                    </a:p>
                  </a:txBody>
                  <a:tcPr/>
                </a:tc>
                <a:tc>
                  <a:txBody>
                    <a:bodyPr/>
                    <a:lstStyle/>
                    <a:p>
                      <a:r>
                        <a:rPr lang="en-US" sz="1100" dirty="0"/>
                        <a:t>0.90</a:t>
                      </a:r>
                    </a:p>
                  </a:txBody>
                  <a:tcPr/>
                </a:tc>
                <a:tc>
                  <a:txBody>
                    <a:bodyPr/>
                    <a:lstStyle/>
                    <a:p>
                      <a:r>
                        <a:rPr lang="en-US" sz="1100" dirty="0"/>
                        <a:t>0.87</a:t>
                      </a:r>
                    </a:p>
                  </a:txBody>
                  <a:tcPr/>
                </a:tc>
                <a:tc>
                  <a:txBody>
                    <a:bodyPr/>
                    <a:lstStyle/>
                    <a:p>
                      <a:r>
                        <a:rPr lang="en-US" sz="1100" dirty="0"/>
                        <a:t>0.88</a:t>
                      </a:r>
                    </a:p>
                  </a:txBody>
                  <a:tcPr/>
                </a:tc>
                <a:tc>
                  <a:txBody>
                    <a:bodyPr/>
                    <a:lstStyle/>
                    <a:p>
                      <a:r>
                        <a:rPr lang="en-US" sz="1100" dirty="0"/>
                        <a:t>0.88</a:t>
                      </a:r>
                    </a:p>
                  </a:txBody>
                  <a:tcPr/>
                </a:tc>
                <a:tc>
                  <a:txBody>
                    <a:bodyPr/>
                    <a:lstStyle/>
                    <a:p>
                      <a:r>
                        <a:rPr lang="en-US" sz="1100" dirty="0"/>
                        <a:t>0.89</a:t>
                      </a:r>
                    </a:p>
                  </a:txBody>
                  <a:tcPr/>
                </a:tc>
                <a:extLst>
                  <a:ext uri="{0D108BD9-81ED-4DB2-BD59-A6C34878D82A}">
                    <a16:rowId xmlns:a16="http://schemas.microsoft.com/office/drawing/2014/main" val="3192958904"/>
                  </a:ext>
                </a:extLst>
              </a:tr>
              <a:tr h="264061">
                <a:tc>
                  <a:txBody>
                    <a:bodyPr/>
                    <a:lstStyle/>
                    <a:p>
                      <a:r>
                        <a:rPr lang="en-US" sz="1100" dirty="0"/>
                        <a:t>HAN</a:t>
                      </a:r>
                    </a:p>
                  </a:txBody>
                  <a:tcPr/>
                </a:tc>
                <a:tc>
                  <a:txBody>
                    <a:bodyPr/>
                    <a:lstStyle/>
                    <a:p>
                      <a:r>
                        <a:rPr lang="en-US" sz="1100" dirty="0"/>
                        <a:t>0.91</a:t>
                      </a:r>
                    </a:p>
                  </a:txBody>
                  <a:tcPr/>
                </a:tc>
                <a:tc>
                  <a:txBody>
                    <a:bodyPr/>
                    <a:lstStyle/>
                    <a:p>
                      <a:r>
                        <a:rPr lang="en-US" sz="1100" dirty="0"/>
                        <a:t>0.89</a:t>
                      </a:r>
                    </a:p>
                  </a:txBody>
                  <a:tcPr/>
                </a:tc>
                <a:tc>
                  <a:txBody>
                    <a:bodyPr/>
                    <a:lstStyle/>
                    <a:p>
                      <a:r>
                        <a:rPr lang="en-US" sz="1100" dirty="0"/>
                        <a:t>0.90</a:t>
                      </a:r>
                    </a:p>
                  </a:txBody>
                  <a:tcPr/>
                </a:tc>
                <a:tc>
                  <a:txBody>
                    <a:bodyPr/>
                    <a:lstStyle/>
                    <a:p>
                      <a:r>
                        <a:rPr lang="en-US" sz="1100" dirty="0"/>
                        <a:t>0.90</a:t>
                      </a:r>
                    </a:p>
                  </a:txBody>
                  <a:tcPr/>
                </a:tc>
                <a:tc>
                  <a:txBody>
                    <a:bodyPr/>
                    <a:lstStyle/>
                    <a:p>
                      <a:r>
                        <a:rPr lang="en-US" sz="1100" dirty="0"/>
                        <a:t>0.91</a:t>
                      </a:r>
                    </a:p>
                  </a:txBody>
                  <a:tcPr/>
                </a:tc>
                <a:extLst>
                  <a:ext uri="{0D108BD9-81ED-4DB2-BD59-A6C34878D82A}">
                    <a16:rowId xmlns:a16="http://schemas.microsoft.com/office/drawing/2014/main" val="580922421"/>
                  </a:ext>
                </a:extLst>
              </a:tr>
            </a:tbl>
          </a:graphicData>
        </a:graphic>
      </p:graphicFrame>
      <p:graphicFrame>
        <p:nvGraphicFramePr>
          <p:cNvPr id="10" name="Table 9">
            <a:extLst>
              <a:ext uri="{FF2B5EF4-FFF2-40B4-BE49-F238E27FC236}">
                <a16:creationId xmlns:a16="http://schemas.microsoft.com/office/drawing/2014/main" id="{F34BC758-D92E-44B5-AF5E-DBE9C19B5FCD}"/>
              </a:ext>
            </a:extLst>
          </p:cNvPr>
          <p:cNvGraphicFramePr>
            <a:graphicFrameLocks noGrp="1"/>
          </p:cNvGraphicFramePr>
          <p:nvPr>
            <p:extLst>
              <p:ext uri="{D42A27DB-BD31-4B8C-83A1-F6EECF244321}">
                <p14:modId xmlns:p14="http://schemas.microsoft.com/office/powerpoint/2010/main" val="3523493082"/>
              </p:ext>
            </p:extLst>
          </p:nvPr>
        </p:nvGraphicFramePr>
        <p:xfrm>
          <a:off x="2106202" y="5080524"/>
          <a:ext cx="7788941" cy="1356063"/>
        </p:xfrm>
        <a:graphic>
          <a:graphicData uri="http://schemas.openxmlformats.org/drawingml/2006/table">
            <a:tbl>
              <a:tblPr firstRow="1" bandRow="1">
                <a:tableStyleId>{5C22544A-7EE6-4342-B048-85BDC9FD1C3A}</a:tableStyleId>
              </a:tblPr>
              <a:tblGrid>
                <a:gridCol w="1582948">
                  <a:extLst>
                    <a:ext uri="{9D8B030D-6E8A-4147-A177-3AD203B41FA5}">
                      <a16:colId xmlns:a16="http://schemas.microsoft.com/office/drawing/2014/main" val="80833123"/>
                    </a:ext>
                  </a:extLst>
                </a:gridCol>
                <a:gridCol w="1304446">
                  <a:extLst>
                    <a:ext uri="{9D8B030D-6E8A-4147-A177-3AD203B41FA5}">
                      <a16:colId xmlns:a16="http://schemas.microsoft.com/office/drawing/2014/main" val="1877747493"/>
                    </a:ext>
                  </a:extLst>
                </a:gridCol>
                <a:gridCol w="1269365">
                  <a:extLst>
                    <a:ext uri="{9D8B030D-6E8A-4147-A177-3AD203B41FA5}">
                      <a16:colId xmlns:a16="http://schemas.microsoft.com/office/drawing/2014/main" val="189216920"/>
                    </a:ext>
                  </a:extLst>
                </a:gridCol>
                <a:gridCol w="1351554">
                  <a:extLst>
                    <a:ext uri="{9D8B030D-6E8A-4147-A177-3AD203B41FA5}">
                      <a16:colId xmlns:a16="http://schemas.microsoft.com/office/drawing/2014/main" val="269520902"/>
                    </a:ext>
                  </a:extLst>
                </a:gridCol>
                <a:gridCol w="1168911">
                  <a:extLst>
                    <a:ext uri="{9D8B030D-6E8A-4147-A177-3AD203B41FA5}">
                      <a16:colId xmlns:a16="http://schemas.microsoft.com/office/drawing/2014/main" val="1033327610"/>
                    </a:ext>
                  </a:extLst>
                </a:gridCol>
                <a:gridCol w="1111717">
                  <a:extLst>
                    <a:ext uri="{9D8B030D-6E8A-4147-A177-3AD203B41FA5}">
                      <a16:colId xmlns:a16="http://schemas.microsoft.com/office/drawing/2014/main" val="2292905165"/>
                    </a:ext>
                  </a:extLst>
                </a:gridCol>
              </a:tblGrid>
              <a:tr h="264061">
                <a:tc>
                  <a:txBody>
                    <a:bodyPr/>
                    <a:lstStyle/>
                    <a:p>
                      <a:r>
                        <a:rPr lang="en-US" sz="1400" dirty="0"/>
                        <a:t>Model</a:t>
                      </a:r>
                    </a:p>
                  </a:txBody>
                  <a:tcPr/>
                </a:tc>
                <a:tc>
                  <a:txBody>
                    <a:bodyPr/>
                    <a:lstStyle/>
                    <a:p>
                      <a:r>
                        <a:rPr lang="en-US" sz="1400" dirty="0"/>
                        <a:t>Accuracy</a:t>
                      </a:r>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AUC</a:t>
                      </a:r>
                    </a:p>
                  </a:txBody>
                  <a:tcPr/>
                </a:tc>
                <a:extLst>
                  <a:ext uri="{0D108BD9-81ED-4DB2-BD59-A6C34878D82A}">
                    <a16:rowId xmlns:a16="http://schemas.microsoft.com/office/drawing/2014/main" val="4014162062"/>
                  </a:ext>
                </a:extLst>
              </a:tr>
              <a:tr h="244914">
                <a:tc>
                  <a:txBody>
                    <a:bodyPr/>
                    <a:lstStyle/>
                    <a:p>
                      <a:r>
                        <a:rPr lang="en-US" sz="1100" dirty="0"/>
                        <a:t>Bi-directional LSTM</a:t>
                      </a:r>
                    </a:p>
                  </a:txBody>
                  <a:tcPr/>
                </a:tc>
                <a:tc>
                  <a:txBody>
                    <a:bodyPr/>
                    <a:lstStyle/>
                    <a:p>
                      <a:r>
                        <a:rPr lang="en-US" sz="1100" dirty="0"/>
                        <a:t>0.85</a:t>
                      </a:r>
                    </a:p>
                  </a:txBody>
                  <a:tcPr/>
                </a:tc>
                <a:tc>
                  <a:txBody>
                    <a:bodyPr/>
                    <a:lstStyle/>
                    <a:p>
                      <a:r>
                        <a:rPr lang="en-US" sz="1100" dirty="0"/>
                        <a:t>0.86</a:t>
                      </a:r>
                    </a:p>
                  </a:txBody>
                  <a:tcPr/>
                </a:tc>
                <a:tc>
                  <a:txBody>
                    <a:bodyPr/>
                    <a:lstStyle/>
                    <a:p>
                      <a:r>
                        <a:rPr lang="en-US" sz="1100" dirty="0"/>
                        <a:t>0.86</a:t>
                      </a:r>
                    </a:p>
                  </a:txBody>
                  <a:tcPr/>
                </a:tc>
                <a:tc>
                  <a:txBody>
                    <a:bodyPr/>
                    <a:lstStyle/>
                    <a:p>
                      <a:r>
                        <a:rPr lang="en-US" sz="1100" dirty="0"/>
                        <a:t>0.86</a:t>
                      </a:r>
                    </a:p>
                  </a:txBody>
                  <a:tcPr/>
                </a:tc>
                <a:tc>
                  <a:txBody>
                    <a:bodyPr/>
                    <a:lstStyle/>
                    <a:p>
                      <a:r>
                        <a:rPr lang="en-US" sz="1100" dirty="0"/>
                        <a:t>0.85</a:t>
                      </a:r>
                    </a:p>
                  </a:txBody>
                  <a:tcPr/>
                </a:tc>
                <a:extLst>
                  <a:ext uri="{0D108BD9-81ED-4DB2-BD59-A6C34878D82A}">
                    <a16:rowId xmlns:a16="http://schemas.microsoft.com/office/drawing/2014/main" val="2983531234"/>
                  </a:ext>
                </a:extLst>
              </a:tr>
              <a:tr h="264061">
                <a:tc>
                  <a:txBody>
                    <a:bodyPr/>
                    <a:lstStyle/>
                    <a:p>
                      <a:r>
                        <a:rPr lang="en-US" sz="1100" dirty="0"/>
                        <a:t>CNN with LSTM</a:t>
                      </a:r>
                    </a:p>
                  </a:txBody>
                  <a:tcPr/>
                </a:tc>
                <a:tc>
                  <a:txBody>
                    <a:bodyPr/>
                    <a:lstStyle/>
                    <a:p>
                      <a:r>
                        <a:rPr lang="en-US" sz="1100" dirty="0"/>
                        <a:t>0.84</a:t>
                      </a:r>
                    </a:p>
                  </a:txBody>
                  <a:tcPr/>
                </a:tc>
                <a:tc>
                  <a:txBody>
                    <a:bodyPr/>
                    <a:lstStyle/>
                    <a:p>
                      <a:r>
                        <a:rPr lang="en-US" sz="1100" dirty="0"/>
                        <a:t>0.86</a:t>
                      </a:r>
                    </a:p>
                  </a:txBody>
                  <a:tcPr/>
                </a:tc>
                <a:tc>
                  <a:txBody>
                    <a:bodyPr/>
                    <a:lstStyle/>
                    <a:p>
                      <a:r>
                        <a:rPr lang="en-US" sz="1100" dirty="0"/>
                        <a:t>0.86</a:t>
                      </a:r>
                    </a:p>
                  </a:txBody>
                  <a:tcPr/>
                </a:tc>
                <a:tc>
                  <a:txBody>
                    <a:bodyPr/>
                    <a:lstStyle/>
                    <a:p>
                      <a:r>
                        <a:rPr lang="en-US" sz="1100" dirty="0"/>
                        <a:t>0.86</a:t>
                      </a:r>
                    </a:p>
                  </a:txBody>
                  <a:tcPr/>
                </a:tc>
                <a:tc>
                  <a:txBody>
                    <a:bodyPr/>
                    <a:lstStyle/>
                    <a:p>
                      <a:r>
                        <a:rPr lang="en-US" sz="1100" dirty="0"/>
                        <a:t>0.85</a:t>
                      </a:r>
                    </a:p>
                  </a:txBody>
                  <a:tcPr/>
                </a:tc>
                <a:extLst>
                  <a:ext uri="{0D108BD9-81ED-4DB2-BD59-A6C34878D82A}">
                    <a16:rowId xmlns:a16="http://schemas.microsoft.com/office/drawing/2014/main" val="2981958447"/>
                  </a:ext>
                </a:extLst>
              </a:tr>
              <a:tr h="264061">
                <a:tc>
                  <a:txBody>
                    <a:bodyPr/>
                    <a:lstStyle/>
                    <a:p>
                      <a:r>
                        <a:rPr lang="en-US" sz="1100" dirty="0"/>
                        <a:t>Pooled GRU</a:t>
                      </a:r>
                    </a:p>
                  </a:txBody>
                  <a:tcPr/>
                </a:tc>
                <a:tc>
                  <a:txBody>
                    <a:bodyPr/>
                    <a:lstStyle/>
                    <a:p>
                      <a:r>
                        <a:rPr lang="en-US" sz="1100" dirty="0"/>
                        <a:t>0.89</a:t>
                      </a:r>
                    </a:p>
                  </a:txBody>
                  <a:tcPr/>
                </a:tc>
                <a:tc>
                  <a:txBody>
                    <a:bodyPr/>
                    <a:lstStyle/>
                    <a:p>
                      <a:r>
                        <a:rPr lang="en-US" sz="1100" dirty="0"/>
                        <a:t>0.90</a:t>
                      </a:r>
                    </a:p>
                  </a:txBody>
                  <a:tcPr/>
                </a:tc>
                <a:tc>
                  <a:txBody>
                    <a:bodyPr/>
                    <a:lstStyle/>
                    <a:p>
                      <a:r>
                        <a:rPr lang="en-US" sz="1100" dirty="0"/>
                        <a:t>0.88</a:t>
                      </a:r>
                    </a:p>
                  </a:txBody>
                  <a:tcPr/>
                </a:tc>
                <a:tc>
                  <a:txBody>
                    <a:bodyPr/>
                    <a:lstStyle/>
                    <a:p>
                      <a:r>
                        <a:rPr lang="en-US" sz="1100" dirty="0"/>
                        <a:t>0.89</a:t>
                      </a:r>
                    </a:p>
                  </a:txBody>
                  <a:tcPr/>
                </a:tc>
                <a:tc>
                  <a:txBody>
                    <a:bodyPr/>
                    <a:lstStyle/>
                    <a:p>
                      <a:r>
                        <a:rPr lang="en-US" sz="1100" dirty="0"/>
                        <a:t>0.88</a:t>
                      </a:r>
                    </a:p>
                  </a:txBody>
                  <a:tcPr/>
                </a:tc>
                <a:extLst>
                  <a:ext uri="{0D108BD9-81ED-4DB2-BD59-A6C34878D82A}">
                    <a16:rowId xmlns:a16="http://schemas.microsoft.com/office/drawing/2014/main" val="3192958904"/>
                  </a:ext>
                </a:extLst>
              </a:tr>
              <a:tr h="264061">
                <a:tc>
                  <a:txBody>
                    <a:bodyPr/>
                    <a:lstStyle/>
                    <a:p>
                      <a:r>
                        <a:rPr lang="en-US" sz="1100" dirty="0"/>
                        <a:t>HAN</a:t>
                      </a:r>
                    </a:p>
                  </a:txBody>
                  <a:tcPr/>
                </a:tc>
                <a:tc>
                  <a:txBody>
                    <a:bodyPr/>
                    <a:lstStyle/>
                    <a:p>
                      <a:r>
                        <a:rPr lang="en-US" sz="1100" dirty="0"/>
                        <a:t>0.91</a:t>
                      </a:r>
                    </a:p>
                  </a:txBody>
                  <a:tcPr/>
                </a:tc>
                <a:tc>
                  <a:txBody>
                    <a:bodyPr/>
                    <a:lstStyle/>
                    <a:p>
                      <a:r>
                        <a:rPr lang="en-US" sz="1100" dirty="0"/>
                        <a:t>0.89</a:t>
                      </a:r>
                    </a:p>
                  </a:txBody>
                  <a:tcPr/>
                </a:tc>
                <a:tc>
                  <a:txBody>
                    <a:bodyPr/>
                    <a:lstStyle/>
                    <a:p>
                      <a:r>
                        <a:rPr lang="en-US" sz="1100" dirty="0"/>
                        <a:t>0.90</a:t>
                      </a:r>
                    </a:p>
                  </a:txBody>
                  <a:tcPr/>
                </a:tc>
                <a:tc>
                  <a:txBody>
                    <a:bodyPr/>
                    <a:lstStyle/>
                    <a:p>
                      <a:r>
                        <a:rPr lang="en-US" sz="1100" dirty="0"/>
                        <a:t>0.90</a:t>
                      </a:r>
                    </a:p>
                  </a:txBody>
                  <a:tcPr/>
                </a:tc>
                <a:tc>
                  <a:txBody>
                    <a:bodyPr/>
                    <a:lstStyle/>
                    <a:p>
                      <a:r>
                        <a:rPr lang="en-US" sz="1100" dirty="0"/>
                        <a:t>0.91</a:t>
                      </a:r>
                    </a:p>
                  </a:txBody>
                  <a:tcPr/>
                </a:tc>
                <a:extLst>
                  <a:ext uri="{0D108BD9-81ED-4DB2-BD59-A6C34878D82A}">
                    <a16:rowId xmlns:a16="http://schemas.microsoft.com/office/drawing/2014/main" val="580922421"/>
                  </a:ext>
                </a:extLst>
              </a:tr>
            </a:tbl>
          </a:graphicData>
        </a:graphic>
      </p:graphicFrame>
      <p:sp>
        <p:nvSpPr>
          <p:cNvPr id="12" name="Content Placeholder 2">
            <a:extLst>
              <a:ext uri="{FF2B5EF4-FFF2-40B4-BE49-F238E27FC236}">
                <a16:creationId xmlns:a16="http://schemas.microsoft.com/office/drawing/2014/main" id="{D035613F-308E-429B-9F7C-6D71ED29BEF8}"/>
              </a:ext>
            </a:extLst>
          </p:cNvPr>
          <p:cNvSpPr txBox="1">
            <a:spLocks/>
          </p:cNvSpPr>
          <p:nvPr/>
        </p:nvSpPr>
        <p:spPr>
          <a:xfrm>
            <a:off x="759363" y="4005985"/>
            <a:ext cx="2188396" cy="94939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1400" dirty="0" err="1">
                <a:solidFill>
                  <a:schemeClr val="tx1">
                    <a:lumMod val="65000"/>
                    <a:lumOff val="35000"/>
                  </a:schemeClr>
                </a:solidFill>
              </a:rPr>
              <a:t>GloVe</a:t>
            </a:r>
            <a:endParaRPr lang="en-US" sz="1400" dirty="0">
              <a:solidFill>
                <a:schemeClr val="tx1">
                  <a:lumMod val="65000"/>
                  <a:lumOff val="35000"/>
                </a:schemeClr>
              </a:solidFill>
            </a:endParaRPr>
          </a:p>
        </p:txBody>
      </p:sp>
      <p:sp>
        <p:nvSpPr>
          <p:cNvPr id="13" name="Content Placeholder 2">
            <a:extLst>
              <a:ext uri="{FF2B5EF4-FFF2-40B4-BE49-F238E27FC236}">
                <a16:creationId xmlns:a16="http://schemas.microsoft.com/office/drawing/2014/main" id="{910EC464-664E-489E-9530-E08480CE8A16}"/>
              </a:ext>
            </a:extLst>
          </p:cNvPr>
          <p:cNvSpPr txBox="1">
            <a:spLocks/>
          </p:cNvSpPr>
          <p:nvPr/>
        </p:nvSpPr>
        <p:spPr>
          <a:xfrm>
            <a:off x="759363" y="5719683"/>
            <a:ext cx="2188396" cy="94939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1400" dirty="0" err="1">
                <a:solidFill>
                  <a:schemeClr val="tx1">
                    <a:lumMod val="65000"/>
                    <a:lumOff val="35000"/>
                  </a:schemeClr>
                </a:solidFill>
              </a:rPr>
              <a:t>fastText</a:t>
            </a:r>
            <a:endParaRPr lang="en-US" sz="1400" dirty="0">
              <a:solidFill>
                <a:schemeClr val="tx1">
                  <a:lumMod val="65000"/>
                  <a:lumOff val="35000"/>
                </a:schemeClr>
              </a:solidFill>
            </a:endParaRPr>
          </a:p>
        </p:txBody>
      </p:sp>
      <p:sp>
        <p:nvSpPr>
          <p:cNvPr id="14" name="Arrow: Right 13">
            <a:extLst>
              <a:ext uri="{FF2B5EF4-FFF2-40B4-BE49-F238E27FC236}">
                <a16:creationId xmlns:a16="http://schemas.microsoft.com/office/drawing/2014/main" id="{4745DCCA-9979-4038-A0CF-DBE4A8527E7B}"/>
              </a:ext>
            </a:extLst>
          </p:cNvPr>
          <p:cNvSpPr/>
          <p:nvPr/>
        </p:nvSpPr>
        <p:spPr>
          <a:xfrm flipH="1">
            <a:off x="9946933" y="6194378"/>
            <a:ext cx="647058" cy="244011"/>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1FC44C66-FA51-4949-8463-AA8E70DEE597}"/>
              </a:ext>
            </a:extLst>
          </p:cNvPr>
          <p:cNvSpPr/>
          <p:nvPr/>
        </p:nvSpPr>
        <p:spPr>
          <a:xfrm flipH="1">
            <a:off x="9946933" y="3698838"/>
            <a:ext cx="647058" cy="244011"/>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5EF31C3C-686F-4D49-B570-7F32F44339B3}"/>
              </a:ext>
            </a:extLst>
          </p:cNvPr>
          <p:cNvSpPr/>
          <p:nvPr/>
        </p:nvSpPr>
        <p:spPr>
          <a:xfrm flipH="1">
            <a:off x="9946933" y="2289742"/>
            <a:ext cx="647058" cy="244011"/>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CD11B030-FA42-4A51-A79B-5371599FD3CF}"/>
              </a:ext>
            </a:extLst>
          </p:cNvPr>
          <p:cNvSpPr txBox="1">
            <a:spLocks/>
          </p:cNvSpPr>
          <p:nvPr/>
        </p:nvSpPr>
        <p:spPr>
          <a:xfrm>
            <a:off x="2106201" y="6469062"/>
            <a:ext cx="4458985" cy="94939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1400" dirty="0">
                <a:solidFill>
                  <a:schemeClr val="tx1">
                    <a:lumMod val="65000"/>
                    <a:lumOff val="35000"/>
                  </a:schemeClr>
                </a:solidFill>
              </a:rPr>
              <a:t>Adam optimizer, binary cross-entropy loss</a:t>
            </a:r>
          </a:p>
        </p:txBody>
      </p:sp>
    </p:spTree>
    <p:extLst>
      <p:ext uri="{BB962C8B-B14F-4D97-AF65-F5344CB8AC3E}">
        <p14:creationId xmlns:p14="http://schemas.microsoft.com/office/powerpoint/2010/main" val="1290320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39EDA-C0B5-422A-A80F-619A8E4D78BF}"/>
              </a:ext>
            </a:extLst>
          </p:cNvPr>
          <p:cNvSpPr>
            <a:spLocks noGrp="1"/>
          </p:cNvSpPr>
          <p:nvPr>
            <p:ph type="title"/>
          </p:nvPr>
        </p:nvSpPr>
        <p:spPr/>
        <p:txBody>
          <a:bodyPr/>
          <a:lstStyle/>
          <a:p>
            <a:r>
              <a:rPr lang="en-US" dirty="0"/>
              <a:t>BERT Models</a:t>
            </a:r>
          </a:p>
        </p:txBody>
      </p:sp>
      <p:sp>
        <p:nvSpPr>
          <p:cNvPr id="3" name="Content Placeholder 2">
            <a:extLst>
              <a:ext uri="{FF2B5EF4-FFF2-40B4-BE49-F238E27FC236}">
                <a16:creationId xmlns:a16="http://schemas.microsoft.com/office/drawing/2014/main" id="{7B039AC5-0685-43F1-82A2-1440BE5B8CC7}"/>
              </a:ext>
            </a:extLst>
          </p:cNvPr>
          <p:cNvSpPr>
            <a:spLocks noGrp="1"/>
          </p:cNvSpPr>
          <p:nvPr>
            <p:ph idx="1"/>
          </p:nvPr>
        </p:nvSpPr>
        <p:spPr>
          <a:xfrm>
            <a:off x="1261872" y="1828800"/>
            <a:ext cx="8595360" cy="4663440"/>
          </a:xfrm>
        </p:spPr>
        <p:txBody>
          <a:bodyPr>
            <a:normAutofit/>
          </a:bodyPr>
          <a:lstStyle/>
          <a:p>
            <a:r>
              <a:rPr lang="en-US" dirty="0"/>
              <a:t>BERT: Bidirectional Encoder Representations from Transformers</a:t>
            </a:r>
          </a:p>
          <a:p>
            <a:r>
              <a:rPr lang="en-US" dirty="0"/>
              <a:t>Language representation model in which every output element is connected to every input element</a:t>
            </a:r>
          </a:p>
          <a:p>
            <a:r>
              <a:rPr lang="en-US" dirty="0"/>
              <a:t>Unlike other language models, it can read text input sequentially in both directions at the same time</a:t>
            </a:r>
          </a:p>
          <a:p>
            <a:r>
              <a:rPr lang="en-US" dirty="0"/>
              <a:t>Trained on 3.3 million words</a:t>
            </a:r>
          </a:p>
          <a:p>
            <a:r>
              <a:rPr lang="en-US" dirty="0"/>
              <a:t>Variations:</a:t>
            </a:r>
          </a:p>
          <a:p>
            <a:pPr lvl="1"/>
            <a:r>
              <a:rPr lang="en-US" dirty="0"/>
              <a:t>BERT</a:t>
            </a:r>
          </a:p>
          <a:p>
            <a:pPr lvl="1"/>
            <a:r>
              <a:rPr lang="en-US" dirty="0" err="1"/>
              <a:t>SmallBERT</a:t>
            </a:r>
            <a:endParaRPr lang="en-US" dirty="0"/>
          </a:p>
          <a:p>
            <a:pPr lvl="1"/>
            <a:r>
              <a:rPr lang="en-US" dirty="0"/>
              <a:t>ALBERT</a:t>
            </a:r>
          </a:p>
          <a:p>
            <a:pPr lvl="1"/>
            <a:r>
              <a:rPr lang="en-US" dirty="0"/>
              <a:t>ELECTRA</a:t>
            </a:r>
          </a:p>
        </p:txBody>
      </p:sp>
      <p:sp>
        <p:nvSpPr>
          <p:cNvPr id="6" name="Slide Number Placeholder 5">
            <a:extLst>
              <a:ext uri="{FF2B5EF4-FFF2-40B4-BE49-F238E27FC236}">
                <a16:creationId xmlns:a16="http://schemas.microsoft.com/office/drawing/2014/main" id="{4D8EA721-2A7A-4144-9840-C30E8C14C506}"/>
              </a:ext>
            </a:extLst>
          </p:cNvPr>
          <p:cNvSpPr>
            <a:spLocks noGrp="1"/>
          </p:cNvSpPr>
          <p:nvPr>
            <p:ph type="sldNum" sz="quarter" idx="12"/>
          </p:nvPr>
        </p:nvSpPr>
        <p:spPr/>
        <p:txBody>
          <a:bodyPr>
            <a:normAutofit lnSpcReduction="10000"/>
          </a:bodyPr>
          <a:lstStyle/>
          <a:p>
            <a:fld id="{69E57DC2-970A-4B3E-BB1C-7A09969E49DF}" type="slidenum">
              <a:rPr lang="en-US" smtClean="0"/>
              <a:t>16</a:t>
            </a:fld>
            <a:endParaRPr lang="en-US" dirty="0"/>
          </a:p>
        </p:txBody>
      </p:sp>
      <p:pic>
        <p:nvPicPr>
          <p:cNvPr id="5" name="Picture 4">
            <a:extLst>
              <a:ext uri="{FF2B5EF4-FFF2-40B4-BE49-F238E27FC236}">
                <a16:creationId xmlns:a16="http://schemas.microsoft.com/office/drawing/2014/main" id="{B1376B0A-2CF1-472D-BBC5-A353182D53AC}"/>
              </a:ext>
            </a:extLst>
          </p:cNvPr>
          <p:cNvPicPr>
            <a:picLocks noChangeAspect="1"/>
          </p:cNvPicPr>
          <p:nvPr/>
        </p:nvPicPr>
        <p:blipFill>
          <a:blip r:embed="rId3"/>
          <a:stretch>
            <a:fillRect/>
          </a:stretch>
        </p:blipFill>
        <p:spPr>
          <a:xfrm>
            <a:off x="3244215" y="4671850"/>
            <a:ext cx="8048625" cy="2085975"/>
          </a:xfrm>
          <a:prstGeom prst="rect">
            <a:avLst/>
          </a:prstGeom>
        </p:spPr>
      </p:pic>
      <p:sp>
        <p:nvSpPr>
          <p:cNvPr id="7" name="Arrow: Right 6">
            <a:extLst>
              <a:ext uri="{FF2B5EF4-FFF2-40B4-BE49-F238E27FC236}">
                <a16:creationId xmlns:a16="http://schemas.microsoft.com/office/drawing/2014/main" id="{F0D1BED4-9DA6-40D5-B79D-841C81299F0A}"/>
              </a:ext>
            </a:extLst>
          </p:cNvPr>
          <p:cNvSpPr/>
          <p:nvPr/>
        </p:nvSpPr>
        <p:spPr>
          <a:xfrm>
            <a:off x="1019882" y="4788384"/>
            <a:ext cx="541350" cy="244011"/>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BFD8F875-EC25-4F1A-A62D-63B9F2308A77}"/>
              </a:ext>
            </a:extLst>
          </p:cNvPr>
          <p:cNvSpPr/>
          <p:nvPr/>
        </p:nvSpPr>
        <p:spPr>
          <a:xfrm>
            <a:off x="1019882" y="5735755"/>
            <a:ext cx="541350" cy="244011"/>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2530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0AD8-C66C-48E4-9683-D5F46CA41386}"/>
              </a:ext>
            </a:extLst>
          </p:cNvPr>
          <p:cNvSpPr>
            <a:spLocks noGrp="1"/>
          </p:cNvSpPr>
          <p:nvPr>
            <p:ph type="title"/>
          </p:nvPr>
        </p:nvSpPr>
        <p:spPr/>
        <p:txBody>
          <a:bodyPr/>
          <a:lstStyle/>
          <a:p>
            <a:r>
              <a:rPr lang="en-US" dirty="0"/>
              <a:t>Results &amp; Application</a:t>
            </a:r>
          </a:p>
        </p:txBody>
      </p:sp>
      <p:sp>
        <p:nvSpPr>
          <p:cNvPr id="3" name="Content Placeholder 2">
            <a:extLst>
              <a:ext uri="{FF2B5EF4-FFF2-40B4-BE49-F238E27FC236}">
                <a16:creationId xmlns:a16="http://schemas.microsoft.com/office/drawing/2014/main" id="{24B72DA7-F554-4447-B555-0F880E59087A}"/>
              </a:ext>
            </a:extLst>
          </p:cNvPr>
          <p:cNvSpPr>
            <a:spLocks noGrp="1"/>
          </p:cNvSpPr>
          <p:nvPr>
            <p:ph idx="1"/>
          </p:nvPr>
        </p:nvSpPr>
        <p:spPr>
          <a:xfrm>
            <a:off x="1261872" y="1739349"/>
            <a:ext cx="8595360" cy="4351337"/>
          </a:xfrm>
        </p:spPr>
        <p:txBody>
          <a:bodyPr/>
          <a:lstStyle/>
          <a:p>
            <a:r>
              <a:rPr lang="en-US" dirty="0"/>
              <a:t>Input as tensor</a:t>
            </a:r>
          </a:p>
          <a:p>
            <a:r>
              <a:rPr lang="en-US" dirty="0"/>
              <a:t>Minimal text pre-processing</a:t>
            </a:r>
          </a:p>
          <a:p>
            <a:r>
              <a:rPr lang="en-US" dirty="0"/>
              <a:t>Using Sigmoid activation</a:t>
            </a:r>
          </a:p>
        </p:txBody>
      </p:sp>
      <p:sp>
        <p:nvSpPr>
          <p:cNvPr id="6" name="Slide Number Placeholder 5">
            <a:extLst>
              <a:ext uri="{FF2B5EF4-FFF2-40B4-BE49-F238E27FC236}">
                <a16:creationId xmlns:a16="http://schemas.microsoft.com/office/drawing/2014/main" id="{A3E57CB9-8C26-4E6A-8EBF-4310EEA572E8}"/>
              </a:ext>
            </a:extLst>
          </p:cNvPr>
          <p:cNvSpPr>
            <a:spLocks noGrp="1"/>
          </p:cNvSpPr>
          <p:nvPr>
            <p:ph type="sldNum" sz="quarter" idx="12"/>
          </p:nvPr>
        </p:nvSpPr>
        <p:spPr/>
        <p:txBody>
          <a:bodyPr>
            <a:normAutofit lnSpcReduction="10000"/>
          </a:bodyPr>
          <a:lstStyle/>
          <a:p>
            <a:fld id="{69E57DC2-970A-4B3E-BB1C-7A09969E49DF}" type="slidenum">
              <a:rPr lang="en-US" smtClean="0"/>
              <a:t>17</a:t>
            </a:fld>
            <a:endParaRPr lang="en-US" dirty="0"/>
          </a:p>
        </p:txBody>
      </p:sp>
      <p:graphicFrame>
        <p:nvGraphicFramePr>
          <p:cNvPr id="5" name="Table 8">
            <a:extLst>
              <a:ext uri="{FF2B5EF4-FFF2-40B4-BE49-F238E27FC236}">
                <a16:creationId xmlns:a16="http://schemas.microsoft.com/office/drawing/2014/main" id="{8D5583A0-17FE-4419-88C6-6AFD7C13C388}"/>
              </a:ext>
            </a:extLst>
          </p:cNvPr>
          <p:cNvGraphicFramePr>
            <a:graphicFrameLocks noGrp="1"/>
          </p:cNvGraphicFramePr>
          <p:nvPr>
            <p:extLst>
              <p:ext uri="{D42A27DB-BD31-4B8C-83A1-F6EECF244321}">
                <p14:modId xmlns:p14="http://schemas.microsoft.com/office/powerpoint/2010/main" val="2281091760"/>
              </p:ext>
            </p:extLst>
          </p:nvPr>
        </p:nvGraphicFramePr>
        <p:xfrm>
          <a:off x="1155030" y="3086556"/>
          <a:ext cx="9128040" cy="853440"/>
        </p:xfrm>
        <a:graphic>
          <a:graphicData uri="http://schemas.openxmlformats.org/drawingml/2006/table">
            <a:tbl>
              <a:tblPr firstRow="1" bandRow="1">
                <a:tableStyleId>{5C22544A-7EE6-4342-B048-85BDC9FD1C3A}</a:tableStyleId>
              </a:tblPr>
              <a:tblGrid>
                <a:gridCol w="2405269">
                  <a:extLst>
                    <a:ext uri="{9D8B030D-6E8A-4147-A177-3AD203B41FA5}">
                      <a16:colId xmlns:a16="http://schemas.microsoft.com/office/drawing/2014/main" val="80833123"/>
                    </a:ext>
                  </a:extLst>
                </a:gridCol>
                <a:gridCol w="1401418">
                  <a:extLst>
                    <a:ext uri="{9D8B030D-6E8A-4147-A177-3AD203B41FA5}">
                      <a16:colId xmlns:a16="http://schemas.microsoft.com/office/drawing/2014/main" val="1877747493"/>
                    </a:ext>
                  </a:extLst>
                </a:gridCol>
                <a:gridCol w="1361661">
                  <a:extLst>
                    <a:ext uri="{9D8B030D-6E8A-4147-A177-3AD203B41FA5}">
                      <a16:colId xmlns:a16="http://schemas.microsoft.com/office/drawing/2014/main" val="189216920"/>
                    </a:ext>
                  </a:extLst>
                </a:gridCol>
                <a:gridCol w="1510748">
                  <a:extLst>
                    <a:ext uri="{9D8B030D-6E8A-4147-A177-3AD203B41FA5}">
                      <a16:colId xmlns:a16="http://schemas.microsoft.com/office/drawing/2014/main" val="269520902"/>
                    </a:ext>
                  </a:extLst>
                </a:gridCol>
                <a:gridCol w="1292086">
                  <a:extLst>
                    <a:ext uri="{9D8B030D-6E8A-4147-A177-3AD203B41FA5}">
                      <a16:colId xmlns:a16="http://schemas.microsoft.com/office/drawing/2014/main" val="1033327610"/>
                    </a:ext>
                  </a:extLst>
                </a:gridCol>
                <a:gridCol w="1156858">
                  <a:extLst>
                    <a:ext uri="{9D8B030D-6E8A-4147-A177-3AD203B41FA5}">
                      <a16:colId xmlns:a16="http://schemas.microsoft.com/office/drawing/2014/main" val="2292905165"/>
                    </a:ext>
                  </a:extLst>
                </a:gridCol>
              </a:tblGrid>
              <a:tr h="245599">
                <a:tc>
                  <a:txBody>
                    <a:bodyPr/>
                    <a:lstStyle/>
                    <a:p>
                      <a:r>
                        <a:rPr lang="en-US" sz="1400" dirty="0"/>
                        <a:t>Model</a:t>
                      </a:r>
                    </a:p>
                  </a:txBody>
                  <a:tcPr/>
                </a:tc>
                <a:tc>
                  <a:txBody>
                    <a:bodyPr/>
                    <a:lstStyle/>
                    <a:p>
                      <a:r>
                        <a:rPr lang="en-US" sz="1400" dirty="0"/>
                        <a:t>Accuracy</a:t>
                      </a:r>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AUC</a:t>
                      </a:r>
                    </a:p>
                  </a:txBody>
                  <a:tcPr/>
                </a:tc>
                <a:extLst>
                  <a:ext uri="{0D108BD9-81ED-4DB2-BD59-A6C34878D82A}">
                    <a16:rowId xmlns:a16="http://schemas.microsoft.com/office/drawing/2014/main" val="4014162062"/>
                  </a:ext>
                </a:extLst>
              </a:tr>
              <a:tr h="0">
                <a:tc>
                  <a:txBody>
                    <a:bodyPr/>
                    <a:lstStyle/>
                    <a:p>
                      <a:r>
                        <a:rPr lang="en-US" sz="1200" dirty="0"/>
                        <a:t>BERT (Base) – 12 Layers</a:t>
                      </a:r>
                    </a:p>
                  </a:txBody>
                  <a:tcPr/>
                </a:tc>
                <a:tc>
                  <a:txBody>
                    <a:bodyPr/>
                    <a:lstStyle/>
                    <a:p>
                      <a:r>
                        <a:rPr lang="en-US" sz="1200" dirty="0"/>
                        <a:t>0.94</a:t>
                      </a:r>
                    </a:p>
                  </a:txBody>
                  <a:tcPr/>
                </a:tc>
                <a:tc>
                  <a:txBody>
                    <a:bodyPr/>
                    <a:lstStyle/>
                    <a:p>
                      <a:r>
                        <a:rPr lang="en-US" sz="1200" dirty="0"/>
                        <a:t>0.93</a:t>
                      </a:r>
                    </a:p>
                  </a:txBody>
                  <a:tcPr/>
                </a:tc>
                <a:tc>
                  <a:txBody>
                    <a:bodyPr/>
                    <a:lstStyle/>
                    <a:p>
                      <a:r>
                        <a:rPr lang="en-US" sz="1200" dirty="0"/>
                        <a:t>0.94</a:t>
                      </a:r>
                    </a:p>
                  </a:txBody>
                  <a:tcPr/>
                </a:tc>
                <a:tc>
                  <a:txBody>
                    <a:bodyPr/>
                    <a:lstStyle/>
                    <a:p>
                      <a:r>
                        <a:rPr lang="en-US" sz="1200" dirty="0"/>
                        <a:t>0.94</a:t>
                      </a:r>
                    </a:p>
                  </a:txBody>
                  <a:tcPr/>
                </a:tc>
                <a:tc>
                  <a:txBody>
                    <a:bodyPr/>
                    <a:lstStyle/>
                    <a:p>
                      <a:r>
                        <a:rPr lang="en-US" sz="1200" dirty="0"/>
                        <a:t>0.93</a:t>
                      </a:r>
                    </a:p>
                  </a:txBody>
                  <a:tcPr/>
                </a:tc>
                <a:extLst>
                  <a:ext uri="{0D108BD9-81ED-4DB2-BD59-A6C34878D82A}">
                    <a16:rowId xmlns:a16="http://schemas.microsoft.com/office/drawing/2014/main" val="2983531234"/>
                  </a:ext>
                </a:extLst>
              </a:tr>
              <a:tr h="245599">
                <a:tc>
                  <a:txBody>
                    <a:bodyPr/>
                    <a:lstStyle/>
                    <a:p>
                      <a:r>
                        <a:rPr lang="en-US" sz="1200" dirty="0"/>
                        <a:t>ELECTRA (BASE) – 12 Layers</a:t>
                      </a:r>
                    </a:p>
                  </a:txBody>
                  <a:tcPr/>
                </a:tc>
                <a:tc>
                  <a:txBody>
                    <a:bodyPr/>
                    <a:lstStyle/>
                    <a:p>
                      <a:r>
                        <a:rPr lang="en-US" sz="1200" dirty="0"/>
                        <a:t>0.96</a:t>
                      </a:r>
                    </a:p>
                  </a:txBody>
                  <a:tcPr/>
                </a:tc>
                <a:tc>
                  <a:txBody>
                    <a:bodyPr/>
                    <a:lstStyle/>
                    <a:p>
                      <a:r>
                        <a:rPr lang="en-US" sz="1200" dirty="0"/>
                        <a:t>0.95</a:t>
                      </a:r>
                    </a:p>
                  </a:txBody>
                  <a:tcPr/>
                </a:tc>
                <a:tc>
                  <a:txBody>
                    <a:bodyPr/>
                    <a:lstStyle/>
                    <a:p>
                      <a:r>
                        <a:rPr lang="en-US" sz="1200" dirty="0"/>
                        <a:t>0.96</a:t>
                      </a:r>
                    </a:p>
                  </a:txBody>
                  <a:tcPr/>
                </a:tc>
                <a:tc>
                  <a:txBody>
                    <a:bodyPr/>
                    <a:lstStyle/>
                    <a:p>
                      <a:r>
                        <a:rPr lang="en-US" sz="1200" dirty="0"/>
                        <a:t>0.96</a:t>
                      </a:r>
                    </a:p>
                  </a:txBody>
                  <a:tcPr/>
                </a:tc>
                <a:tc>
                  <a:txBody>
                    <a:bodyPr/>
                    <a:lstStyle/>
                    <a:p>
                      <a:r>
                        <a:rPr lang="en-US" sz="1200" dirty="0"/>
                        <a:t>0.94</a:t>
                      </a:r>
                    </a:p>
                  </a:txBody>
                  <a:tcPr/>
                </a:tc>
                <a:extLst>
                  <a:ext uri="{0D108BD9-81ED-4DB2-BD59-A6C34878D82A}">
                    <a16:rowId xmlns:a16="http://schemas.microsoft.com/office/drawing/2014/main" val="2981958447"/>
                  </a:ext>
                </a:extLst>
              </a:tr>
            </a:tbl>
          </a:graphicData>
        </a:graphic>
      </p:graphicFrame>
      <p:sp>
        <p:nvSpPr>
          <p:cNvPr id="7" name="Arrow: Right 6">
            <a:extLst>
              <a:ext uri="{FF2B5EF4-FFF2-40B4-BE49-F238E27FC236}">
                <a16:creationId xmlns:a16="http://schemas.microsoft.com/office/drawing/2014/main" id="{676DE5B0-DCF3-41F7-B37F-DD823BE04245}"/>
              </a:ext>
            </a:extLst>
          </p:cNvPr>
          <p:cNvSpPr/>
          <p:nvPr/>
        </p:nvSpPr>
        <p:spPr>
          <a:xfrm flipH="1">
            <a:off x="10366147" y="3679503"/>
            <a:ext cx="647058" cy="244011"/>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BC944B7-D18A-45EB-B071-AA1109CE7685}"/>
              </a:ext>
            </a:extLst>
          </p:cNvPr>
          <p:cNvPicPr>
            <a:picLocks noChangeAspect="1"/>
          </p:cNvPicPr>
          <p:nvPr/>
        </p:nvPicPr>
        <p:blipFill>
          <a:blip r:embed="rId3"/>
          <a:stretch>
            <a:fillRect/>
          </a:stretch>
        </p:blipFill>
        <p:spPr>
          <a:xfrm>
            <a:off x="609996" y="4008735"/>
            <a:ext cx="4359569" cy="2733738"/>
          </a:xfrm>
          <a:prstGeom prst="rect">
            <a:avLst/>
          </a:prstGeom>
        </p:spPr>
      </p:pic>
      <p:pic>
        <p:nvPicPr>
          <p:cNvPr id="16" name="Picture 15">
            <a:extLst>
              <a:ext uri="{FF2B5EF4-FFF2-40B4-BE49-F238E27FC236}">
                <a16:creationId xmlns:a16="http://schemas.microsoft.com/office/drawing/2014/main" id="{4EB9FD28-AF59-45C6-8AFA-B8B9649219B0}"/>
              </a:ext>
            </a:extLst>
          </p:cNvPr>
          <p:cNvPicPr>
            <a:picLocks noChangeAspect="1"/>
          </p:cNvPicPr>
          <p:nvPr/>
        </p:nvPicPr>
        <p:blipFill>
          <a:blip r:embed="rId4"/>
          <a:stretch>
            <a:fillRect/>
          </a:stretch>
        </p:blipFill>
        <p:spPr>
          <a:xfrm>
            <a:off x="6987209" y="4222399"/>
            <a:ext cx="4263752" cy="2543526"/>
          </a:xfrm>
          <a:prstGeom prst="rect">
            <a:avLst/>
          </a:prstGeom>
        </p:spPr>
      </p:pic>
    </p:spTree>
    <p:extLst>
      <p:ext uri="{BB962C8B-B14F-4D97-AF65-F5344CB8AC3E}">
        <p14:creationId xmlns:p14="http://schemas.microsoft.com/office/powerpoint/2010/main" val="1251280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0AD8-C66C-48E4-9683-D5F46CA41386}"/>
              </a:ext>
            </a:extLst>
          </p:cNvPr>
          <p:cNvSpPr>
            <a:spLocks noGrp="1"/>
          </p:cNvSpPr>
          <p:nvPr>
            <p:ph type="title"/>
          </p:nvPr>
        </p:nvSpPr>
        <p:spPr/>
        <p:txBody>
          <a:bodyPr/>
          <a:lstStyle/>
          <a:p>
            <a:r>
              <a:rPr lang="en-US" dirty="0"/>
              <a:t>Results &amp; Application</a:t>
            </a:r>
          </a:p>
        </p:txBody>
      </p:sp>
      <p:sp>
        <p:nvSpPr>
          <p:cNvPr id="6" name="Slide Number Placeholder 5">
            <a:extLst>
              <a:ext uri="{FF2B5EF4-FFF2-40B4-BE49-F238E27FC236}">
                <a16:creationId xmlns:a16="http://schemas.microsoft.com/office/drawing/2014/main" id="{A3E57CB9-8C26-4E6A-8EBF-4310EEA572E8}"/>
              </a:ext>
            </a:extLst>
          </p:cNvPr>
          <p:cNvSpPr>
            <a:spLocks noGrp="1"/>
          </p:cNvSpPr>
          <p:nvPr>
            <p:ph type="sldNum" sz="quarter" idx="12"/>
          </p:nvPr>
        </p:nvSpPr>
        <p:spPr/>
        <p:txBody>
          <a:bodyPr>
            <a:normAutofit lnSpcReduction="10000"/>
          </a:bodyPr>
          <a:lstStyle/>
          <a:p>
            <a:fld id="{69E57DC2-970A-4B3E-BB1C-7A09969E49DF}" type="slidenum">
              <a:rPr lang="en-US" smtClean="0"/>
              <a:t>18</a:t>
            </a:fld>
            <a:endParaRPr lang="en-US" dirty="0"/>
          </a:p>
        </p:txBody>
      </p:sp>
      <p:pic>
        <p:nvPicPr>
          <p:cNvPr id="8" name="Picture 7">
            <a:extLst>
              <a:ext uri="{FF2B5EF4-FFF2-40B4-BE49-F238E27FC236}">
                <a16:creationId xmlns:a16="http://schemas.microsoft.com/office/drawing/2014/main" id="{43295B89-16A0-4ED8-98E2-0CDD5B4C481F}"/>
              </a:ext>
            </a:extLst>
          </p:cNvPr>
          <p:cNvPicPr>
            <a:picLocks noChangeAspect="1"/>
          </p:cNvPicPr>
          <p:nvPr/>
        </p:nvPicPr>
        <p:blipFill>
          <a:blip r:embed="rId2"/>
          <a:stretch>
            <a:fillRect/>
          </a:stretch>
        </p:blipFill>
        <p:spPr>
          <a:xfrm>
            <a:off x="3042060" y="4421380"/>
            <a:ext cx="5068272" cy="2307345"/>
          </a:xfrm>
          <a:prstGeom prst="rect">
            <a:avLst/>
          </a:prstGeom>
        </p:spPr>
      </p:pic>
      <p:pic>
        <p:nvPicPr>
          <p:cNvPr id="13" name="Picture 12">
            <a:extLst>
              <a:ext uri="{FF2B5EF4-FFF2-40B4-BE49-F238E27FC236}">
                <a16:creationId xmlns:a16="http://schemas.microsoft.com/office/drawing/2014/main" id="{8453C7CE-CD25-4A09-B901-EC8F4B60C7EB}"/>
              </a:ext>
            </a:extLst>
          </p:cNvPr>
          <p:cNvPicPr>
            <a:picLocks noChangeAspect="1"/>
          </p:cNvPicPr>
          <p:nvPr/>
        </p:nvPicPr>
        <p:blipFill>
          <a:blip r:embed="rId3"/>
          <a:stretch>
            <a:fillRect/>
          </a:stretch>
        </p:blipFill>
        <p:spPr>
          <a:xfrm>
            <a:off x="6096000" y="2125558"/>
            <a:ext cx="4650628" cy="1861586"/>
          </a:xfrm>
          <a:prstGeom prst="rect">
            <a:avLst/>
          </a:prstGeom>
        </p:spPr>
      </p:pic>
      <p:pic>
        <p:nvPicPr>
          <p:cNvPr id="4" name="Picture 3">
            <a:extLst>
              <a:ext uri="{FF2B5EF4-FFF2-40B4-BE49-F238E27FC236}">
                <a16:creationId xmlns:a16="http://schemas.microsoft.com/office/drawing/2014/main" id="{A101F674-5F80-4D95-8DAE-EA833AF814E1}"/>
              </a:ext>
            </a:extLst>
          </p:cNvPr>
          <p:cNvPicPr>
            <a:picLocks noChangeAspect="1"/>
          </p:cNvPicPr>
          <p:nvPr/>
        </p:nvPicPr>
        <p:blipFill>
          <a:blip r:embed="rId4"/>
          <a:stretch>
            <a:fillRect/>
          </a:stretch>
        </p:blipFill>
        <p:spPr>
          <a:xfrm>
            <a:off x="548940" y="2125558"/>
            <a:ext cx="4986240" cy="1753153"/>
          </a:xfrm>
          <a:prstGeom prst="rect">
            <a:avLst/>
          </a:prstGeom>
        </p:spPr>
      </p:pic>
    </p:spTree>
    <p:extLst>
      <p:ext uri="{BB962C8B-B14F-4D97-AF65-F5344CB8AC3E}">
        <p14:creationId xmlns:p14="http://schemas.microsoft.com/office/powerpoint/2010/main" val="713718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55BF8-8ABF-4BEB-AC6F-E4B68806B677}"/>
              </a:ext>
            </a:extLst>
          </p:cNvPr>
          <p:cNvSpPr>
            <a:spLocks noGrp="1"/>
          </p:cNvSpPr>
          <p:nvPr>
            <p:ph type="title"/>
          </p:nvPr>
        </p:nvSpPr>
        <p:spPr/>
        <p:txBody>
          <a:bodyPr/>
          <a:lstStyle/>
          <a:p>
            <a:r>
              <a:rPr lang="en-US" dirty="0"/>
              <a:t>Conclusion &amp; Further Study</a:t>
            </a:r>
          </a:p>
        </p:txBody>
      </p:sp>
      <p:sp>
        <p:nvSpPr>
          <p:cNvPr id="3" name="Content Placeholder 2">
            <a:extLst>
              <a:ext uri="{FF2B5EF4-FFF2-40B4-BE49-F238E27FC236}">
                <a16:creationId xmlns:a16="http://schemas.microsoft.com/office/drawing/2014/main" id="{F3AF0230-94EF-4A88-98E0-39C7E6AC6827}"/>
              </a:ext>
            </a:extLst>
          </p:cNvPr>
          <p:cNvSpPr>
            <a:spLocks noGrp="1"/>
          </p:cNvSpPr>
          <p:nvPr>
            <p:ph idx="1"/>
          </p:nvPr>
        </p:nvSpPr>
        <p:spPr/>
        <p:txBody>
          <a:bodyPr/>
          <a:lstStyle/>
          <a:p>
            <a:r>
              <a:rPr lang="en-US" dirty="0"/>
              <a:t>Simple Machine Learning models, such as, log reg worked well on pre-processed data</a:t>
            </a:r>
          </a:p>
          <a:p>
            <a:r>
              <a:rPr lang="en-US" dirty="0"/>
              <a:t>Full BERT based model produced best results</a:t>
            </a:r>
          </a:p>
          <a:p>
            <a:pPr lvl="1"/>
            <a:r>
              <a:rPr lang="en-US" dirty="0"/>
              <a:t>Using ELECTRA variation was more efficient (8 </a:t>
            </a:r>
            <a:r>
              <a:rPr lang="en-US" dirty="0" err="1"/>
              <a:t>hrs</a:t>
            </a:r>
            <a:r>
              <a:rPr lang="en-US" dirty="0"/>
              <a:t> vs 13.5 </a:t>
            </a:r>
            <a:r>
              <a:rPr lang="en-US" dirty="0" err="1"/>
              <a:t>hrs</a:t>
            </a:r>
            <a:r>
              <a:rPr lang="en-US" dirty="0"/>
              <a:t>)</a:t>
            </a:r>
          </a:p>
          <a:p>
            <a:pPr lvl="1"/>
            <a:r>
              <a:rPr lang="en-US" dirty="0"/>
              <a:t>It could be fine-tuned to run faster and produce higher accuracy</a:t>
            </a:r>
          </a:p>
          <a:p>
            <a:r>
              <a:rPr lang="en-US" dirty="0"/>
              <a:t>For further study:</a:t>
            </a:r>
          </a:p>
          <a:p>
            <a:pPr lvl="1"/>
            <a:r>
              <a:rPr lang="en-US" dirty="0"/>
              <a:t>Incorporate drug names and medical conditions</a:t>
            </a:r>
          </a:p>
          <a:p>
            <a:pPr lvl="1"/>
            <a:r>
              <a:rPr lang="en-US" dirty="0"/>
              <a:t>Incorporate more ratings (classes)</a:t>
            </a:r>
          </a:p>
          <a:p>
            <a:pPr lvl="2"/>
            <a:r>
              <a:rPr lang="en-US" dirty="0"/>
              <a:t>Potentially 1 – 5 or 1 – 10 scale</a:t>
            </a:r>
          </a:p>
          <a:p>
            <a:pPr lvl="2"/>
            <a:endParaRPr lang="en-US" dirty="0"/>
          </a:p>
          <a:p>
            <a:pPr lvl="1"/>
            <a:r>
              <a:rPr lang="en-US" dirty="0"/>
              <a:t>Use more computing power (TPU) to train Full BERT model </a:t>
            </a:r>
          </a:p>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9D9280D6-E669-444B-8C4C-36E43E5A5D52}"/>
              </a:ext>
            </a:extLst>
          </p:cNvPr>
          <p:cNvSpPr>
            <a:spLocks noGrp="1"/>
          </p:cNvSpPr>
          <p:nvPr>
            <p:ph type="sldNum" sz="quarter" idx="12"/>
          </p:nvPr>
        </p:nvSpPr>
        <p:spPr/>
        <p:txBody>
          <a:bodyPr>
            <a:normAutofit lnSpcReduction="10000"/>
          </a:bodyPr>
          <a:lstStyle/>
          <a:p>
            <a:fld id="{69E57DC2-970A-4B3E-BB1C-7A09969E49DF}" type="slidenum">
              <a:rPr lang="en-US" smtClean="0"/>
              <a:t>19</a:t>
            </a:fld>
            <a:endParaRPr lang="en-US" dirty="0"/>
          </a:p>
        </p:txBody>
      </p:sp>
    </p:spTree>
    <p:extLst>
      <p:ext uri="{BB962C8B-B14F-4D97-AF65-F5344CB8AC3E}">
        <p14:creationId xmlns:p14="http://schemas.microsoft.com/office/powerpoint/2010/main" val="3729348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860821-7AB8-4EEE-8F91-3A1EFA40E14B}"/>
              </a:ext>
            </a:extLst>
          </p:cNvPr>
          <p:cNvSpPr>
            <a:spLocks noGrp="1"/>
          </p:cNvSpPr>
          <p:nvPr>
            <p:ph type="title"/>
          </p:nvPr>
        </p:nvSpPr>
        <p:spPr>
          <a:xfrm>
            <a:off x="1261872" y="365760"/>
            <a:ext cx="9692640" cy="1325562"/>
          </a:xfrm>
        </p:spPr>
        <p:txBody>
          <a:bodyPr>
            <a:normAutofit/>
          </a:bodyPr>
          <a:lstStyle/>
          <a:p>
            <a:r>
              <a:rPr lang="en-US" sz="4400" dirty="0"/>
              <a:t>Content</a:t>
            </a:r>
          </a:p>
        </p:txBody>
      </p:sp>
      <p:sp>
        <p:nvSpPr>
          <p:cNvPr id="6" name="Slide Number Placeholder 5">
            <a:extLst>
              <a:ext uri="{FF2B5EF4-FFF2-40B4-BE49-F238E27FC236}">
                <a16:creationId xmlns:a16="http://schemas.microsoft.com/office/drawing/2014/main" id="{722020F7-A27D-4117-803E-D8D87673D779}"/>
              </a:ext>
            </a:extLst>
          </p:cNvPr>
          <p:cNvSpPr>
            <a:spLocks noGrp="1"/>
          </p:cNvSpPr>
          <p:nvPr>
            <p:ph type="sldNum" sz="quarter" idx="12"/>
          </p:nvPr>
        </p:nvSpPr>
        <p:spPr/>
        <p:txBody>
          <a:bodyPr>
            <a:normAutofit lnSpcReduction="10000"/>
          </a:bodyPr>
          <a:lstStyle/>
          <a:p>
            <a:fld id="{69E57DC2-970A-4B3E-BB1C-7A09969E49DF}" type="slidenum">
              <a:rPr lang="en-US" smtClean="0"/>
              <a:pPr/>
              <a:t>2</a:t>
            </a:fld>
            <a:endParaRPr lang="en-US" dirty="0"/>
          </a:p>
        </p:txBody>
      </p:sp>
      <p:sp>
        <p:nvSpPr>
          <p:cNvPr id="9" name="Content Placeholder 2">
            <a:extLst>
              <a:ext uri="{FF2B5EF4-FFF2-40B4-BE49-F238E27FC236}">
                <a16:creationId xmlns:a16="http://schemas.microsoft.com/office/drawing/2014/main" id="{A9834E69-69EC-4AB5-96CA-3EBA7311B5D7}"/>
              </a:ext>
            </a:extLst>
          </p:cNvPr>
          <p:cNvSpPr txBox="1">
            <a:spLocks/>
          </p:cNvSpPr>
          <p:nvPr/>
        </p:nvSpPr>
        <p:spPr>
          <a:xfrm>
            <a:off x="1261872" y="1828800"/>
            <a:ext cx="8595360" cy="4351337"/>
          </a:xfrm>
          <a:prstGeom prst="rect">
            <a:avLst/>
          </a:prstGeom>
        </p:spPr>
        <p:txBody>
          <a:bodyPr vert="horz" lIns="91440" tIns="45720" rIns="91440" bIns="45720" rtlCol="0" anchor="t">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300"/>
              </a:spcBef>
              <a:spcAft>
                <a:spcPts val="300"/>
              </a:spcAft>
              <a:buClr>
                <a:schemeClr val="accent1"/>
              </a:buClr>
              <a:buFont typeface="Wingdings 2" pitchFamily="18" charset="2"/>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300"/>
              </a:spcBef>
              <a:spcAft>
                <a:spcPts val="300"/>
              </a:spcAft>
              <a:buClr>
                <a:schemeClr val="accent1"/>
              </a:buClr>
              <a:buFont typeface="Wingdings 2" pitchFamily="18" charset="2"/>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dirty="0"/>
              <a:t>Intro: Natural Language Processing</a:t>
            </a:r>
          </a:p>
          <a:p>
            <a:pPr marL="342900" indent="-342900">
              <a:buFont typeface="Arial" panose="020B0604020202020204" pitchFamily="34" charset="0"/>
              <a:buChar char="•"/>
            </a:pPr>
            <a:r>
              <a:rPr lang="en-US" dirty="0"/>
              <a:t>Dataset Overview</a:t>
            </a:r>
          </a:p>
          <a:p>
            <a:pPr marL="342900" indent="-342900">
              <a:buFont typeface="Arial" panose="020B0604020202020204" pitchFamily="34" charset="0"/>
              <a:buChar char="•"/>
            </a:pPr>
            <a:r>
              <a:rPr lang="en-US" dirty="0"/>
              <a:t>Literature Review</a:t>
            </a:r>
          </a:p>
          <a:p>
            <a:pPr marL="342900" indent="-342900">
              <a:buFont typeface="Arial" panose="020B0604020202020204" pitchFamily="34" charset="0"/>
              <a:buChar char="•"/>
            </a:pPr>
            <a:r>
              <a:rPr lang="en-US" dirty="0"/>
              <a:t>Proposed Methodology</a:t>
            </a:r>
          </a:p>
          <a:p>
            <a:pPr marL="342900" indent="-342900">
              <a:buFont typeface="Arial" panose="020B0604020202020204" pitchFamily="34" charset="0"/>
              <a:buChar char="•"/>
            </a:pPr>
            <a:r>
              <a:rPr lang="en-US" dirty="0"/>
              <a:t>Results</a:t>
            </a:r>
          </a:p>
          <a:p>
            <a:pPr marL="342900" indent="-342900">
              <a:buFont typeface="Arial" panose="020B0604020202020204" pitchFamily="34" charset="0"/>
              <a:buChar char="•"/>
            </a:pPr>
            <a:r>
              <a:rPr lang="en-US" dirty="0"/>
              <a:t>BERT Model</a:t>
            </a:r>
          </a:p>
          <a:p>
            <a:pPr marL="342900" indent="-342900">
              <a:buFont typeface="Arial" panose="020B0604020202020204" pitchFamily="34" charset="0"/>
              <a:buChar char="•"/>
            </a:pPr>
            <a:r>
              <a:rPr lang="en-US" dirty="0"/>
              <a:t>Application</a:t>
            </a:r>
          </a:p>
          <a:p>
            <a:pPr marL="342900" indent="-342900">
              <a:buFont typeface="Arial" panose="020B0604020202020204" pitchFamily="34" charset="0"/>
              <a:buChar char="•"/>
            </a:pPr>
            <a:r>
              <a:rPr lang="en-US" dirty="0"/>
              <a:t>Conclusion &amp; Further Study</a:t>
            </a:r>
          </a:p>
          <a:p>
            <a:endParaRPr lang="en-US" dirty="0"/>
          </a:p>
          <a:p>
            <a:endParaRPr lang="en-US" dirty="0"/>
          </a:p>
        </p:txBody>
      </p:sp>
    </p:spTree>
    <p:extLst>
      <p:ext uri="{BB962C8B-B14F-4D97-AF65-F5344CB8AC3E}">
        <p14:creationId xmlns:p14="http://schemas.microsoft.com/office/powerpoint/2010/main" val="2809335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877E-C74B-4840-AC59-E4DB813DD91B}"/>
              </a:ext>
            </a:extLst>
          </p:cNvPr>
          <p:cNvSpPr>
            <a:spLocks noGrp="1"/>
          </p:cNvSpPr>
          <p:nvPr>
            <p:ph type="title"/>
          </p:nvPr>
        </p:nvSpPr>
        <p:spPr/>
        <p:txBody>
          <a:bodyPr/>
          <a:lstStyle/>
          <a:p>
            <a:r>
              <a:rPr lang="en-US" dirty="0"/>
              <a:t>References</a:t>
            </a:r>
          </a:p>
        </p:txBody>
      </p:sp>
      <p:sp>
        <p:nvSpPr>
          <p:cNvPr id="5" name="Content Placeholder 2">
            <a:extLst>
              <a:ext uri="{FF2B5EF4-FFF2-40B4-BE49-F238E27FC236}">
                <a16:creationId xmlns:a16="http://schemas.microsoft.com/office/drawing/2014/main" id="{427C9891-571C-477A-827E-DF939025AF97}"/>
              </a:ext>
            </a:extLst>
          </p:cNvPr>
          <p:cNvSpPr>
            <a:spLocks noGrp="1"/>
          </p:cNvSpPr>
          <p:nvPr>
            <p:ph idx="1"/>
          </p:nvPr>
        </p:nvSpPr>
        <p:spPr/>
        <p:txBody>
          <a:bodyPr>
            <a:normAutofit lnSpcReduction="10000"/>
          </a:bodyPr>
          <a:lstStyle/>
          <a:p>
            <a:r>
              <a:rPr lang="en-US" dirty="0"/>
              <a:t>Law et al. (2009) – </a:t>
            </a:r>
            <a:r>
              <a:rPr lang="en-US" dirty="0">
                <a:hlinkClick r:id="rId3"/>
              </a:rPr>
              <a:t>Sentiment Classification of Online Reviews using Supervised Machine Learning Approaches</a:t>
            </a:r>
            <a:endParaRPr lang="en-US" dirty="0"/>
          </a:p>
          <a:p>
            <a:r>
              <a:rPr lang="en-US" dirty="0"/>
              <a:t>Carley et al. (2018) – </a:t>
            </a:r>
            <a:r>
              <a:rPr lang="en-US" dirty="0">
                <a:hlinkClick r:id="rId4"/>
              </a:rPr>
              <a:t>Aspect Level Sentiment Classification with Attention-over-Attention Neural Network</a:t>
            </a:r>
            <a:endParaRPr lang="en-US" dirty="0"/>
          </a:p>
          <a:p>
            <a:r>
              <a:rPr lang="en-US" dirty="0"/>
              <a:t>Rao et al. (2018) - </a:t>
            </a:r>
            <a:r>
              <a:rPr lang="en-US" dirty="0">
                <a:hlinkClick r:id="rId5"/>
              </a:rPr>
              <a:t>LSTM with sentence representations for document-level sentiment classification</a:t>
            </a:r>
            <a:endParaRPr lang="en-US" dirty="0"/>
          </a:p>
          <a:p>
            <a:r>
              <a:rPr lang="en-US" dirty="0" err="1"/>
              <a:t>Munikar</a:t>
            </a:r>
            <a:r>
              <a:rPr lang="en-US" dirty="0"/>
              <a:t> et al. (2019) - </a:t>
            </a:r>
            <a:r>
              <a:rPr lang="en-US" dirty="0">
                <a:hlinkClick r:id="rId6"/>
              </a:rPr>
              <a:t>Fine-grained Sentiment Classification using BERT</a:t>
            </a:r>
            <a:endParaRPr lang="en-US" dirty="0"/>
          </a:p>
          <a:p>
            <a:r>
              <a:rPr lang="en-US" dirty="0"/>
              <a:t>Lian et al. (2018) - </a:t>
            </a:r>
            <a:r>
              <a:rPr lang="en-US" dirty="0">
                <a:hlinkClick r:id="rId7"/>
              </a:rPr>
              <a:t>Domain Adapted Word Embeddings for Improved Sentiment Classification</a:t>
            </a:r>
            <a:endParaRPr lang="en-US" dirty="0"/>
          </a:p>
          <a:p>
            <a:r>
              <a:rPr lang="en-US" dirty="0"/>
              <a:t>Chen et al. (2019) - </a:t>
            </a:r>
            <a:r>
              <a:rPr lang="en-US" dirty="0">
                <a:hlinkClick r:id="rId8"/>
              </a:rPr>
              <a:t>A Text Sentiment Classification Modeling Method Based on Coordinated CNN-LSTM-Attention Model</a:t>
            </a:r>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19802C3A-7ED0-4C18-BB99-D70286DB5C70}"/>
              </a:ext>
            </a:extLst>
          </p:cNvPr>
          <p:cNvSpPr>
            <a:spLocks noGrp="1"/>
          </p:cNvSpPr>
          <p:nvPr>
            <p:ph type="sldNum" sz="quarter" idx="12"/>
          </p:nvPr>
        </p:nvSpPr>
        <p:spPr/>
        <p:txBody>
          <a:bodyPr>
            <a:normAutofit lnSpcReduction="10000"/>
          </a:bodyPr>
          <a:lstStyle/>
          <a:p>
            <a:fld id="{69E57DC2-970A-4B3E-BB1C-7A09969E49DF}" type="slidenum">
              <a:rPr lang="en-US" smtClean="0"/>
              <a:t>20</a:t>
            </a:fld>
            <a:endParaRPr lang="en-US" dirty="0"/>
          </a:p>
        </p:txBody>
      </p:sp>
    </p:spTree>
    <p:extLst>
      <p:ext uri="{BB962C8B-B14F-4D97-AF65-F5344CB8AC3E}">
        <p14:creationId xmlns:p14="http://schemas.microsoft.com/office/powerpoint/2010/main" val="1807997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6D09-6461-46FA-B570-6FDD585E7BF6}"/>
              </a:ext>
            </a:extLst>
          </p:cNvPr>
          <p:cNvSpPr>
            <a:spLocks noGrp="1"/>
          </p:cNvSpPr>
          <p:nvPr>
            <p:ph type="ctrTitle"/>
          </p:nvPr>
        </p:nvSpPr>
        <p:spPr>
          <a:xfrm>
            <a:off x="1386840" y="2804506"/>
            <a:ext cx="9418320" cy="1248987"/>
          </a:xfrm>
        </p:spPr>
        <p:txBody>
          <a:bodyPr>
            <a:normAutofit/>
          </a:bodyPr>
          <a:lstStyle/>
          <a:p>
            <a:pPr algn="ctr"/>
            <a:r>
              <a:rPr lang="en-US" sz="8000" dirty="0"/>
              <a:t>Thank you</a:t>
            </a:r>
          </a:p>
        </p:txBody>
      </p:sp>
    </p:spTree>
    <p:extLst>
      <p:ext uri="{BB962C8B-B14F-4D97-AF65-F5344CB8AC3E}">
        <p14:creationId xmlns:p14="http://schemas.microsoft.com/office/powerpoint/2010/main" val="3457726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FC86-810D-4C1C-8398-6153359B0BCE}"/>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C9C87AF0-CB58-4DE1-8888-1395CA46960C}"/>
              </a:ext>
            </a:extLst>
          </p:cNvPr>
          <p:cNvSpPr>
            <a:spLocks noGrp="1"/>
          </p:cNvSpPr>
          <p:nvPr>
            <p:ph idx="1"/>
          </p:nvPr>
        </p:nvSpPr>
        <p:spPr/>
        <p:txBody>
          <a:bodyPr/>
          <a:lstStyle/>
          <a:p>
            <a:r>
              <a:rPr lang="en-US" dirty="0"/>
              <a:t>CNN with LSTM Model Details</a:t>
            </a:r>
          </a:p>
        </p:txBody>
      </p:sp>
      <p:sp>
        <p:nvSpPr>
          <p:cNvPr id="4" name="Slide Number Placeholder 3">
            <a:extLst>
              <a:ext uri="{FF2B5EF4-FFF2-40B4-BE49-F238E27FC236}">
                <a16:creationId xmlns:a16="http://schemas.microsoft.com/office/drawing/2014/main" id="{34B5E01A-FE7D-4B78-B573-C8C25220F1AE}"/>
              </a:ext>
            </a:extLst>
          </p:cNvPr>
          <p:cNvSpPr>
            <a:spLocks noGrp="1"/>
          </p:cNvSpPr>
          <p:nvPr>
            <p:ph type="sldNum" sz="quarter" idx="12"/>
          </p:nvPr>
        </p:nvSpPr>
        <p:spPr/>
        <p:txBody>
          <a:bodyPr>
            <a:normAutofit lnSpcReduction="10000"/>
          </a:bodyPr>
          <a:lstStyle/>
          <a:p>
            <a:fld id="{69E57DC2-970A-4B3E-BB1C-7A09969E49DF}" type="slidenum">
              <a:rPr lang="en-US" smtClean="0"/>
              <a:t>22</a:t>
            </a:fld>
            <a:endParaRPr lang="en-US" dirty="0"/>
          </a:p>
        </p:txBody>
      </p:sp>
      <p:pic>
        <p:nvPicPr>
          <p:cNvPr id="6" name="Picture 5">
            <a:extLst>
              <a:ext uri="{FF2B5EF4-FFF2-40B4-BE49-F238E27FC236}">
                <a16:creationId xmlns:a16="http://schemas.microsoft.com/office/drawing/2014/main" id="{105BBE03-D218-4266-B726-595ECFE20D24}"/>
              </a:ext>
            </a:extLst>
          </p:cNvPr>
          <p:cNvPicPr>
            <a:picLocks noChangeAspect="1"/>
          </p:cNvPicPr>
          <p:nvPr/>
        </p:nvPicPr>
        <p:blipFill>
          <a:blip r:embed="rId2"/>
          <a:stretch>
            <a:fillRect/>
          </a:stretch>
        </p:blipFill>
        <p:spPr>
          <a:xfrm>
            <a:off x="2687707" y="2650848"/>
            <a:ext cx="6438900" cy="3067050"/>
          </a:xfrm>
          <a:prstGeom prst="rect">
            <a:avLst/>
          </a:prstGeom>
        </p:spPr>
      </p:pic>
    </p:spTree>
    <p:extLst>
      <p:ext uri="{BB962C8B-B14F-4D97-AF65-F5344CB8AC3E}">
        <p14:creationId xmlns:p14="http://schemas.microsoft.com/office/powerpoint/2010/main" val="2148843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FC86-810D-4C1C-8398-6153359B0BCE}"/>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C9C87AF0-CB58-4DE1-8888-1395CA46960C}"/>
              </a:ext>
            </a:extLst>
          </p:cNvPr>
          <p:cNvSpPr>
            <a:spLocks noGrp="1"/>
          </p:cNvSpPr>
          <p:nvPr>
            <p:ph idx="1"/>
          </p:nvPr>
        </p:nvSpPr>
        <p:spPr/>
        <p:txBody>
          <a:bodyPr/>
          <a:lstStyle/>
          <a:p>
            <a:r>
              <a:rPr lang="en-US" dirty="0"/>
              <a:t>HAN Model Details</a:t>
            </a:r>
          </a:p>
        </p:txBody>
      </p:sp>
      <p:sp>
        <p:nvSpPr>
          <p:cNvPr id="4" name="Slide Number Placeholder 3">
            <a:extLst>
              <a:ext uri="{FF2B5EF4-FFF2-40B4-BE49-F238E27FC236}">
                <a16:creationId xmlns:a16="http://schemas.microsoft.com/office/drawing/2014/main" id="{34B5E01A-FE7D-4B78-B573-C8C25220F1AE}"/>
              </a:ext>
            </a:extLst>
          </p:cNvPr>
          <p:cNvSpPr>
            <a:spLocks noGrp="1"/>
          </p:cNvSpPr>
          <p:nvPr>
            <p:ph type="sldNum" sz="quarter" idx="12"/>
          </p:nvPr>
        </p:nvSpPr>
        <p:spPr/>
        <p:txBody>
          <a:bodyPr>
            <a:normAutofit lnSpcReduction="10000"/>
          </a:bodyPr>
          <a:lstStyle/>
          <a:p>
            <a:fld id="{69E57DC2-970A-4B3E-BB1C-7A09969E49DF}" type="slidenum">
              <a:rPr lang="en-US" smtClean="0"/>
              <a:t>23</a:t>
            </a:fld>
            <a:endParaRPr lang="en-US" dirty="0"/>
          </a:p>
        </p:txBody>
      </p:sp>
      <p:pic>
        <p:nvPicPr>
          <p:cNvPr id="7" name="Picture 6">
            <a:extLst>
              <a:ext uri="{FF2B5EF4-FFF2-40B4-BE49-F238E27FC236}">
                <a16:creationId xmlns:a16="http://schemas.microsoft.com/office/drawing/2014/main" id="{F99D1888-3632-45FC-8FA8-13C1CB40ABB5}"/>
              </a:ext>
            </a:extLst>
          </p:cNvPr>
          <p:cNvPicPr>
            <a:picLocks noChangeAspect="1"/>
          </p:cNvPicPr>
          <p:nvPr/>
        </p:nvPicPr>
        <p:blipFill>
          <a:blip r:embed="rId2"/>
          <a:stretch>
            <a:fillRect/>
          </a:stretch>
        </p:blipFill>
        <p:spPr>
          <a:xfrm>
            <a:off x="4820477" y="1691322"/>
            <a:ext cx="5126935" cy="5152570"/>
          </a:xfrm>
          <a:prstGeom prst="rect">
            <a:avLst/>
          </a:prstGeom>
        </p:spPr>
      </p:pic>
    </p:spTree>
    <p:extLst>
      <p:ext uri="{BB962C8B-B14F-4D97-AF65-F5344CB8AC3E}">
        <p14:creationId xmlns:p14="http://schemas.microsoft.com/office/powerpoint/2010/main" val="2134197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FC86-810D-4C1C-8398-6153359B0BCE}"/>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C9C87AF0-CB58-4DE1-8888-1395CA46960C}"/>
              </a:ext>
            </a:extLst>
          </p:cNvPr>
          <p:cNvSpPr>
            <a:spLocks noGrp="1"/>
          </p:cNvSpPr>
          <p:nvPr>
            <p:ph idx="1"/>
          </p:nvPr>
        </p:nvSpPr>
        <p:spPr/>
        <p:txBody>
          <a:bodyPr/>
          <a:lstStyle/>
          <a:p>
            <a:r>
              <a:rPr lang="en-US" dirty="0"/>
              <a:t>BERT Encoder Layer</a:t>
            </a:r>
          </a:p>
          <a:p>
            <a:endParaRPr lang="en-US" dirty="0"/>
          </a:p>
        </p:txBody>
      </p:sp>
      <p:sp>
        <p:nvSpPr>
          <p:cNvPr id="4" name="Slide Number Placeholder 3">
            <a:extLst>
              <a:ext uri="{FF2B5EF4-FFF2-40B4-BE49-F238E27FC236}">
                <a16:creationId xmlns:a16="http://schemas.microsoft.com/office/drawing/2014/main" id="{34B5E01A-FE7D-4B78-B573-C8C25220F1AE}"/>
              </a:ext>
            </a:extLst>
          </p:cNvPr>
          <p:cNvSpPr>
            <a:spLocks noGrp="1"/>
          </p:cNvSpPr>
          <p:nvPr>
            <p:ph type="sldNum" sz="quarter" idx="12"/>
          </p:nvPr>
        </p:nvSpPr>
        <p:spPr/>
        <p:txBody>
          <a:bodyPr>
            <a:normAutofit lnSpcReduction="10000"/>
          </a:bodyPr>
          <a:lstStyle/>
          <a:p>
            <a:fld id="{69E57DC2-970A-4B3E-BB1C-7A09969E49DF}" type="slidenum">
              <a:rPr lang="en-US" smtClean="0"/>
              <a:t>24</a:t>
            </a:fld>
            <a:endParaRPr lang="en-US" dirty="0"/>
          </a:p>
        </p:txBody>
      </p:sp>
      <p:pic>
        <p:nvPicPr>
          <p:cNvPr id="6" name="Picture 5" descr="Table&#10;&#10;Description automatically generated">
            <a:extLst>
              <a:ext uri="{FF2B5EF4-FFF2-40B4-BE49-F238E27FC236}">
                <a16:creationId xmlns:a16="http://schemas.microsoft.com/office/drawing/2014/main" id="{27D03A65-8E0C-4999-8411-705138E1ED34}"/>
              </a:ext>
            </a:extLst>
          </p:cNvPr>
          <p:cNvPicPr>
            <a:picLocks noChangeAspect="1"/>
          </p:cNvPicPr>
          <p:nvPr/>
        </p:nvPicPr>
        <p:blipFill>
          <a:blip r:embed="rId2"/>
          <a:stretch>
            <a:fillRect/>
          </a:stretch>
        </p:blipFill>
        <p:spPr>
          <a:xfrm>
            <a:off x="5207843" y="0"/>
            <a:ext cx="4440000" cy="6858000"/>
          </a:xfrm>
          <a:prstGeom prst="rect">
            <a:avLst/>
          </a:prstGeom>
        </p:spPr>
      </p:pic>
    </p:spTree>
    <p:extLst>
      <p:ext uri="{BB962C8B-B14F-4D97-AF65-F5344CB8AC3E}">
        <p14:creationId xmlns:p14="http://schemas.microsoft.com/office/powerpoint/2010/main" val="342785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4DAC2-3BE2-46E8-8C7C-1C1856DBD6F0}"/>
              </a:ext>
            </a:extLst>
          </p:cNvPr>
          <p:cNvSpPr>
            <a:spLocks noGrp="1"/>
          </p:cNvSpPr>
          <p:nvPr>
            <p:ph type="title"/>
          </p:nvPr>
        </p:nvSpPr>
        <p:spPr/>
        <p:txBody>
          <a:bodyPr/>
          <a:lstStyle/>
          <a:p>
            <a:r>
              <a:rPr lang="en-US"/>
              <a:t>Natural Language Processing (NLP)</a:t>
            </a:r>
            <a:endParaRPr lang="en-US" dirty="0"/>
          </a:p>
        </p:txBody>
      </p:sp>
      <p:graphicFrame>
        <p:nvGraphicFramePr>
          <p:cNvPr id="8" name="Content Placeholder 2">
            <a:extLst>
              <a:ext uri="{FF2B5EF4-FFF2-40B4-BE49-F238E27FC236}">
                <a16:creationId xmlns:a16="http://schemas.microsoft.com/office/drawing/2014/main" id="{42C84604-8007-47D2-A8B6-24E47AA47F75}"/>
              </a:ext>
            </a:extLst>
          </p:cNvPr>
          <p:cNvGraphicFramePr>
            <a:graphicFrameLocks noGrp="1"/>
          </p:cNvGraphicFramePr>
          <p:nvPr>
            <p:ph idx="1"/>
            <p:extLst>
              <p:ext uri="{D42A27DB-BD31-4B8C-83A1-F6EECF244321}">
                <p14:modId xmlns:p14="http://schemas.microsoft.com/office/powerpoint/2010/main" val="2047178283"/>
              </p:ext>
            </p:extLst>
          </p:nvPr>
        </p:nvGraphicFramePr>
        <p:xfrm>
          <a:off x="1261872" y="1820863"/>
          <a:ext cx="8595360" cy="435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104E7D22-8FE9-4385-8320-C4C9D3E90BFD}"/>
              </a:ext>
            </a:extLst>
          </p:cNvPr>
          <p:cNvSpPr>
            <a:spLocks noGrp="1"/>
          </p:cNvSpPr>
          <p:nvPr>
            <p:ph type="sldNum" sz="quarter" idx="12"/>
          </p:nvPr>
        </p:nvSpPr>
        <p:spPr/>
        <p:txBody>
          <a:bodyPr>
            <a:normAutofit lnSpcReduction="10000"/>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199574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4DAC2-3BE2-46E8-8C7C-1C1856DBD6F0}"/>
              </a:ext>
            </a:extLst>
          </p:cNvPr>
          <p:cNvSpPr>
            <a:spLocks noGrp="1"/>
          </p:cNvSpPr>
          <p:nvPr>
            <p:ph type="title"/>
          </p:nvPr>
        </p:nvSpPr>
        <p:spPr/>
        <p:txBody>
          <a:bodyPr/>
          <a:lstStyle/>
          <a:p>
            <a:r>
              <a:rPr lang="en-US" dirty="0"/>
              <a:t>Sentiment Analysis</a:t>
            </a:r>
          </a:p>
        </p:txBody>
      </p:sp>
      <p:sp>
        <p:nvSpPr>
          <p:cNvPr id="3" name="Content Placeholder 2">
            <a:extLst>
              <a:ext uri="{FF2B5EF4-FFF2-40B4-BE49-F238E27FC236}">
                <a16:creationId xmlns:a16="http://schemas.microsoft.com/office/drawing/2014/main" id="{60950D74-F07A-47DD-84F8-314DC93D9E82}"/>
              </a:ext>
            </a:extLst>
          </p:cNvPr>
          <p:cNvSpPr>
            <a:spLocks noGrp="1"/>
          </p:cNvSpPr>
          <p:nvPr>
            <p:ph idx="1"/>
          </p:nvPr>
        </p:nvSpPr>
        <p:spPr>
          <a:xfrm>
            <a:off x="1261872" y="1820863"/>
            <a:ext cx="8595360" cy="4351337"/>
          </a:xfrm>
        </p:spPr>
        <p:txBody>
          <a:bodyPr>
            <a:normAutofit/>
          </a:bodyPr>
          <a:lstStyle/>
          <a:p>
            <a:r>
              <a:rPr lang="en-US" dirty="0"/>
              <a:t>Classify text or speech into pre-defined sentiments: Positive, negative, neutral, ..</a:t>
            </a:r>
            <a:r>
              <a:rPr lang="en-US" dirty="0" err="1"/>
              <a:t>etc</a:t>
            </a:r>
            <a:endParaRPr lang="en-US" dirty="0"/>
          </a:p>
        </p:txBody>
      </p:sp>
      <p:sp>
        <p:nvSpPr>
          <p:cNvPr id="6" name="Slide Number Placeholder 5">
            <a:extLst>
              <a:ext uri="{FF2B5EF4-FFF2-40B4-BE49-F238E27FC236}">
                <a16:creationId xmlns:a16="http://schemas.microsoft.com/office/drawing/2014/main" id="{104E7D22-8FE9-4385-8320-C4C9D3E90BFD}"/>
              </a:ext>
            </a:extLst>
          </p:cNvPr>
          <p:cNvSpPr>
            <a:spLocks noGrp="1"/>
          </p:cNvSpPr>
          <p:nvPr>
            <p:ph type="sldNum" sz="quarter" idx="12"/>
          </p:nvPr>
        </p:nvSpPr>
        <p:spPr/>
        <p:txBody>
          <a:bodyPr>
            <a:normAutofit lnSpcReduction="10000"/>
          </a:bodyPr>
          <a:lstStyle/>
          <a:p>
            <a:fld id="{69E57DC2-970A-4B3E-BB1C-7A09969E49DF}" type="slidenum">
              <a:rPr lang="en-US" smtClean="0"/>
              <a:t>4</a:t>
            </a:fld>
            <a:endParaRPr lang="en-US" dirty="0"/>
          </a:p>
        </p:txBody>
      </p:sp>
      <p:sp>
        <p:nvSpPr>
          <p:cNvPr id="7" name="TextBox 6">
            <a:extLst>
              <a:ext uri="{FF2B5EF4-FFF2-40B4-BE49-F238E27FC236}">
                <a16:creationId xmlns:a16="http://schemas.microsoft.com/office/drawing/2014/main" id="{37729608-DBFB-4FC4-9582-51CBA1406E20}"/>
              </a:ext>
            </a:extLst>
          </p:cNvPr>
          <p:cNvSpPr txBox="1"/>
          <p:nvPr/>
        </p:nvSpPr>
        <p:spPr>
          <a:xfrm>
            <a:off x="999859" y="4852471"/>
            <a:ext cx="6101696" cy="369332"/>
          </a:xfrm>
          <a:prstGeom prst="rect">
            <a:avLst/>
          </a:prstGeom>
          <a:noFill/>
        </p:spPr>
        <p:txBody>
          <a:bodyPr wrap="square">
            <a:spAutoFit/>
          </a:bodyPr>
          <a:lstStyle/>
          <a:p>
            <a:r>
              <a:rPr lang="en-US" dirty="0"/>
              <a:t>“Really works fast and without any side effects”</a:t>
            </a:r>
          </a:p>
        </p:txBody>
      </p:sp>
      <p:sp>
        <p:nvSpPr>
          <p:cNvPr id="9" name="Arrow: Right 8">
            <a:extLst>
              <a:ext uri="{FF2B5EF4-FFF2-40B4-BE49-F238E27FC236}">
                <a16:creationId xmlns:a16="http://schemas.microsoft.com/office/drawing/2014/main" id="{E2269DA5-8232-4C33-9987-C9762467C5F4}"/>
              </a:ext>
            </a:extLst>
          </p:cNvPr>
          <p:cNvSpPr/>
          <p:nvPr/>
        </p:nvSpPr>
        <p:spPr>
          <a:xfrm>
            <a:off x="6613224" y="4921769"/>
            <a:ext cx="1389485" cy="230736"/>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2CC69FA-3A11-44D9-A958-CFDFAB1FFE93}"/>
              </a:ext>
            </a:extLst>
          </p:cNvPr>
          <p:cNvSpPr txBox="1"/>
          <p:nvPr/>
        </p:nvSpPr>
        <p:spPr>
          <a:xfrm>
            <a:off x="999859" y="5567584"/>
            <a:ext cx="6101696" cy="369332"/>
          </a:xfrm>
          <a:prstGeom prst="rect">
            <a:avLst/>
          </a:prstGeom>
          <a:noFill/>
        </p:spPr>
        <p:txBody>
          <a:bodyPr wrap="square">
            <a:spAutoFit/>
          </a:bodyPr>
          <a:lstStyle/>
          <a:p>
            <a:r>
              <a:rPr lang="en-US" dirty="0"/>
              <a:t>“This was the worst experience I had in my life”</a:t>
            </a:r>
          </a:p>
        </p:txBody>
      </p:sp>
      <p:sp>
        <p:nvSpPr>
          <p:cNvPr id="14" name="Arrow: Right 13">
            <a:extLst>
              <a:ext uri="{FF2B5EF4-FFF2-40B4-BE49-F238E27FC236}">
                <a16:creationId xmlns:a16="http://schemas.microsoft.com/office/drawing/2014/main" id="{FE3F6FA4-E510-42B1-8E15-8B3FAB4FDF91}"/>
              </a:ext>
            </a:extLst>
          </p:cNvPr>
          <p:cNvSpPr/>
          <p:nvPr/>
        </p:nvSpPr>
        <p:spPr>
          <a:xfrm>
            <a:off x="6613226" y="5636882"/>
            <a:ext cx="1389484" cy="230736"/>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3783028-E1E8-4923-9A4C-6AF93C423835}"/>
              </a:ext>
            </a:extLst>
          </p:cNvPr>
          <p:cNvSpPr txBox="1"/>
          <p:nvPr/>
        </p:nvSpPr>
        <p:spPr>
          <a:xfrm>
            <a:off x="8351663" y="4852471"/>
            <a:ext cx="2941177" cy="369332"/>
          </a:xfrm>
          <a:prstGeom prst="rect">
            <a:avLst/>
          </a:prstGeom>
          <a:noFill/>
        </p:spPr>
        <p:txBody>
          <a:bodyPr wrap="square">
            <a:spAutoFit/>
          </a:bodyPr>
          <a:lstStyle/>
          <a:p>
            <a:r>
              <a:rPr lang="en-US" b="1" dirty="0"/>
              <a:t>Positive </a:t>
            </a:r>
            <a:r>
              <a:rPr lang="en-US" sz="1200" b="1" dirty="0"/>
              <a:t>(Score*: 0.98)</a:t>
            </a:r>
            <a:endParaRPr lang="en-US" b="1" dirty="0"/>
          </a:p>
        </p:txBody>
      </p:sp>
      <p:sp>
        <p:nvSpPr>
          <p:cNvPr id="16" name="TextBox 15">
            <a:extLst>
              <a:ext uri="{FF2B5EF4-FFF2-40B4-BE49-F238E27FC236}">
                <a16:creationId xmlns:a16="http://schemas.microsoft.com/office/drawing/2014/main" id="{C512D986-98B6-4E93-A346-53C1E2EA0D12}"/>
              </a:ext>
            </a:extLst>
          </p:cNvPr>
          <p:cNvSpPr txBox="1"/>
          <p:nvPr/>
        </p:nvSpPr>
        <p:spPr>
          <a:xfrm>
            <a:off x="8351661" y="5567584"/>
            <a:ext cx="2394247" cy="369332"/>
          </a:xfrm>
          <a:prstGeom prst="rect">
            <a:avLst/>
          </a:prstGeom>
          <a:noFill/>
        </p:spPr>
        <p:txBody>
          <a:bodyPr wrap="square">
            <a:spAutoFit/>
          </a:bodyPr>
          <a:lstStyle/>
          <a:p>
            <a:r>
              <a:rPr lang="en-US" b="1" dirty="0"/>
              <a:t>Negative </a:t>
            </a:r>
            <a:r>
              <a:rPr lang="en-US" sz="1200" b="1" dirty="0"/>
              <a:t>(Score: 0.005)</a:t>
            </a:r>
            <a:endParaRPr lang="en-US" b="1" dirty="0"/>
          </a:p>
        </p:txBody>
      </p:sp>
      <p:sp>
        <p:nvSpPr>
          <p:cNvPr id="17" name="Content Placeholder 2">
            <a:extLst>
              <a:ext uri="{FF2B5EF4-FFF2-40B4-BE49-F238E27FC236}">
                <a16:creationId xmlns:a16="http://schemas.microsoft.com/office/drawing/2014/main" id="{574704DB-D14D-4613-A0F7-153241FEF508}"/>
              </a:ext>
            </a:extLst>
          </p:cNvPr>
          <p:cNvSpPr txBox="1">
            <a:spLocks/>
          </p:cNvSpPr>
          <p:nvPr/>
        </p:nvSpPr>
        <p:spPr>
          <a:xfrm>
            <a:off x="1261872" y="6095610"/>
            <a:ext cx="8595360" cy="1526033"/>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1400" dirty="0"/>
              <a:t>Score based on Sigmoid function</a:t>
            </a:r>
          </a:p>
        </p:txBody>
      </p:sp>
      <p:grpSp>
        <p:nvGrpSpPr>
          <p:cNvPr id="36" name="Group 35">
            <a:extLst>
              <a:ext uri="{FF2B5EF4-FFF2-40B4-BE49-F238E27FC236}">
                <a16:creationId xmlns:a16="http://schemas.microsoft.com/office/drawing/2014/main" id="{5217C201-4BBE-4C05-A2A8-64D7121C4938}"/>
              </a:ext>
            </a:extLst>
          </p:cNvPr>
          <p:cNvGrpSpPr/>
          <p:nvPr/>
        </p:nvGrpSpPr>
        <p:grpSpPr>
          <a:xfrm>
            <a:off x="804672" y="3153198"/>
            <a:ext cx="9470357" cy="1111167"/>
            <a:chOff x="804672" y="3153198"/>
            <a:chExt cx="9470357" cy="1111167"/>
          </a:xfrm>
        </p:grpSpPr>
        <p:pic>
          <p:nvPicPr>
            <p:cNvPr id="5" name="Graphic 4" descr="Document with solid fill">
              <a:extLst>
                <a:ext uri="{FF2B5EF4-FFF2-40B4-BE49-F238E27FC236}">
                  <a16:creationId xmlns:a16="http://schemas.microsoft.com/office/drawing/2014/main" id="{43F69FA8-9EC3-4918-BB42-AB7EDB3AFB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4672" y="3153198"/>
              <a:ext cx="914400" cy="914400"/>
            </a:xfrm>
            <a:prstGeom prst="rect">
              <a:avLst/>
            </a:prstGeom>
          </p:spPr>
        </p:pic>
        <p:sp>
          <p:nvSpPr>
            <p:cNvPr id="18" name="Arrow: Right 17">
              <a:extLst>
                <a:ext uri="{FF2B5EF4-FFF2-40B4-BE49-F238E27FC236}">
                  <a16:creationId xmlns:a16="http://schemas.microsoft.com/office/drawing/2014/main" id="{9E202EE5-9324-4974-A5B0-5C7CAFDBF746}"/>
                </a:ext>
              </a:extLst>
            </p:cNvPr>
            <p:cNvSpPr/>
            <p:nvPr/>
          </p:nvSpPr>
          <p:spPr>
            <a:xfrm>
              <a:off x="1710538" y="3582483"/>
              <a:ext cx="490729" cy="15743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90AC595-E9E4-4BD9-AC91-749AD641DFDF}"/>
                </a:ext>
              </a:extLst>
            </p:cNvPr>
            <p:cNvSpPr txBox="1"/>
            <p:nvPr/>
          </p:nvSpPr>
          <p:spPr>
            <a:xfrm>
              <a:off x="6853584" y="3194899"/>
              <a:ext cx="1280004" cy="830997"/>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dirty="0">
                  <a:latin typeface="Abadi" panose="020B0604020104020204" pitchFamily="34" charset="0"/>
                </a:rPr>
                <a:t>Machine Learning Algorithm</a:t>
              </a:r>
            </a:p>
          </p:txBody>
        </p:sp>
        <p:sp>
          <p:nvSpPr>
            <p:cNvPr id="25" name="TextBox 24">
              <a:extLst>
                <a:ext uri="{FF2B5EF4-FFF2-40B4-BE49-F238E27FC236}">
                  <a16:creationId xmlns:a16="http://schemas.microsoft.com/office/drawing/2014/main" id="{41FF4340-6398-418F-B5F4-D33FDAA80BDD}"/>
                </a:ext>
              </a:extLst>
            </p:cNvPr>
            <p:cNvSpPr txBox="1"/>
            <p:nvPr/>
          </p:nvSpPr>
          <p:spPr>
            <a:xfrm>
              <a:off x="2443402" y="3364136"/>
              <a:ext cx="1280004"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dirty="0">
                  <a:latin typeface="Abadi" panose="020B0604020202020204" pitchFamily="34" charset="0"/>
                </a:rPr>
                <a:t>Feature Extractor</a:t>
              </a:r>
            </a:p>
          </p:txBody>
        </p:sp>
        <p:sp>
          <p:nvSpPr>
            <p:cNvPr id="26" name="Arrow: Right 25">
              <a:extLst>
                <a:ext uri="{FF2B5EF4-FFF2-40B4-BE49-F238E27FC236}">
                  <a16:creationId xmlns:a16="http://schemas.microsoft.com/office/drawing/2014/main" id="{ECB12407-AD8B-4A5D-B58D-70BE1D904C01}"/>
                </a:ext>
              </a:extLst>
            </p:cNvPr>
            <p:cNvSpPr/>
            <p:nvPr/>
          </p:nvSpPr>
          <p:spPr>
            <a:xfrm>
              <a:off x="3950480" y="3577806"/>
              <a:ext cx="490729" cy="15743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D66F90C2-7256-45C0-83E0-EE7D70A8C83D}"/>
                </a:ext>
              </a:extLst>
            </p:cNvPr>
            <p:cNvGrpSpPr/>
            <p:nvPr/>
          </p:nvGrpSpPr>
          <p:grpSpPr>
            <a:xfrm>
              <a:off x="4598021" y="3415851"/>
              <a:ext cx="1576107" cy="483172"/>
              <a:chOff x="3984009" y="2967725"/>
              <a:chExt cx="1576107" cy="483172"/>
            </a:xfrm>
          </p:grpSpPr>
          <p:pic>
            <p:nvPicPr>
              <p:cNvPr id="10" name="Graphic 9" descr="Stop outline">
                <a:extLst>
                  <a:ext uri="{FF2B5EF4-FFF2-40B4-BE49-F238E27FC236}">
                    <a16:creationId xmlns:a16="http://schemas.microsoft.com/office/drawing/2014/main" id="{5416437E-4513-4B23-AEB7-010436D03F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84009" y="2967725"/>
                <a:ext cx="483172" cy="483172"/>
              </a:xfrm>
              <a:prstGeom prst="rect">
                <a:avLst/>
              </a:prstGeom>
            </p:spPr>
          </p:pic>
          <p:pic>
            <p:nvPicPr>
              <p:cNvPr id="27" name="Graphic 26" descr="Stop outline">
                <a:extLst>
                  <a:ext uri="{FF2B5EF4-FFF2-40B4-BE49-F238E27FC236}">
                    <a16:creationId xmlns:a16="http://schemas.microsoft.com/office/drawing/2014/main" id="{06987263-B44F-436E-A008-95FBEAA03002}"/>
                  </a:ext>
                </a:extLst>
              </p:cNvPr>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4348426" y="2967725"/>
                <a:ext cx="483172" cy="483172"/>
              </a:xfrm>
              <a:prstGeom prst="rect">
                <a:avLst/>
              </a:prstGeom>
            </p:spPr>
          </p:pic>
          <p:pic>
            <p:nvPicPr>
              <p:cNvPr id="29" name="Graphic 28" descr="Stop outline">
                <a:extLst>
                  <a:ext uri="{FF2B5EF4-FFF2-40B4-BE49-F238E27FC236}">
                    <a16:creationId xmlns:a16="http://schemas.microsoft.com/office/drawing/2014/main" id="{02F0DBFF-C922-416E-ABAC-D177C3920106}"/>
                  </a:ext>
                </a:extLst>
              </p:cNvPr>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4712527" y="2967725"/>
                <a:ext cx="483172" cy="483172"/>
              </a:xfrm>
              <a:prstGeom prst="rect">
                <a:avLst/>
              </a:prstGeom>
            </p:spPr>
          </p:pic>
          <p:pic>
            <p:nvPicPr>
              <p:cNvPr id="30" name="Graphic 29" descr="Stop outline">
                <a:extLst>
                  <a:ext uri="{FF2B5EF4-FFF2-40B4-BE49-F238E27FC236}">
                    <a16:creationId xmlns:a16="http://schemas.microsoft.com/office/drawing/2014/main" id="{1FD83718-4C58-4F9A-887B-DA50125F3DA8}"/>
                  </a:ext>
                </a:extLst>
              </p:cNvPr>
              <p:cNvPicPr>
                <a:picLocks noChangeAspect="1"/>
              </p:cNvPicPr>
              <p:nvPr/>
            </p:nvPicPr>
            <p:blipFill>
              <a:blip r:embed="rId4">
                <a:extLst>
                  <a:ext uri="{96DAC541-7B7A-43D3-8B79-37D633B846F1}">
                    <asvg:svgBlip xmlns:asvg="http://schemas.microsoft.com/office/drawing/2016/SVG/main" r:embed="rId6"/>
                  </a:ext>
                </a:extLst>
              </a:blip>
              <a:stretch>
                <a:fillRect/>
              </a:stretch>
            </p:blipFill>
            <p:spPr>
              <a:xfrm>
                <a:off x="5076944" y="2967725"/>
                <a:ext cx="483172" cy="483172"/>
              </a:xfrm>
              <a:prstGeom prst="rect">
                <a:avLst/>
              </a:prstGeom>
            </p:spPr>
          </p:pic>
        </p:grpSp>
        <p:sp>
          <p:nvSpPr>
            <p:cNvPr id="32" name="Arrow: Right 31">
              <a:extLst>
                <a:ext uri="{FF2B5EF4-FFF2-40B4-BE49-F238E27FC236}">
                  <a16:creationId xmlns:a16="http://schemas.microsoft.com/office/drawing/2014/main" id="{D3A67A06-A585-499D-B369-3847F4CB75F4}"/>
                </a:ext>
              </a:extLst>
            </p:cNvPr>
            <p:cNvSpPr/>
            <p:nvPr/>
          </p:nvSpPr>
          <p:spPr>
            <a:xfrm>
              <a:off x="6242445" y="3577806"/>
              <a:ext cx="490729" cy="15743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74049C1A-9579-447E-9552-C0888E190635}"/>
                </a:ext>
              </a:extLst>
            </p:cNvPr>
            <p:cNvSpPr txBox="1"/>
            <p:nvPr/>
          </p:nvSpPr>
          <p:spPr>
            <a:xfrm>
              <a:off x="4686537" y="3925811"/>
              <a:ext cx="1280004" cy="338554"/>
            </a:xfrm>
            <a:prstGeom prst="rect">
              <a:avLst/>
            </a:prstGeom>
            <a:ln w="19050">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dirty="0">
                  <a:latin typeface="Abadi" panose="020B0604020202020204" pitchFamily="34" charset="0"/>
                </a:rPr>
                <a:t>Features</a:t>
              </a:r>
            </a:p>
          </p:txBody>
        </p:sp>
        <p:sp>
          <p:nvSpPr>
            <p:cNvPr id="34" name="TextBox 33">
              <a:extLst>
                <a:ext uri="{FF2B5EF4-FFF2-40B4-BE49-F238E27FC236}">
                  <a16:creationId xmlns:a16="http://schemas.microsoft.com/office/drawing/2014/main" id="{4CD08B42-0DB3-4534-9FA6-86AE4429B801}"/>
                </a:ext>
              </a:extLst>
            </p:cNvPr>
            <p:cNvSpPr txBox="1"/>
            <p:nvPr/>
          </p:nvSpPr>
          <p:spPr>
            <a:xfrm>
              <a:off x="8995025" y="3487246"/>
              <a:ext cx="1280004" cy="338554"/>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dirty="0">
                  <a:latin typeface="Abadi" panose="020B0604020104020204" pitchFamily="34" charset="0"/>
                </a:rPr>
                <a:t>Label</a:t>
              </a:r>
            </a:p>
          </p:txBody>
        </p:sp>
        <p:sp>
          <p:nvSpPr>
            <p:cNvPr id="35" name="Arrow: Right 34">
              <a:extLst>
                <a:ext uri="{FF2B5EF4-FFF2-40B4-BE49-F238E27FC236}">
                  <a16:creationId xmlns:a16="http://schemas.microsoft.com/office/drawing/2014/main" id="{2608FAC8-90BE-405B-BBF4-3D9809449E0B}"/>
                </a:ext>
              </a:extLst>
            </p:cNvPr>
            <p:cNvSpPr/>
            <p:nvPr/>
          </p:nvSpPr>
          <p:spPr>
            <a:xfrm>
              <a:off x="8304919" y="3570418"/>
              <a:ext cx="490729" cy="15743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843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309E-9617-4104-BFB6-5322F1288C39}"/>
              </a:ext>
            </a:extLst>
          </p:cNvPr>
          <p:cNvSpPr>
            <a:spLocks noGrp="1"/>
          </p:cNvSpPr>
          <p:nvPr>
            <p:ph type="title"/>
          </p:nvPr>
        </p:nvSpPr>
        <p:spPr/>
        <p:txBody>
          <a:bodyPr/>
          <a:lstStyle/>
          <a:p>
            <a:r>
              <a:rPr lang="en-US"/>
              <a:t>The Dataset</a:t>
            </a:r>
            <a:endParaRPr lang="en-US" dirty="0"/>
          </a:p>
        </p:txBody>
      </p:sp>
      <p:sp>
        <p:nvSpPr>
          <p:cNvPr id="3" name="Content Placeholder 2">
            <a:extLst>
              <a:ext uri="{FF2B5EF4-FFF2-40B4-BE49-F238E27FC236}">
                <a16:creationId xmlns:a16="http://schemas.microsoft.com/office/drawing/2014/main" id="{CDB373B8-409A-4A79-97BF-96DE011355A0}"/>
              </a:ext>
            </a:extLst>
          </p:cNvPr>
          <p:cNvSpPr>
            <a:spLocks noGrp="1"/>
          </p:cNvSpPr>
          <p:nvPr>
            <p:ph idx="1"/>
          </p:nvPr>
        </p:nvSpPr>
        <p:spPr/>
        <p:txBody>
          <a:bodyPr>
            <a:normAutofit fontScale="85000" lnSpcReduction="20000"/>
          </a:bodyPr>
          <a:lstStyle/>
          <a:p>
            <a:r>
              <a:rPr lang="en-US" dirty="0"/>
              <a:t>Patient reviews on specific drugs along with related conditions and a patient rating reflecting overall patient satisfaction.</a:t>
            </a:r>
          </a:p>
          <a:p>
            <a:r>
              <a:rPr lang="en-US" dirty="0"/>
              <a:t>Data was obtained by crawling online pharmaceutical review sites</a:t>
            </a:r>
          </a:p>
          <a:p>
            <a:r>
              <a:rPr lang="en-US" dirty="0"/>
              <a:t>Source: druglib.com &amp; drugs.com</a:t>
            </a:r>
          </a:p>
          <a:p>
            <a:r>
              <a:rPr lang="en-US" dirty="0"/>
              <a:t>Retrieved from </a:t>
            </a:r>
            <a:r>
              <a:rPr lang="en-US" dirty="0">
                <a:hlinkClick r:id="rId3"/>
              </a:rPr>
              <a:t>UCI Machine Learning Repository</a:t>
            </a:r>
            <a:r>
              <a:rPr lang="en-US" dirty="0"/>
              <a:t> </a:t>
            </a:r>
          </a:p>
          <a:p>
            <a:r>
              <a:rPr lang="en-US" dirty="0"/>
              <a:t>121,573 reviews total, 60:20:20 split</a:t>
            </a:r>
          </a:p>
          <a:p>
            <a:r>
              <a:rPr lang="en-US" dirty="0"/>
              <a:t>Median review length: 112 words</a:t>
            </a:r>
          </a:p>
          <a:p>
            <a:r>
              <a:rPr lang="en-US" dirty="0"/>
              <a:t>2 sentiments (classes): Positive &amp; Negative</a:t>
            </a:r>
          </a:p>
          <a:p>
            <a:r>
              <a:rPr lang="en-US" dirty="0"/>
              <a:t>Small class imbalance: 60% Positive, 40% Negative</a:t>
            </a:r>
          </a:p>
          <a:p>
            <a:r>
              <a:rPr lang="en-US" dirty="0"/>
              <a:t>Imbalance solved using two methods:</a:t>
            </a:r>
          </a:p>
          <a:p>
            <a:pPr lvl="1"/>
            <a:r>
              <a:rPr lang="en-US" dirty="0"/>
              <a:t>Applied class weight multipliers: ((1/class) * total) / 2 </a:t>
            </a:r>
          </a:p>
          <a:p>
            <a:pPr lvl="1"/>
            <a:r>
              <a:rPr lang="en-US" dirty="0"/>
              <a:t>Oversampling from under-represented class to get 50:50 distribution</a:t>
            </a:r>
          </a:p>
          <a:p>
            <a:pPr lvl="1"/>
            <a:endParaRPr lang="en-US" dirty="0"/>
          </a:p>
          <a:p>
            <a:endParaRPr lang="en-US" dirty="0"/>
          </a:p>
        </p:txBody>
      </p:sp>
      <p:sp>
        <p:nvSpPr>
          <p:cNvPr id="6" name="Slide Number Placeholder 5">
            <a:extLst>
              <a:ext uri="{FF2B5EF4-FFF2-40B4-BE49-F238E27FC236}">
                <a16:creationId xmlns:a16="http://schemas.microsoft.com/office/drawing/2014/main" id="{5DD0260F-C302-4296-8229-19BEABCE0256}"/>
              </a:ext>
            </a:extLst>
          </p:cNvPr>
          <p:cNvSpPr>
            <a:spLocks noGrp="1"/>
          </p:cNvSpPr>
          <p:nvPr>
            <p:ph type="sldNum" sz="quarter" idx="12"/>
          </p:nvPr>
        </p:nvSpPr>
        <p:spPr/>
        <p:txBody>
          <a:bodyPr>
            <a:normAutofit lnSpcReduction="10000"/>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3528888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9F97-14BA-499F-8816-A6C0310E8A30}"/>
              </a:ext>
            </a:extLst>
          </p:cNvPr>
          <p:cNvSpPr>
            <a:spLocks noGrp="1"/>
          </p:cNvSpPr>
          <p:nvPr>
            <p:ph type="title"/>
          </p:nvPr>
        </p:nvSpPr>
        <p:spPr/>
        <p:txBody>
          <a:bodyPr/>
          <a:lstStyle/>
          <a:p>
            <a:r>
              <a:rPr lang="en-US"/>
              <a:t>Literature Review</a:t>
            </a:r>
            <a:endParaRPr lang="en-US" dirty="0"/>
          </a:p>
        </p:txBody>
      </p:sp>
      <p:sp>
        <p:nvSpPr>
          <p:cNvPr id="10" name="Content Placeholder 2">
            <a:extLst>
              <a:ext uri="{FF2B5EF4-FFF2-40B4-BE49-F238E27FC236}">
                <a16:creationId xmlns:a16="http://schemas.microsoft.com/office/drawing/2014/main" id="{1C3E3E9B-6FD6-4AD9-8FFE-86A96A03D616}"/>
              </a:ext>
            </a:extLst>
          </p:cNvPr>
          <p:cNvSpPr>
            <a:spLocks noGrp="1"/>
          </p:cNvSpPr>
          <p:nvPr>
            <p:ph idx="1"/>
          </p:nvPr>
        </p:nvSpPr>
        <p:spPr/>
        <p:txBody>
          <a:bodyPr>
            <a:normAutofit lnSpcReduction="10000"/>
          </a:bodyPr>
          <a:lstStyle/>
          <a:p>
            <a:r>
              <a:rPr lang="en-US" dirty="0"/>
              <a:t>Law et al. (2009) – </a:t>
            </a:r>
            <a:r>
              <a:rPr lang="en-US" dirty="0">
                <a:hlinkClick r:id="rId3"/>
              </a:rPr>
              <a:t>Sentiment Classification of Online Reviews using Supervised Machine Learning Approaches</a:t>
            </a:r>
            <a:endParaRPr lang="en-US" dirty="0"/>
          </a:p>
          <a:p>
            <a:r>
              <a:rPr lang="en-US" dirty="0"/>
              <a:t>Carley et al. (2018) – </a:t>
            </a:r>
            <a:r>
              <a:rPr lang="en-US" dirty="0">
                <a:hlinkClick r:id="rId4"/>
              </a:rPr>
              <a:t>Aspect Level Sentiment Classification with Attention-over-Attention Neural Network</a:t>
            </a:r>
            <a:endParaRPr lang="en-US" dirty="0"/>
          </a:p>
          <a:p>
            <a:r>
              <a:rPr lang="en-US" dirty="0"/>
              <a:t>Rao et al. (2018) - </a:t>
            </a:r>
            <a:r>
              <a:rPr lang="en-US" dirty="0">
                <a:hlinkClick r:id="rId5"/>
              </a:rPr>
              <a:t>LSTM with sentence representations for document-level sentiment classification</a:t>
            </a:r>
            <a:endParaRPr lang="en-US" dirty="0"/>
          </a:p>
          <a:p>
            <a:r>
              <a:rPr lang="en-US" dirty="0" err="1"/>
              <a:t>Munikar</a:t>
            </a:r>
            <a:r>
              <a:rPr lang="en-US" dirty="0"/>
              <a:t> et al. (2019) - </a:t>
            </a:r>
            <a:r>
              <a:rPr lang="en-US" dirty="0">
                <a:hlinkClick r:id="rId6"/>
              </a:rPr>
              <a:t>Fine-grained Sentiment Classification using BERT</a:t>
            </a:r>
            <a:endParaRPr lang="en-US" dirty="0"/>
          </a:p>
          <a:p>
            <a:r>
              <a:rPr lang="en-US" dirty="0"/>
              <a:t>Lian et al. (2018) - </a:t>
            </a:r>
            <a:r>
              <a:rPr lang="en-US" dirty="0">
                <a:hlinkClick r:id="rId7"/>
              </a:rPr>
              <a:t>Domain Adapted Word Embeddings for Improved Sentiment Classification</a:t>
            </a:r>
            <a:endParaRPr lang="en-US" dirty="0"/>
          </a:p>
          <a:p>
            <a:r>
              <a:rPr lang="en-US" dirty="0"/>
              <a:t>Chen et al. (2019) - </a:t>
            </a:r>
            <a:r>
              <a:rPr lang="en-US" dirty="0">
                <a:hlinkClick r:id="rId8"/>
              </a:rPr>
              <a:t>A Text Sentiment Classification Modeling Method Based on Coordinated CNN-LSTM-Attention Model</a:t>
            </a:r>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9D267FAE-8405-420C-BE4D-1FBD5671CC20}"/>
              </a:ext>
            </a:extLst>
          </p:cNvPr>
          <p:cNvSpPr>
            <a:spLocks noGrp="1"/>
          </p:cNvSpPr>
          <p:nvPr>
            <p:ph type="sldNum" sz="quarter" idx="12"/>
          </p:nvPr>
        </p:nvSpPr>
        <p:spPr/>
        <p:txBody>
          <a:bodyPr>
            <a:normAutofit lnSpcReduction="10000"/>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310661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086B545-B738-4924-9CFF-C582CDD3D6FD}"/>
              </a:ext>
            </a:extLst>
          </p:cNvPr>
          <p:cNvSpPr>
            <a:spLocks noGrp="1"/>
          </p:cNvSpPr>
          <p:nvPr>
            <p:ph type="title"/>
          </p:nvPr>
        </p:nvSpPr>
        <p:spPr/>
        <p:txBody>
          <a:bodyPr/>
          <a:lstStyle/>
          <a:p>
            <a:r>
              <a:rPr lang="en-US" dirty="0"/>
              <a:t>Methodology</a:t>
            </a:r>
          </a:p>
        </p:txBody>
      </p:sp>
      <p:sp>
        <p:nvSpPr>
          <p:cNvPr id="16" name="Content Placeholder 2">
            <a:extLst>
              <a:ext uri="{FF2B5EF4-FFF2-40B4-BE49-F238E27FC236}">
                <a16:creationId xmlns:a16="http://schemas.microsoft.com/office/drawing/2014/main" id="{271DB4B6-8544-4017-BAC1-F334E88785AF}"/>
              </a:ext>
            </a:extLst>
          </p:cNvPr>
          <p:cNvSpPr>
            <a:spLocks noGrp="1"/>
          </p:cNvSpPr>
          <p:nvPr>
            <p:ph idx="1"/>
          </p:nvPr>
        </p:nvSpPr>
        <p:spPr>
          <a:xfrm>
            <a:off x="1280823" y="4886699"/>
            <a:ext cx="8595360" cy="392767"/>
          </a:xfrm>
        </p:spPr>
        <p:txBody>
          <a:bodyPr>
            <a:normAutofit/>
          </a:bodyPr>
          <a:lstStyle/>
          <a:p>
            <a:r>
              <a:rPr lang="en-US" dirty="0"/>
              <a:t>Project done using Python – </a:t>
            </a:r>
            <a:r>
              <a:rPr lang="en-US" dirty="0" err="1"/>
              <a:t>Colab</a:t>
            </a:r>
            <a:r>
              <a:rPr lang="en-US" dirty="0"/>
              <a:t> Pro</a:t>
            </a:r>
          </a:p>
        </p:txBody>
      </p:sp>
      <p:sp>
        <p:nvSpPr>
          <p:cNvPr id="6" name="Slide Number Placeholder 5">
            <a:extLst>
              <a:ext uri="{FF2B5EF4-FFF2-40B4-BE49-F238E27FC236}">
                <a16:creationId xmlns:a16="http://schemas.microsoft.com/office/drawing/2014/main" id="{6CF6305A-C2D8-4D06-98BF-A872452B0EB3}"/>
              </a:ext>
            </a:extLst>
          </p:cNvPr>
          <p:cNvSpPr>
            <a:spLocks noGrp="1"/>
          </p:cNvSpPr>
          <p:nvPr>
            <p:ph type="sldNum" sz="quarter" idx="12"/>
          </p:nvPr>
        </p:nvSpPr>
        <p:spPr/>
        <p:txBody>
          <a:bodyPr>
            <a:normAutofit lnSpcReduction="10000"/>
          </a:bodyPr>
          <a:lstStyle/>
          <a:p>
            <a:fld id="{69E57DC2-970A-4B3E-BB1C-7A09969E49DF}" type="slidenum">
              <a:rPr lang="en-US" smtClean="0"/>
              <a:t>7</a:t>
            </a:fld>
            <a:endParaRPr lang="en-US" dirty="0"/>
          </a:p>
        </p:txBody>
      </p:sp>
      <p:sp>
        <p:nvSpPr>
          <p:cNvPr id="15" name="TextBox 14">
            <a:extLst>
              <a:ext uri="{FF2B5EF4-FFF2-40B4-BE49-F238E27FC236}">
                <a16:creationId xmlns:a16="http://schemas.microsoft.com/office/drawing/2014/main" id="{A740B40B-A8E9-42C1-9948-9322F5CFE0EE}"/>
              </a:ext>
            </a:extLst>
          </p:cNvPr>
          <p:cNvSpPr txBox="1"/>
          <p:nvPr/>
        </p:nvSpPr>
        <p:spPr>
          <a:xfrm>
            <a:off x="1261872" y="5623541"/>
            <a:ext cx="6101696" cy="369332"/>
          </a:xfrm>
          <a:prstGeom prst="rect">
            <a:avLst/>
          </a:prstGeom>
          <a:noFill/>
        </p:spPr>
        <p:txBody>
          <a:bodyPr wrap="square">
            <a:spAutoFit/>
          </a:bodyPr>
          <a:lstStyle/>
          <a:p>
            <a:endParaRPr lang="en-US" dirty="0"/>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605C9391-AA97-4501-BCE4-36C8C543F0AA}"/>
                  </a:ext>
                </a:extLst>
              </p:cNvPr>
              <p:cNvSpPr txBox="1">
                <a:spLocks/>
              </p:cNvSpPr>
              <p:nvPr/>
            </p:nvSpPr>
            <p:spPr>
              <a:xfrm>
                <a:off x="1261872" y="5483206"/>
                <a:ext cx="8595360" cy="1229378"/>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solidFill>
                      <a:schemeClr val="tx1">
                        <a:lumMod val="65000"/>
                        <a:lumOff val="35000"/>
                      </a:schemeClr>
                    </a:solidFill>
                  </a:rPr>
                  <a:t>Accuracy metrics used:</a:t>
                </a:r>
              </a:p>
              <a:p>
                <a:pPr lvl="1"/>
                <a14:m>
                  <m:oMath xmlns:m="http://schemas.openxmlformats.org/officeDocument/2006/math">
                    <m:sSub>
                      <m:sSubPr>
                        <m:ctrlPr>
                          <a:rPr lang="en-US" i="1" dirty="0" smtClean="0">
                            <a:solidFill>
                              <a:schemeClr val="tx1">
                                <a:lumMod val="65000"/>
                                <a:lumOff val="35000"/>
                              </a:schemeClr>
                            </a:solidFill>
                            <a:latin typeface="Cambria Math" panose="02040503050406030204" pitchFamily="18" charset="0"/>
                          </a:rPr>
                        </m:ctrlPr>
                      </m:sSubPr>
                      <m:e>
                        <m:r>
                          <a:rPr lang="en-US" b="0" i="1" dirty="0" smtClean="0">
                            <a:solidFill>
                              <a:schemeClr val="tx1">
                                <a:lumMod val="65000"/>
                                <a:lumOff val="35000"/>
                              </a:schemeClr>
                            </a:solidFill>
                            <a:latin typeface="Cambria Math" panose="02040503050406030204" pitchFamily="18" charset="0"/>
                          </a:rPr>
                          <m:t>𝐹</m:t>
                        </m:r>
                      </m:e>
                      <m:sub>
                        <m:r>
                          <a:rPr lang="en-US" b="0" i="1" dirty="0" smtClean="0">
                            <a:solidFill>
                              <a:schemeClr val="tx1">
                                <a:lumMod val="65000"/>
                                <a:lumOff val="35000"/>
                              </a:schemeClr>
                            </a:solidFill>
                            <a:latin typeface="Cambria Math" panose="02040503050406030204" pitchFamily="18" charset="0"/>
                          </a:rPr>
                          <m:t>1</m:t>
                        </m:r>
                      </m:sub>
                    </m:sSub>
                  </m:oMath>
                </a14:m>
                <a:r>
                  <a:rPr lang="en-US" dirty="0">
                    <a:solidFill>
                      <a:schemeClr val="tx1">
                        <a:lumMod val="65000"/>
                        <a:lumOff val="35000"/>
                      </a:schemeClr>
                    </a:solidFill>
                  </a:rPr>
                  <a:t> Score</a:t>
                </a:r>
              </a:p>
              <a:p>
                <a:pPr lvl="1"/>
                <a:r>
                  <a:rPr lang="en-US" dirty="0">
                    <a:solidFill>
                      <a:schemeClr val="tx1">
                        <a:lumMod val="65000"/>
                        <a:lumOff val="35000"/>
                      </a:schemeClr>
                    </a:solidFill>
                  </a:rPr>
                  <a:t>AUC</a:t>
                </a:r>
              </a:p>
              <a:p>
                <a:pPr lvl="1"/>
                <a:r>
                  <a:rPr lang="en-US" dirty="0">
                    <a:solidFill>
                      <a:schemeClr val="tx1">
                        <a:lumMod val="65000"/>
                        <a:lumOff val="35000"/>
                      </a:schemeClr>
                    </a:solidFill>
                  </a:rPr>
                  <a:t>Binary accuracy</a:t>
                </a:r>
              </a:p>
              <a:p>
                <a:pPr lvl="1"/>
                <a:endParaRPr lang="en-US" dirty="0"/>
              </a:p>
            </p:txBody>
          </p:sp>
        </mc:Choice>
        <mc:Fallback xmlns="">
          <p:sp>
            <p:nvSpPr>
              <p:cNvPr id="17" name="Content Placeholder 2">
                <a:extLst>
                  <a:ext uri="{FF2B5EF4-FFF2-40B4-BE49-F238E27FC236}">
                    <a16:creationId xmlns:a16="http://schemas.microsoft.com/office/drawing/2014/main" id="{605C9391-AA97-4501-BCE4-36C8C543F0AA}"/>
                  </a:ext>
                </a:extLst>
              </p:cNvPr>
              <p:cNvSpPr txBox="1">
                <a:spLocks noRot="1" noChangeAspect="1" noMove="1" noResize="1" noEditPoints="1" noAdjustHandles="1" noChangeArrowheads="1" noChangeShapeType="1" noTextEdit="1"/>
              </p:cNvSpPr>
              <p:nvPr/>
            </p:nvSpPr>
            <p:spPr>
              <a:xfrm>
                <a:off x="1261872" y="5483206"/>
                <a:ext cx="8595360" cy="1229378"/>
              </a:xfrm>
              <a:prstGeom prst="rect">
                <a:avLst/>
              </a:prstGeom>
              <a:blipFill>
                <a:blip r:embed="rId8"/>
                <a:stretch>
                  <a:fillRect l="-142" t="-5941"/>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B5208A43-0165-4D6B-A504-0E850AC1B71B}"/>
              </a:ext>
            </a:extLst>
          </p:cNvPr>
          <p:cNvSpPr txBox="1">
            <a:spLocks/>
          </p:cNvSpPr>
          <p:nvPr/>
        </p:nvSpPr>
        <p:spPr>
          <a:xfrm>
            <a:off x="6580036" y="1578534"/>
            <a:ext cx="8595360" cy="122937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lvl="1"/>
            <a:endParaRPr lang="en-US" dirty="0"/>
          </a:p>
        </p:txBody>
      </p:sp>
      <p:grpSp>
        <p:nvGrpSpPr>
          <p:cNvPr id="3" name="Group 2">
            <a:extLst>
              <a:ext uri="{FF2B5EF4-FFF2-40B4-BE49-F238E27FC236}">
                <a16:creationId xmlns:a16="http://schemas.microsoft.com/office/drawing/2014/main" id="{140E5367-4B75-49E5-A5BE-F58956F02790}"/>
              </a:ext>
            </a:extLst>
          </p:cNvPr>
          <p:cNvGrpSpPr/>
          <p:nvPr/>
        </p:nvGrpSpPr>
        <p:grpSpPr>
          <a:xfrm>
            <a:off x="756496" y="668637"/>
            <a:ext cx="10679008" cy="5497334"/>
            <a:chOff x="756496" y="668637"/>
            <a:chExt cx="10679008" cy="5497334"/>
          </a:xfrm>
        </p:grpSpPr>
        <p:graphicFrame>
          <p:nvGraphicFramePr>
            <p:cNvPr id="5" name="Diagram 4">
              <a:extLst>
                <a:ext uri="{FF2B5EF4-FFF2-40B4-BE49-F238E27FC236}">
                  <a16:creationId xmlns:a16="http://schemas.microsoft.com/office/drawing/2014/main" id="{CF39138F-C6E4-40E4-9975-A76AFA6C9A1F}"/>
                </a:ext>
              </a:extLst>
            </p:cNvPr>
            <p:cNvGraphicFramePr/>
            <p:nvPr>
              <p:extLst>
                <p:ext uri="{D42A27DB-BD31-4B8C-83A1-F6EECF244321}">
                  <p14:modId xmlns:p14="http://schemas.microsoft.com/office/powerpoint/2010/main" val="2767804773"/>
                </p:ext>
              </p:extLst>
            </p:nvPr>
          </p:nvGraphicFramePr>
          <p:xfrm>
            <a:off x="756496" y="668637"/>
            <a:ext cx="10044424" cy="549733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 name="TextBox 1">
              <a:extLst>
                <a:ext uri="{FF2B5EF4-FFF2-40B4-BE49-F238E27FC236}">
                  <a16:creationId xmlns:a16="http://schemas.microsoft.com/office/drawing/2014/main" id="{6B1F8C0E-0A5B-4647-AB1F-9C5B4B8F2EE1}"/>
                </a:ext>
              </a:extLst>
            </p:cNvPr>
            <p:cNvSpPr txBox="1"/>
            <p:nvPr/>
          </p:nvSpPr>
          <p:spPr>
            <a:xfrm>
              <a:off x="7044189" y="1831657"/>
              <a:ext cx="2416536" cy="1015663"/>
            </a:xfrm>
            <a:prstGeom prst="rect">
              <a:avLst/>
            </a:prstGeom>
            <a:noFill/>
          </p:spPr>
          <p:txBody>
            <a:bodyPr wrap="square" rtlCol="0">
              <a:spAutoFit/>
            </a:bodyPr>
            <a:lstStyle/>
            <a:p>
              <a:r>
                <a:rPr lang="en-US" sz="1200" dirty="0"/>
                <a:t>- Naïve Bayes</a:t>
              </a:r>
            </a:p>
            <a:p>
              <a:r>
                <a:rPr lang="en-US" sz="1200" dirty="0"/>
                <a:t>- Support Vector Machine</a:t>
              </a:r>
            </a:p>
            <a:p>
              <a:r>
                <a:rPr lang="en-US" sz="1200" dirty="0"/>
                <a:t>- Logistic Regression</a:t>
              </a:r>
            </a:p>
            <a:p>
              <a:r>
                <a:rPr lang="en-US" sz="1200" dirty="0"/>
                <a:t>- Gradient Boosting Classifier</a:t>
              </a:r>
            </a:p>
            <a:p>
              <a:r>
                <a:rPr lang="en-US" sz="1200" dirty="0"/>
                <a:t>- </a:t>
              </a:r>
              <a:r>
                <a:rPr lang="en-US" sz="1200" dirty="0" err="1"/>
                <a:t>XGBoost</a:t>
              </a:r>
              <a:endParaRPr lang="en-US" sz="1200" dirty="0"/>
            </a:p>
          </p:txBody>
        </p:sp>
        <p:sp>
          <p:nvSpPr>
            <p:cNvPr id="11" name="TextBox 10">
              <a:extLst>
                <a:ext uri="{FF2B5EF4-FFF2-40B4-BE49-F238E27FC236}">
                  <a16:creationId xmlns:a16="http://schemas.microsoft.com/office/drawing/2014/main" id="{2691F55A-8B4B-4D63-8146-A578BEE53950}"/>
                </a:ext>
              </a:extLst>
            </p:cNvPr>
            <p:cNvSpPr txBox="1"/>
            <p:nvPr/>
          </p:nvSpPr>
          <p:spPr>
            <a:xfrm>
              <a:off x="7044189" y="4020686"/>
              <a:ext cx="2416536" cy="830997"/>
            </a:xfrm>
            <a:prstGeom prst="rect">
              <a:avLst/>
            </a:prstGeom>
            <a:noFill/>
          </p:spPr>
          <p:txBody>
            <a:bodyPr wrap="square" rtlCol="0">
              <a:spAutoFit/>
            </a:bodyPr>
            <a:lstStyle/>
            <a:p>
              <a:pPr marL="171450" indent="-171450">
                <a:buFontTx/>
                <a:buChar char="-"/>
              </a:pPr>
              <a:r>
                <a:rPr lang="en-US" sz="1200" dirty="0"/>
                <a:t>Bidirectional LSTM</a:t>
              </a:r>
            </a:p>
            <a:p>
              <a:pPr marL="171450" indent="-171450">
                <a:buFontTx/>
                <a:buChar char="-"/>
              </a:pPr>
              <a:r>
                <a:rPr lang="en-US" sz="1200" dirty="0"/>
                <a:t>CNN with LSTM</a:t>
              </a:r>
            </a:p>
            <a:p>
              <a:pPr marL="171450" indent="-171450">
                <a:buFontTx/>
                <a:buChar char="-"/>
              </a:pPr>
              <a:r>
                <a:rPr lang="en-US" sz="1200" dirty="0"/>
                <a:t>Pooled GRU</a:t>
              </a:r>
            </a:p>
            <a:p>
              <a:pPr marL="171450" indent="-171450">
                <a:buFontTx/>
                <a:buChar char="-"/>
              </a:pPr>
              <a:r>
                <a:rPr lang="en-US" sz="1200" dirty="0"/>
                <a:t>HAN</a:t>
              </a:r>
            </a:p>
          </p:txBody>
        </p:sp>
        <p:sp>
          <p:nvSpPr>
            <p:cNvPr id="12" name="TextBox 11">
              <a:extLst>
                <a:ext uri="{FF2B5EF4-FFF2-40B4-BE49-F238E27FC236}">
                  <a16:creationId xmlns:a16="http://schemas.microsoft.com/office/drawing/2014/main" id="{ECEE82A2-DE90-49CD-B91D-A2F7B026EBA6}"/>
                </a:ext>
              </a:extLst>
            </p:cNvPr>
            <p:cNvSpPr txBox="1"/>
            <p:nvPr/>
          </p:nvSpPr>
          <p:spPr>
            <a:xfrm>
              <a:off x="9018968" y="4016294"/>
              <a:ext cx="2416536" cy="461665"/>
            </a:xfrm>
            <a:prstGeom prst="rect">
              <a:avLst/>
            </a:prstGeom>
            <a:noFill/>
          </p:spPr>
          <p:txBody>
            <a:bodyPr wrap="square" rtlCol="0">
              <a:spAutoFit/>
            </a:bodyPr>
            <a:lstStyle/>
            <a:p>
              <a:pPr marL="171450" indent="-171450">
                <a:buFontTx/>
                <a:buChar char="-"/>
              </a:pPr>
              <a:r>
                <a:rPr lang="en-US" sz="1200" dirty="0"/>
                <a:t>BERT Base</a:t>
              </a:r>
            </a:p>
            <a:p>
              <a:pPr marL="171450" indent="-171450">
                <a:buFontTx/>
                <a:buChar char="-"/>
              </a:pPr>
              <a:r>
                <a:rPr lang="en-US" sz="1200" dirty="0"/>
                <a:t>ELECTRA Base</a:t>
              </a:r>
            </a:p>
          </p:txBody>
        </p:sp>
      </p:grpSp>
    </p:spTree>
    <p:extLst>
      <p:ext uri="{BB962C8B-B14F-4D97-AF65-F5344CB8AC3E}">
        <p14:creationId xmlns:p14="http://schemas.microsoft.com/office/powerpoint/2010/main" val="2989393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668E-60DF-43E5-90D7-C0736DCEBB7F}"/>
              </a:ext>
            </a:extLst>
          </p:cNvPr>
          <p:cNvSpPr>
            <a:spLocks noGrp="1"/>
          </p:cNvSpPr>
          <p:nvPr>
            <p:ph type="title"/>
          </p:nvPr>
        </p:nvSpPr>
        <p:spPr/>
        <p:txBody>
          <a:bodyPr/>
          <a:lstStyle/>
          <a:p>
            <a:r>
              <a:rPr lang="en-US" dirty="0"/>
              <a:t>Methodology: Data Preparation</a:t>
            </a:r>
          </a:p>
        </p:txBody>
      </p:sp>
      <p:sp>
        <p:nvSpPr>
          <p:cNvPr id="3" name="Content Placeholder 2">
            <a:extLst>
              <a:ext uri="{FF2B5EF4-FFF2-40B4-BE49-F238E27FC236}">
                <a16:creationId xmlns:a16="http://schemas.microsoft.com/office/drawing/2014/main" id="{E3B4CA7C-4E22-4334-BACA-B8CE2041CA19}"/>
              </a:ext>
            </a:extLst>
          </p:cNvPr>
          <p:cNvSpPr>
            <a:spLocks noGrp="1"/>
          </p:cNvSpPr>
          <p:nvPr>
            <p:ph idx="1"/>
          </p:nvPr>
        </p:nvSpPr>
        <p:spPr/>
        <p:txBody>
          <a:bodyPr/>
          <a:lstStyle/>
          <a:p>
            <a:r>
              <a:rPr lang="en-US" dirty="0"/>
              <a:t>Merge .csv files from source</a:t>
            </a:r>
          </a:p>
          <a:p>
            <a:r>
              <a:rPr lang="en-US" dirty="0"/>
              <a:t>Remove unnecessary columns</a:t>
            </a:r>
          </a:p>
          <a:p>
            <a:r>
              <a:rPr lang="en-US" dirty="0"/>
              <a:t>Perform EDA</a:t>
            </a:r>
          </a:p>
          <a:p>
            <a:pPr marL="0" indent="0">
              <a:buNone/>
            </a:pPr>
            <a:endParaRPr lang="en-US" dirty="0"/>
          </a:p>
        </p:txBody>
      </p:sp>
      <p:sp>
        <p:nvSpPr>
          <p:cNvPr id="6" name="Slide Number Placeholder 5">
            <a:extLst>
              <a:ext uri="{FF2B5EF4-FFF2-40B4-BE49-F238E27FC236}">
                <a16:creationId xmlns:a16="http://schemas.microsoft.com/office/drawing/2014/main" id="{8464D1CD-B9EF-44B8-A43D-8BC6EE6C184E}"/>
              </a:ext>
            </a:extLst>
          </p:cNvPr>
          <p:cNvSpPr>
            <a:spLocks noGrp="1"/>
          </p:cNvSpPr>
          <p:nvPr>
            <p:ph type="sldNum" sz="quarter" idx="12"/>
          </p:nvPr>
        </p:nvSpPr>
        <p:spPr/>
        <p:txBody>
          <a:bodyPr>
            <a:normAutofit lnSpcReduction="10000"/>
          </a:bodyPr>
          <a:lstStyle/>
          <a:p>
            <a:fld id="{69E57DC2-970A-4B3E-BB1C-7A09969E49DF}" type="slidenum">
              <a:rPr lang="en-US" smtClean="0"/>
              <a:t>8</a:t>
            </a:fld>
            <a:endParaRPr lang="en-US" dirty="0"/>
          </a:p>
        </p:txBody>
      </p:sp>
      <p:pic>
        <p:nvPicPr>
          <p:cNvPr id="5" name="Picture 4">
            <a:extLst>
              <a:ext uri="{FF2B5EF4-FFF2-40B4-BE49-F238E27FC236}">
                <a16:creationId xmlns:a16="http://schemas.microsoft.com/office/drawing/2014/main" id="{8976AB4B-2CF7-4DDF-A62D-F3F97DAEAACE}"/>
              </a:ext>
            </a:extLst>
          </p:cNvPr>
          <p:cNvPicPr>
            <a:picLocks noChangeAspect="1"/>
          </p:cNvPicPr>
          <p:nvPr/>
        </p:nvPicPr>
        <p:blipFill>
          <a:blip r:embed="rId2"/>
          <a:stretch>
            <a:fillRect/>
          </a:stretch>
        </p:blipFill>
        <p:spPr>
          <a:xfrm>
            <a:off x="1345079" y="3198530"/>
            <a:ext cx="7850204" cy="1611876"/>
          </a:xfrm>
          <a:prstGeom prst="rect">
            <a:avLst/>
          </a:prstGeom>
        </p:spPr>
      </p:pic>
      <p:pic>
        <p:nvPicPr>
          <p:cNvPr id="7" name="Picture 6">
            <a:extLst>
              <a:ext uri="{FF2B5EF4-FFF2-40B4-BE49-F238E27FC236}">
                <a16:creationId xmlns:a16="http://schemas.microsoft.com/office/drawing/2014/main" id="{88BCE47C-8BB7-451F-94E1-F0B5D491F680}"/>
              </a:ext>
            </a:extLst>
          </p:cNvPr>
          <p:cNvPicPr>
            <a:picLocks noChangeAspect="1"/>
          </p:cNvPicPr>
          <p:nvPr/>
        </p:nvPicPr>
        <p:blipFill>
          <a:blip r:embed="rId3"/>
          <a:stretch>
            <a:fillRect/>
          </a:stretch>
        </p:blipFill>
        <p:spPr>
          <a:xfrm>
            <a:off x="1261872" y="4946446"/>
            <a:ext cx="8016619" cy="1651135"/>
          </a:xfrm>
          <a:prstGeom prst="rect">
            <a:avLst/>
          </a:prstGeom>
        </p:spPr>
      </p:pic>
    </p:spTree>
    <p:extLst>
      <p:ext uri="{BB962C8B-B14F-4D97-AF65-F5344CB8AC3E}">
        <p14:creationId xmlns:p14="http://schemas.microsoft.com/office/powerpoint/2010/main" val="591147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668E-60DF-43E5-90D7-C0736DCEBB7F}"/>
              </a:ext>
            </a:extLst>
          </p:cNvPr>
          <p:cNvSpPr>
            <a:spLocks noGrp="1"/>
          </p:cNvSpPr>
          <p:nvPr>
            <p:ph type="title"/>
          </p:nvPr>
        </p:nvSpPr>
        <p:spPr/>
        <p:txBody>
          <a:bodyPr/>
          <a:lstStyle/>
          <a:p>
            <a:r>
              <a:rPr lang="en-US" dirty="0"/>
              <a:t>Methodology: Pre-processing</a:t>
            </a:r>
          </a:p>
        </p:txBody>
      </p:sp>
      <p:sp>
        <p:nvSpPr>
          <p:cNvPr id="3" name="Content Placeholder 2">
            <a:extLst>
              <a:ext uri="{FF2B5EF4-FFF2-40B4-BE49-F238E27FC236}">
                <a16:creationId xmlns:a16="http://schemas.microsoft.com/office/drawing/2014/main" id="{E3B4CA7C-4E22-4334-BACA-B8CE2041CA19}"/>
              </a:ext>
            </a:extLst>
          </p:cNvPr>
          <p:cNvSpPr>
            <a:spLocks noGrp="1"/>
          </p:cNvSpPr>
          <p:nvPr>
            <p:ph idx="1"/>
          </p:nvPr>
        </p:nvSpPr>
        <p:spPr/>
        <p:txBody>
          <a:bodyPr>
            <a:normAutofit/>
          </a:bodyPr>
          <a:lstStyle/>
          <a:p>
            <a:r>
              <a:rPr lang="en-US" dirty="0"/>
              <a:t>Apply spelling checking using Python </a:t>
            </a:r>
            <a:r>
              <a:rPr lang="en-US" dirty="0" err="1"/>
              <a:t>PySpelling</a:t>
            </a:r>
            <a:endParaRPr lang="en-US" dirty="0"/>
          </a:p>
          <a:p>
            <a:pPr lvl="1"/>
            <a:r>
              <a:rPr lang="en-US" dirty="0"/>
              <a:t>Only minimal correction so to not over correct</a:t>
            </a:r>
          </a:p>
          <a:p>
            <a:r>
              <a:rPr lang="en-US" dirty="0"/>
              <a:t>Remove HTML text and tags</a:t>
            </a:r>
          </a:p>
          <a:p>
            <a:pPr lvl="1"/>
            <a:r>
              <a:rPr lang="en-US" dirty="0"/>
              <a:t>&amp;#039; </a:t>
            </a:r>
          </a:p>
          <a:p>
            <a:pPr lvl="1"/>
            <a:r>
              <a:rPr lang="en-US" dirty="0"/>
              <a:t>&amp;</a:t>
            </a:r>
            <a:r>
              <a:rPr lang="en-US" dirty="0" err="1"/>
              <a:t>quot</a:t>
            </a:r>
            <a:r>
              <a:rPr lang="en-US" dirty="0"/>
              <a:t>;</a:t>
            </a:r>
          </a:p>
          <a:p>
            <a:r>
              <a:rPr lang="en-US" dirty="0"/>
              <a:t>Remove URL strings</a:t>
            </a:r>
          </a:p>
          <a:p>
            <a:r>
              <a:rPr lang="en-US" dirty="0"/>
              <a:t>Using NLTK in Python:</a:t>
            </a:r>
          </a:p>
          <a:p>
            <a:pPr lvl="1"/>
            <a:r>
              <a:rPr lang="en-US" dirty="0"/>
              <a:t>Remove punctuation </a:t>
            </a:r>
          </a:p>
          <a:p>
            <a:pPr lvl="1"/>
            <a:r>
              <a:rPr lang="en-US" dirty="0"/>
              <a:t>Remove stop words</a:t>
            </a:r>
          </a:p>
          <a:p>
            <a:pPr lvl="1"/>
            <a:r>
              <a:rPr lang="en-US" dirty="0"/>
              <a:t>Apply lemmatization - takes sentence into account</a:t>
            </a:r>
          </a:p>
          <a:p>
            <a:pPr lvl="2"/>
            <a:r>
              <a:rPr lang="en-US" dirty="0"/>
              <a:t>Did not apply stemming – stems one word at a time</a:t>
            </a:r>
          </a:p>
          <a:p>
            <a:pPr marL="0" indent="0">
              <a:buNone/>
            </a:pPr>
            <a:endParaRPr lang="en-US" dirty="0"/>
          </a:p>
        </p:txBody>
      </p:sp>
      <p:sp>
        <p:nvSpPr>
          <p:cNvPr id="6" name="Slide Number Placeholder 5">
            <a:extLst>
              <a:ext uri="{FF2B5EF4-FFF2-40B4-BE49-F238E27FC236}">
                <a16:creationId xmlns:a16="http://schemas.microsoft.com/office/drawing/2014/main" id="{8464D1CD-B9EF-44B8-A43D-8BC6EE6C184E}"/>
              </a:ext>
            </a:extLst>
          </p:cNvPr>
          <p:cNvSpPr>
            <a:spLocks noGrp="1"/>
          </p:cNvSpPr>
          <p:nvPr>
            <p:ph type="sldNum" sz="quarter" idx="12"/>
          </p:nvPr>
        </p:nvSpPr>
        <p:spPr/>
        <p:txBody>
          <a:bodyPr>
            <a:normAutofit lnSpcReduction="10000"/>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3053595722"/>
      </p:ext>
    </p:extLst>
  </p:cSld>
  <p:clrMapOvr>
    <a:masterClrMapping/>
  </p:clrMapOvr>
</p:sld>
</file>

<file path=ppt/theme/theme1.xml><?xml version="1.0" encoding="utf-8"?>
<a:theme xmlns:a="http://schemas.openxmlformats.org/drawingml/2006/main" name="View">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3609</TotalTime>
  <Words>1724</Words>
  <Application>Microsoft Office PowerPoint</Application>
  <PresentationFormat>Widescreen</PresentationFormat>
  <Paragraphs>353</Paragraphs>
  <Slides>24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Abadi</vt:lpstr>
      <vt:lpstr>Arial</vt:lpstr>
      <vt:lpstr>Calibri</vt:lpstr>
      <vt:lpstr>Cambria Math</vt:lpstr>
      <vt:lpstr>Century Schoolbook</vt:lpstr>
      <vt:lpstr>charter</vt:lpstr>
      <vt:lpstr>Open Sans</vt:lpstr>
      <vt:lpstr>Wingdings 2</vt:lpstr>
      <vt:lpstr>View</vt:lpstr>
      <vt:lpstr>Drug Review Sentiment Classification</vt:lpstr>
      <vt:lpstr>Content</vt:lpstr>
      <vt:lpstr>Natural Language Processing (NLP)</vt:lpstr>
      <vt:lpstr>Sentiment Analysis</vt:lpstr>
      <vt:lpstr>The Dataset</vt:lpstr>
      <vt:lpstr>Literature Review</vt:lpstr>
      <vt:lpstr>Methodology</vt:lpstr>
      <vt:lpstr>Methodology: Data Preparation</vt:lpstr>
      <vt:lpstr>Methodology: Pre-processing</vt:lpstr>
      <vt:lpstr>Methodology: Pre-processing</vt:lpstr>
      <vt:lpstr>Methodology: Tokenization &amp; Vectorization</vt:lpstr>
      <vt:lpstr>Vectorization Chart</vt:lpstr>
      <vt:lpstr>Word Embeddings</vt:lpstr>
      <vt:lpstr>Results</vt:lpstr>
      <vt:lpstr>Results</vt:lpstr>
      <vt:lpstr>BERT Models</vt:lpstr>
      <vt:lpstr>Results &amp; Application</vt:lpstr>
      <vt:lpstr>Results &amp; Application</vt:lpstr>
      <vt:lpstr>Conclusion &amp; Further Study</vt:lpstr>
      <vt:lpstr>References</vt:lpstr>
      <vt:lpstr>Thank you</vt:lpstr>
      <vt:lpstr>Appendix</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Classification using natural language processing</dc:title>
  <dc:creator>Karim AlHusaini</dc:creator>
  <cp:lastModifiedBy>Karim AlHusaini</cp:lastModifiedBy>
  <cp:revision>153</cp:revision>
  <dcterms:created xsi:type="dcterms:W3CDTF">2021-04-08T04:57:13Z</dcterms:created>
  <dcterms:modified xsi:type="dcterms:W3CDTF">2021-04-27T03:15:41Z</dcterms:modified>
</cp:coreProperties>
</file>