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6" r:id="rId3"/>
    <p:sldId id="259" r:id="rId4"/>
    <p:sldId id="260" r:id="rId5"/>
    <p:sldId id="261" r:id="rId6"/>
    <p:sldId id="265" r:id="rId7"/>
    <p:sldId id="266" r:id="rId8"/>
    <p:sldId id="263" r:id="rId9"/>
    <p:sldId id="264" r:id="rId10"/>
    <p:sldId id="267" r:id="rId11"/>
    <p:sldId id="268" r:id="rId12"/>
    <p:sldId id="269" r:id="rId13"/>
    <p:sldId id="270" r:id="rId14"/>
    <p:sldId id="271" r:id="rId15"/>
    <p:sldId id="272" r:id="rId16"/>
    <p:sldId id="278"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67DD66-B9DC-4714-9CED-2AAF7785DB26}"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218466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7DD66-B9DC-4714-9CED-2AAF7785DB26}"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1892026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7DD66-B9DC-4714-9CED-2AAF7785DB26}"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136519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7DD66-B9DC-4714-9CED-2AAF7785DB26}"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260918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67DD66-B9DC-4714-9CED-2AAF7785DB26}"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307171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67DD66-B9DC-4714-9CED-2AAF7785DB26}"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253227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67DD66-B9DC-4714-9CED-2AAF7785DB26}"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229754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7DD66-B9DC-4714-9CED-2AAF7785DB26}"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12039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7DD66-B9DC-4714-9CED-2AAF7785DB26}"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272413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67DD66-B9DC-4714-9CED-2AAF7785DB26}"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201839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67DD66-B9DC-4714-9CED-2AAF7785DB26}"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3C6A6-BD2B-492D-B537-876A602CCE5D}" type="slidenum">
              <a:rPr lang="en-US" smtClean="0"/>
              <a:t>‹#›</a:t>
            </a:fld>
            <a:endParaRPr lang="en-US"/>
          </a:p>
        </p:txBody>
      </p:sp>
    </p:spTree>
    <p:extLst>
      <p:ext uri="{BB962C8B-B14F-4D97-AF65-F5344CB8AC3E}">
        <p14:creationId xmlns:p14="http://schemas.microsoft.com/office/powerpoint/2010/main" val="206966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7DD66-B9DC-4714-9CED-2AAF7785DB26}" type="datetimeFigureOut">
              <a:rPr lang="en-US" smtClean="0"/>
              <a:t>5/6/2019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3C6A6-BD2B-492D-B537-876A602CCE5D}" type="slidenum">
              <a:rPr lang="en-US" smtClean="0"/>
              <a:t>‹#›</a:t>
            </a:fld>
            <a:endParaRPr lang="en-US"/>
          </a:p>
        </p:txBody>
      </p:sp>
    </p:spTree>
    <p:extLst>
      <p:ext uri="{BB962C8B-B14F-4D97-AF65-F5344CB8AC3E}">
        <p14:creationId xmlns:p14="http://schemas.microsoft.com/office/powerpoint/2010/main" val="28877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hread_(computing)" TargetMode="External"/><Relationship Id="rId7" Type="http://schemas.openxmlformats.org/officeDocument/2006/relationships/hyperlink" Target="https://en.wikipedia.org/wiki/Concurrent_Pascal" TargetMode="External"/><Relationship Id="rId2" Type="http://schemas.openxmlformats.org/officeDocument/2006/relationships/hyperlink" Target="https://en.wikipedia.org/wiki/Concurrent_computing" TargetMode="External"/><Relationship Id="rId1" Type="http://schemas.openxmlformats.org/officeDocument/2006/relationships/slideLayout" Target="../slideLayouts/slideLayout2.xml"/><Relationship Id="rId6" Type="http://schemas.openxmlformats.org/officeDocument/2006/relationships/hyperlink" Target="https://en.wikipedia.org/wiki/C._A._R._Hoare" TargetMode="External"/><Relationship Id="rId5" Type="http://schemas.openxmlformats.org/officeDocument/2006/relationships/hyperlink" Target="https://en.wikipedia.org/wiki/Per_Brinch_Hansen" TargetMode="External"/><Relationship Id="rId4" Type="http://schemas.openxmlformats.org/officeDocument/2006/relationships/hyperlink" Target="https://en.wikipedia.org/wiki/Mutual_exclus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24100" y="2710733"/>
            <a:ext cx="7543800" cy="1054100"/>
          </a:xfrm>
        </p:spPr>
        <p:txBody>
          <a:bodyPr>
            <a:normAutofit fontScale="90000"/>
          </a:bodyPr>
          <a:lstStyle/>
          <a:p>
            <a:pPr>
              <a:spcAft>
                <a:spcPts val="2000"/>
              </a:spcAft>
              <a:defRPr/>
            </a:pPr>
            <a:r>
              <a:rPr lang="en-US" altLang="en-US" sz="4000" dirty="0">
                <a:latin typeface="+mn-lt"/>
              </a:rPr>
              <a:t>Real-Time </a:t>
            </a:r>
            <a:r>
              <a:rPr lang="en-US" altLang="en-US" sz="4000" dirty="0" smtClean="0">
                <a:latin typeface="+mn-lt"/>
              </a:rPr>
              <a:t>Programming</a:t>
            </a:r>
            <a:br>
              <a:rPr lang="en-US" altLang="en-US" sz="4000" dirty="0" smtClean="0">
                <a:latin typeface="+mn-lt"/>
              </a:rPr>
            </a:br>
            <a:r>
              <a:rPr lang="en-US" altLang="en-US" sz="4000" dirty="0">
                <a:latin typeface="+mn-lt"/>
              </a:rPr>
              <a:t/>
            </a:r>
            <a:br>
              <a:rPr lang="en-US" altLang="en-US" sz="4000" dirty="0">
                <a:latin typeface="+mn-lt"/>
              </a:rPr>
            </a:br>
            <a:r>
              <a:rPr lang="en-US" altLang="en-US" sz="4000" smtClean="0">
                <a:latin typeface="+mn-lt"/>
              </a:rPr>
              <a:t>Lecture 10- SPINLOCK, MONITORS</a:t>
            </a:r>
            <a:r>
              <a:rPr lang="en-US" altLang="en-US" sz="4000" dirty="0" smtClean="0">
                <a:latin typeface="+mn-lt"/>
              </a:rPr>
              <a:t/>
            </a:r>
            <a:br>
              <a:rPr lang="en-US" altLang="en-US" sz="4000" dirty="0" smtClean="0">
                <a:latin typeface="+mn-lt"/>
              </a:rPr>
            </a:br>
            <a:endParaRPr lang="en-US" altLang="en-US" sz="2700" dirty="0">
              <a:latin typeface="+mn-lt"/>
            </a:endParaRPr>
          </a:p>
        </p:txBody>
      </p:sp>
      <p:sp>
        <p:nvSpPr>
          <p:cNvPr id="2051" name="Rectangle 3"/>
          <p:cNvSpPr>
            <a:spLocks noGrp="1" noChangeArrowheads="1"/>
          </p:cNvSpPr>
          <p:nvPr>
            <p:ph type="subTitle" idx="1"/>
          </p:nvPr>
        </p:nvSpPr>
        <p:spPr>
          <a:xfrm>
            <a:off x="1809751" y="5324627"/>
            <a:ext cx="8301038" cy="877888"/>
          </a:xfrm>
        </p:spPr>
        <p:txBody>
          <a:bodyPr rtlCol="0"/>
          <a:lstStyle/>
          <a:p>
            <a:pPr algn="ctr" eaLnBrk="1" fontAlgn="auto" hangingPunct="1">
              <a:defRPr/>
            </a:pPr>
            <a:r>
              <a:rPr lang="en-US" altLang="en-US" b="1" dirty="0" err="1" smtClean="0"/>
              <a:t>Rola</a:t>
            </a:r>
            <a:r>
              <a:rPr lang="en-US" altLang="en-US" b="1" dirty="0" smtClean="0"/>
              <a:t> El </a:t>
            </a:r>
            <a:r>
              <a:rPr lang="en-US" altLang="en-US" b="1" dirty="0" err="1" smtClean="0"/>
              <a:t>Osta</a:t>
            </a:r>
            <a:endParaRPr lang="en-US" altLang="en-US" b="1" dirty="0"/>
          </a:p>
          <a:p>
            <a:pPr eaLnBrk="1" fontAlgn="auto" hangingPunct="1">
              <a:defRPr/>
            </a:pPr>
            <a:endParaRPr lang="en-US" altLang="en-US" b="1" dirty="0"/>
          </a:p>
        </p:txBody>
      </p:sp>
      <p:pic>
        <p:nvPicPr>
          <p:cNvPr id="153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1" y="168276"/>
            <a:ext cx="784225"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1"/>
          <p:cNvSpPr>
            <a:spLocks noChangeArrowheads="1"/>
          </p:cNvSpPr>
          <p:nvPr/>
        </p:nvSpPr>
        <p:spPr bwMode="auto">
          <a:xfrm>
            <a:off x="9585117" y="382608"/>
            <a:ext cx="18758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cs typeface="Times New Roman" panose="02020603050405020304" pitchFamily="18" charset="0"/>
              </a:defRPr>
            </a:lvl1pPr>
            <a:lvl2pPr marL="742950" indent="-285750">
              <a:defRPr sz="1600">
                <a:solidFill>
                  <a:schemeClr val="tx1"/>
                </a:solidFill>
                <a:latin typeface="Times New Roman" panose="02020603050405020304" pitchFamily="18" charset="0"/>
                <a:cs typeface="Times New Roman" panose="02020603050405020304" pitchFamily="18" charset="0"/>
              </a:defRPr>
            </a:lvl2pPr>
            <a:lvl3pPr marL="1143000" indent="-228600">
              <a:defRPr sz="1600">
                <a:solidFill>
                  <a:schemeClr val="tx1"/>
                </a:solidFill>
                <a:latin typeface="Times New Roman" panose="02020603050405020304" pitchFamily="18" charset="0"/>
                <a:cs typeface="Times New Roman" panose="02020603050405020304" pitchFamily="18" charset="0"/>
              </a:defRPr>
            </a:lvl3pPr>
            <a:lvl4pPr marL="1600200" indent="-228600">
              <a:defRPr sz="1600">
                <a:solidFill>
                  <a:schemeClr val="tx1"/>
                </a:solidFill>
                <a:latin typeface="Times New Roman" panose="02020603050405020304" pitchFamily="18" charset="0"/>
                <a:cs typeface="Times New Roman" panose="02020603050405020304" pitchFamily="18" charset="0"/>
              </a:defRPr>
            </a:lvl4pPr>
            <a:lvl5pPr marL="2057400" indent="-22860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Times New Roman" panose="02020603050405020304" pitchFamily="18" charset="0"/>
              </a:defRPr>
            </a:lvl9pPr>
          </a:lstStyle>
          <a:p>
            <a:pPr algn="ctr"/>
            <a:r>
              <a:rPr lang="en-US" altLang="en-US" b="1" dirty="0"/>
              <a:t>CCNE Department</a:t>
            </a:r>
          </a:p>
          <a:p>
            <a:pPr algn="ctr"/>
            <a:r>
              <a:rPr lang="en-US" altLang="en-US" sz="1400" b="1" dirty="0"/>
              <a:t>Lebanese University</a:t>
            </a:r>
            <a:endParaRPr lang="en-US" altLang="en-US" sz="1400" dirty="0"/>
          </a:p>
        </p:txBody>
      </p:sp>
    </p:spTree>
    <p:extLst>
      <p:ext uri="{BB962C8B-B14F-4D97-AF65-F5344CB8AC3E}">
        <p14:creationId xmlns:p14="http://schemas.microsoft.com/office/powerpoint/2010/main" val="227366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3" y="1018268"/>
            <a:ext cx="10515600" cy="1325563"/>
          </a:xfrm>
        </p:spPr>
        <p:txBody>
          <a:bodyPr>
            <a:normAutofit fontScale="90000"/>
          </a:bodyPr>
          <a:lstStyle/>
          <a:p>
            <a:r>
              <a:rPr lang="en-US" b="1" dirty="0"/>
              <a:t>5.</a:t>
            </a:r>
            <a:r>
              <a:rPr lang="en-US" dirty="0" smtClean="0"/>
              <a:t> </a:t>
            </a:r>
            <a:r>
              <a:rPr lang="en-US" b="1" dirty="0"/>
              <a:t>Destroying a Spin </a:t>
            </a:r>
            <a:r>
              <a:rPr lang="en-US" b="1" dirty="0" smtClean="0"/>
              <a:t>Lock</a:t>
            </a:r>
            <a:br>
              <a:rPr lang="en-US" b="1" dirty="0" smtClean="0"/>
            </a:br>
            <a:r>
              <a:rPr lang="en-US" altLang="en-US" sz="2200" dirty="0">
                <a:solidFill>
                  <a:srgbClr val="000000"/>
                </a:solidFill>
                <a:cs typeface="Arial" panose="020B0604020202020204" pitchFamily="34" charset="0"/>
              </a:rPr>
              <a:t>Use the </a:t>
            </a:r>
            <a:r>
              <a:rPr lang="en-US" altLang="en-US" sz="2200" dirty="0" err="1" smtClean="0">
                <a:solidFill>
                  <a:srgbClr val="FF0000"/>
                </a:solidFill>
                <a:latin typeface="Monaco"/>
                <a:cs typeface="Arial" panose="020B0604020202020204" pitchFamily="34" charset="0"/>
              </a:rPr>
              <a:t>pthread_spin_destroy</a:t>
            </a:r>
            <a:r>
              <a:rPr lang="en-US" altLang="en-US" sz="2200" dirty="0" smtClean="0">
                <a:solidFill>
                  <a:srgbClr val="000000"/>
                </a:solidFill>
                <a:cs typeface="Arial" panose="020B0604020202020204" pitchFamily="34" charset="0"/>
              </a:rPr>
              <a:t> </a:t>
            </a:r>
            <a:r>
              <a:rPr lang="en-US" altLang="en-US" sz="2200" dirty="0">
                <a:solidFill>
                  <a:srgbClr val="000000"/>
                </a:solidFill>
                <a:cs typeface="Arial" panose="020B0604020202020204" pitchFamily="34" charset="0"/>
              </a:rPr>
              <a:t>function to destroy a spin lock and release any resources used by the lock. </a:t>
            </a:r>
            <a:r>
              <a:rPr lang="en-US" altLang="en-US" dirty="0"/>
              <a:t/>
            </a:r>
            <a:br>
              <a:rPr lang="en-US" altLang="en-US" dirty="0"/>
            </a:br>
            <a:r>
              <a:rPr lang="en-US" b="1" dirty="0" smtClean="0"/>
              <a:t/>
            </a:r>
            <a:br>
              <a:rPr lang="en-US" b="1" dirty="0" smtClean="0"/>
            </a:br>
            <a:r>
              <a:rPr lang="en-US" b="1" dirty="0"/>
              <a:t/>
            </a:r>
            <a:br>
              <a:rPr lang="en-US" b="1" dirty="0"/>
            </a:br>
            <a:endParaRPr lang="en-US" dirty="0"/>
          </a:p>
        </p:txBody>
      </p:sp>
      <p:pic>
        <p:nvPicPr>
          <p:cNvPr id="6" name="Content Placeholder 5"/>
          <p:cNvPicPr>
            <a:picLocks noGrp="1" noChangeAspect="1"/>
          </p:cNvPicPr>
          <p:nvPr>
            <p:ph idx="1"/>
          </p:nvPr>
        </p:nvPicPr>
        <p:blipFill>
          <a:blip r:embed="rId2"/>
          <a:stretch>
            <a:fillRect/>
          </a:stretch>
        </p:blipFill>
        <p:spPr>
          <a:xfrm>
            <a:off x="3257006" y="1900238"/>
            <a:ext cx="4345577" cy="590413"/>
          </a:xfrm>
          <a:prstGeom prst="rect">
            <a:avLst/>
          </a:prstGeom>
        </p:spPr>
      </p:pic>
      <p:pic>
        <p:nvPicPr>
          <p:cNvPr id="7" name="Picture 6"/>
          <p:cNvPicPr>
            <a:picLocks noChangeAspect="1"/>
          </p:cNvPicPr>
          <p:nvPr/>
        </p:nvPicPr>
        <p:blipFill>
          <a:blip r:embed="rId3"/>
          <a:stretch>
            <a:fillRect/>
          </a:stretch>
        </p:blipFill>
        <p:spPr>
          <a:xfrm>
            <a:off x="3118893" y="2597740"/>
            <a:ext cx="6372225" cy="3648075"/>
          </a:xfrm>
          <a:prstGeom prst="rect">
            <a:avLst/>
          </a:prstGeom>
        </p:spPr>
      </p:pic>
    </p:spTree>
    <p:extLst>
      <p:ext uri="{BB962C8B-B14F-4D97-AF65-F5344CB8AC3E}">
        <p14:creationId xmlns:p14="http://schemas.microsoft.com/office/powerpoint/2010/main" val="340946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Using </a:t>
            </a:r>
            <a:r>
              <a:rPr lang="en-US" b="1" dirty="0" smtClean="0">
                <a:solidFill>
                  <a:srgbClr val="FF0000"/>
                </a:solidFill>
              </a:rPr>
              <a:t>Spinlock: </a:t>
            </a:r>
            <a:r>
              <a:rPr lang="en-US" b="1" dirty="0">
                <a:solidFill>
                  <a:srgbClr val="FF0000"/>
                </a:solidFill>
              </a:rPr>
              <a:t>Example </a:t>
            </a:r>
          </a:p>
        </p:txBody>
      </p:sp>
      <p:sp>
        <p:nvSpPr>
          <p:cNvPr id="3" name="Content Placeholder 2"/>
          <p:cNvSpPr>
            <a:spLocks noGrp="1"/>
          </p:cNvSpPr>
          <p:nvPr>
            <p:ph idx="1"/>
          </p:nvPr>
        </p:nvSpPr>
        <p:spPr/>
        <p:txBody>
          <a:bodyPr>
            <a:normAutofit fontScale="92500" lnSpcReduction="20000"/>
          </a:bodyPr>
          <a:lstStyle/>
          <a:p>
            <a:r>
              <a:rPr lang="en-US" dirty="0"/>
              <a:t>In the following example we create two threads, thread1 and thread2. We initialize a spinlock "</a:t>
            </a:r>
            <a:r>
              <a:rPr lang="en-US" dirty="0" err="1"/>
              <a:t>my_lock</a:t>
            </a:r>
            <a:r>
              <a:rPr lang="en-US" dirty="0"/>
              <a:t>" and both the threads try to acquire the lock . </a:t>
            </a:r>
            <a:endParaRPr lang="en-US" dirty="0" smtClean="0"/>
          </a:p>
          <a:p>
            <a:r>
              <a:rPr lang="en-US" dirty="0"/>
              <a:t>In the following example we create two threads, thread1 and thread2. We initialize a spinlock "</a:t>
            </a:r>
            <a:r>
              <a:rPr lang="en-US" dirty="0" err="1"/>
              <a:t>my_lock</a:t>
            </a:r>
            <a:r>
              <a:rPr lang="en-US" dirty="0"/>
              <a:t>" and both the threads try to acquire the lock . </a:t>
            </a:r>
            <a:r>
              <a:rPr lang="en-US" dirty="0" smtClean="0"/>
              <a:t/>
            </a:r>
            <a:br>
              <a:rPr lang="en-US" dirty="0" smtClean="0"/>
            </a:br>
            <a:r>
              <a:rPr lang="en-US" dirty="0" smtClean="0"/>
              <a:t/>
            </a:r>
            <a:br>
              <a:rPr lang="en-US" dirty="0" smtClean="0"/>
            </a:br>
            <a:r>
              <a:rPr lang="en-US" dirty="0"/>
              <a:t>Thread1 is made to get to the lock first. After acquiring the lock thread1 waits for one minute before releasing the lock. </a:t>
            </a:r>
            <a:r>
              <a:rPr lang="en-US" dirty="0" smtClean="0"/>
              <a:t/>
            </a:r>
            <a:br>
              <a:rPr lang="en-US" dirty="0" smtClean="0"/>
            </a:br>
            <a:r>
              <a:rPr lang="en-US" dirty="0" smtClean="0"/>
              <a:t/>
            </a:r>
            <a:br>
              <a:rPr lang="en-US" dirty="0" smtClean="0"/>
            </a:br>
            <a:r>
              <a:rPr lang="en-US" dirty="0"/>
              <a:t>During this time thread2 attempts to acquire the lock too. We have used the function </a:t>
            </a:r>
            <a:r>
              <a:rPr lang="en-US" dirty="0" err="1"/>
              <a:t>spin_trylock</a:t>
            </a:r>
            <a:r>
              <a:rPr lang="en-US" dirty="0"/>
              <a:t>, so if the thread2 is unable to hold the spinlock it will return immediately with a return value of non zero. </a:t>
            </a:r>
            <a:r>
              <a:rPr lang="en-US" dirty="0" smtClean="0"/>
              <a:t/>
            </a:r>
            <a:br>
              <a:rPr lang="en-US" dirty="0" smtClean="0"/>
            </a:br>
            <a:r>
              <a:rPr lang="en-US" dirty="0" smtClean="0"/>
              <a:t/>
            </a:r>
            <a:br>
              <a:rPr lang="en-US" dirty="0" smtClean="0"/>
            </a:br>
            <a:r>
              <a:rPr lang="en-US" dirty="0"/>
              <a:t>Thus we will define a spinlock using </a:t>
            </a:r>
            <a:endParaRPr lang="en-US" dirty="0" smtClean="0"/>
          </a:p>
          <a:p>
            <a:pPr marL="0" indent="0">
              <a:buNone/>
            </a:pPr>
            <a:r>
              <a:rPr lang="en-US" dirty="0"/>
              <a:t> </a:t>
            </a:r>
            <a:r>
              <a:rPr lang="en-US" dirty="0" smtClean="0"/>
              <a:t>  </a:t>
            </a:r>
            <a:r>
              <a:rPr lang="en-US" dirty="0" smtClean="0">
                <a:solidFill>
                  <a:srgbClr val="FF0000"/>
                </a:solidFill>
              </a:rPr>
              <a:t>static </a:t>
            </a:r>
            <a:r>
              <a:rPr lang="en-US" dirty="0" err="1" smtClean="0">
                <a:solidFill>
                  <a:srgbClr val="FF0000"/>
                </a:solidFill>
              </a:rPr>
              <a:t>spinlock_t</a:t>
            </a:r>
            <a:r>
              <a:rPr lang="en-US" dirty="0" smtClean="0">
                <a:solidFill>
                  <a:srgbClr val="FF0000"/>
                </a:solidFill>
              </a:rPr>
              <a:t> </a:t>
            </a:r>
            <a:r>
              <a:rPr lang="en-US" dirty="0" err="1" smtClean="0">
                <a:solidFill>
                  <a:srgbClr val="FF0000"/>
                </a:solidFill>
              </a:rPr>
              <a:t>my_lock</a:t>
            </a:r>
            <a:r>
              <a:rPr lang="en-US" dirty="0" smtClean="0">
                <a:solidFill>
                  <a:srgbClr val="FF0000"/>
                </a:solidFill>
              </a:rPr>
              <a:t>=SPIN_LOCK_UNLOCKED </a:t>
            </a:r>
          </a:p>
          <a:p>
            <a:endParaRPr lang="en-US" dirty="0"/>
          </a:p>
        </p:txBody>
      </p:sp>
    </p:spTree>
    <p:extLst>
      <p:ext uri="{BB962C8B-B14F-4D97-AF65-F5344CB8AC3E}">
        <p14:creationId xmlns:p14="http://schemas.microsoft.com/office/powerpoint/2010/main" val="1772574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33697" y="365125"/>
            <a:ext cx="10515600" cy="4351338"/>
          </a:xfrm>
        </p:spPr>
        <p:txBody>
          <a:bodyPr/>
          <a:lstStyle/>
          <a:p>
            <a:r>
              <a:rPr lang="en-US" dirty="0"/>
              <a:t>Starting with the spinlock in unlocked state. </a:t>
            </a:r>
            <a:r>
              <a:rPr lang="en-US" dirty="0" smtClean="0"/>
              <a:t/>
            </a:r>
            <a:br>
              <a:rPr lang="en-US" dirty="0" smtClean="0"/>
            </a:br>
            <a:r>
              <a:rPr lang="en-US" dirty="0" smtClean="0"/>
              <a:t/>
            </a:r>
            <a:br>
              <a:rPr lang="en-US" dirty="0" smtClean="0"/>
            </a:br>
            <a:r>
              <a:rPr lang="en-US" dirty="0"/>
              <a:t>We will create the two threads thread_fn1 and thread_fn2 using the function </a:t>
            </a:r>
            <a:r>
              <a:rPr lang="en-US" dirty="0" err="1"/>
              <a:t>kthread_create</a:t>
            </a:r>
            <a:r>
              <a:rPr lang="en-US" dirty="0"/>
              <a:t>. </a:t>
            </a:r>
            <a:r>
              <a:rPr lang="en-US" dirty="0" smtClean="0"/>
              <a:t/>
            </a:r>
            <a:br>
              <a:rPr lang="en-US" dirty="0" smtClean="0"/>
            </a:br>
            <a:r>
              <a:rPr lang="en-US" dirty="0" smtClean="0"/>
              <a:t/>
            </a:r>
            <a:br>
              <a:rPr lang="en-US" dirty="0" smtClean="0"/>
            </a:br>
            <a:r>
              <a:rPr lang="en-US" dirty="0"/>
              <a:t>The first thread function thread_fn1 will hold the lock and loop for approximately on minute the code for which is </a:t>
            </a:r>
            <a:endParaRPr lang="en-US" dirty="0" smtClean="0"/>
          </a:p>
          <a:p>
            <a:endParaRPr lang="en-US" dirty="0"/>
          </a:p>
        </p:txBody>
      </p:sp>
      <p:pic>
        <p:nvPicPr>
          <p:cNvPr id="4" name="Picture 3"/>
          <p:cNvPicPr>
            <a:picLocks noChangeAspect="1"/>
          </p:cNvPicPr>
          <p:nvPr/>
        </p:nvPicPr>
        <p:blipFill>
          <a:blip r:embed="rId2"/>
          <a:stretch>
            <a:fillRect/>
          </a:stretch>
        </p:blipFill>
        <p:spPr>
          <a:xfrm>
            <a:off x="2148704" y="3329395"/>
            <a:ext cx="6657975" cy="2933700"/>
          </a:xfrm>
          <a:prstGeom prst="rect">
            <a:avLst/>
          </a:prstGeom>
        </p:spPr>
      </p:pic>
    </p:spTree>
    <p:extLst>
      <p:ext uri="{BB962C8B-B14F-4D97-AF65-F5344CB8AC3E}">
        <p14:creationId xmlns:p14="http://schemas.microsoft.com/office/powerpoint/2010/main" val="3947730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514464"/>
            <a:ext cx="10515600" cy="4351338"/>
          </a:xfrm>
        </p:spPr>
        <p:txBody>
          <a:bodyPr/>
          <a:lstStyle/>
          <a:p>
            <a:r>
              <a:rPr lang="en-US" dirty="0"/>
              <a:t>The second thread function thread_fn2 will try to hold try to hold the lock using </a:t>
            </a:r>
            <a:r>
              <a:rPr lang="en-US" dirty="0" err="1"/>
              <a:t>spin_trylock.A</a:t>
            </a:r>
            <a:r>
              <a:rPr lang="en-US" dirty="0"/>
              <a:t> sleep of 100ms is added at the beginning to make sure that the first thread gets to the lock </a:t>
            </a:r>
            <a:r>
              <a:rPr lang="en-US" dirty="0" err="1"/>
              <a:t>first.Thus</a:t>
            </a:r>
            <a:r>
              <a:rPr lang="en-US" dirty="0"/>
              <a:t> the code for the second thread function will be </a:t>
            </a:r>
            <a:endParaRPr lang="en-US" dirty="0" smtClean="0"/>
          </a:p>
          <a:p>
            <a:endParaRPr lang="en-US" dirty="0"/>
          </a:p>
        </p:txBody>
      </p:sp>
      <p:pic>
        <p:nvPicPr>
          <p:cNvPr id="4" name="Picture 3"/>
          <p:cNvPicPr>
            <a:picLocks noChangeAspect="1"/>
          </p:cNvPicPr>
          <p:nvPr/>
        </p:nvPicPr>
        <p:blipFill>
          <a:blip r:embed="rId2"/>
          <a:stretch>
            <a:fillRect/>
          </a:stretch>
        </p:blipFill>
        <p:spPr>
          <a:xfrm>
            <a:off x="2254159" y="2592297"/>
            <a:ext cx="6534150" cy="2962275"/>
          </a:xfrm>
          <a:prstGeom prst="rect">
            <a:avLst/>
          </a:prstGeom>
        </p:spPr>
      </p:pic>
    </p:spTree>
    <p:extLst>
      <p:ext uri="{BB962C8B-B14F-4D97-AF65-F5344CB8AC3E}">
        <p14:creationId xmlns:p14="http://schemas.microsoft.com/office/powerpoint/2010/main" val="194352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the thread_fn2 is able to get the lock we will see the message "Lock acquired" in the kernel log. If the thread_fn2 is unable to get the lock we will see the message "Unable to hold lock" in the kernel log. </a:t>
            </a:r>
            <a:r>
              <a:rPr lang="en-US" dirty="0" smtClean="0"/>
              <a:t/>
            </a:r>
            <a:br>
              <a:rPr lang="en-US" dirty="0" smtClean="0"/>
            </a:br>
            <a:r>
              <a:rPr lang="en-US" dirty="0" smtClean="0"/>
              <a:t/>
            </a:r>
            <a:br>
              <a:rPr lang="en-US" dirty="0" smtClean="0"/>
            </a:br>
            <a:r>
              <a:rPr lang="en-US" dirty="0"/>
              <a:t>The complete code will be </a:t>
            </a:r>
            <a:r>
              <a:rPr lang="en-US" dirty="0" smtClean="0"/>
              <a:t/>
            </a:r>
            <a:br>
              <a:rPr lang="en-US" dirty="0" smtClean="0"/>
            </a:br>
            <a:r>
              <a:rPr lang="en-US" dirty="0" smtClean="0"/>
              <a:t/>
            </a:r>
            <a:br>
              <a:rPr lang="en-US" dirty="0" smtClean="0"/>
            </a:br>
            <a:r>
              <a:rPr lang="en-US" dirty="0" err="1"/>
              <a:t>spinlock_example.c</a:t>
            </a:r>
            <a:r>
              <a:rPr lang="en-US" dirty="0"/>
              <a:t> </a:t>
            </a:r>
          </a:p>
        </p:txBody>
      </p:sp>
    </p:spTree>
    <p:extLst>
      <p:ext uri="{BB962C8B-B14F-4D97-AF65-F5344CB8AC3E}">
        <p14:creationId xmlns:p14="http://schemas.microsoft.com/office/powerpoint/2010/main" val="179828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Monitor</a:t>
            </a:r>
            <a:endParaRPr lang="en-US" dirty="0"/>
          </a:p>
        </p:txBody>
      </p:sp>
      <p:sp>
        <p:nvSpPr>
          <p:cNvPr id="3" name="Content Placeholder 2"/>
          <p:cNvSpPr>
            <a:spLocks noGrp="1"/>
          </p:cNvSpPr>
          <p:nvPr>
            <p:ph idx="1"/>
          </p:nvPr>
        </p:nvSpPr>
        <p:spPr>
          <a:xfrm>
            <a:off x="838200" y="1436914"/>
            <a:ext cx="10515600" cy="5259977"/>
          </a:xfrm>
        </p:spPr>
        <p:txBody>
          <a:bodyPr>
            <a:normAutofit fontScale="25000" lnSpcReduction="20000"/>
          </a:bodyPr>
          <a:lstStyle/>
          <a:p>
            <a:r>
              <a:rPr lang="en-US" sz="7200" dirty="0" smtClean="0"/>
              <a:t>In</a:t>
            </a:r>
            <a:r>
              <a:rPr lang="en-US" sz="7200" dirty="0"/>
              <a:t> </a:t>
            </a:r>
            <a:r>
              <a:rPr lang="en-US" sz="7200" dirty="0">
                <a:hlinkClick r:id="rId2" tooltip="Concurrent computing"/>
              </a:rPr>
              <a:t>concurrent programming</a:t>
            </a:r>
            <a:r>
              <a:rPr lang="en-US" sz="7200" dirty="0"/>
              <a:t>, a </a:t>
            </a:r>
            <a:r>
              <a:rPr lang="en-US" sz="7200" b="1" dirty="0"/>
              <a:t>monitor</a:t>
            </a:r>
            <a:r>
              <a:rPr lang="en-US" sz="7200" dirty="0"/>
              <a:t> is a synchronization construct that allows </a:t>
            </a:r>
            <a:r>
              <a:rPr lang="en-US" sz="7200" dirty="0">
                <a:hlinkClick r:id="rId3" tooltip="Thread (computing)"/>
              </a:rPr>
              <a:t>threads</a:t>
            </a:r>
            <a:r>
              <a:rPr lang="en-US" sz="7200" dirty="0"/>
              <a:t> to have both </a:t>
            </a:r>
            <a:r>
              <a:rPr lang="en-US" sz="7200" dirty="0">
                <a:hlinkClick r:id="rId4" tooltip="Mutual exclusion"/>
              </a:rPr>
              <a:t>mutual exclusion</a:t>
            </a:r>
            <a:r>
              <a:rPr lang="en-US" sz="7200" dirty="0"/>
              <a:t> and the ability to wait (block) for a certain condition to become </a:t>
            </a:r>
            <a:r>
              <a:rPr lang="en-US" sz="7200" dirty="0" smtClean="0"/>
              <a:t>true.</a:t>
            </a:r>
          </a:p>
          <a:p>
            <a:r>
              <a:rPr lang="en-US" sz="7200" dirty="0"/>
              <a:t>Monitors were invented by </a:t>
            </a:r>
            <a:r>
              <a:rPr lang="en-US" sz="7200" dirty="0">
                <a:hlinkClick r:id="rId5" tooltip="Per Brinch Hansen"/>
              </a:rPr>
              <a:t>Per </a:t>
            </a:r>
            <a:r>
              <a:rPr lang="en-US" sz="7200" dirty="0" err="1">
                <a:hlinkClick r:id="rId5" tooltip="Per Brinch Hansen"/>
              </a:rPr>
              <a:t>Brinch</a:t>
            </a:r>
            <a:r>
              <a:rPr lang="en-US" sz="7200" dirty="0">
                <a:hlinkClick r:id="rId5" tooltip="Per Brinch Hansen"/>
              </a:rPr>
              <a:t> Hansen</a:t>
            </a:r>
            <a:r>
              <a:rPr lang="en-US" sz="7200" dirty="0"/>
              <a:t> and </a:t>
            </a:r>
            <a:r>
              <a:rPr lang="en-US" sz="7200" dirty="0">
                <a:hlinkClick r:id="rId6" tooltip="C. A. R. Hoare"/>
              </a:rPr>
              <a:t>C. A. R. Hoare</a:t>
            </a:r>
            <a:r>
              <a:rPr lang="en-US" sz="7200" dirty="0"/>
              <a:t> in 1974 to resolve the problem of </a:t>
            </a:r>
            <a:r>
              <a:rPr lang="en-US" sz="7200" dirty="0" err="1"/>
              <a:t>synchronisation</a:t>
            </a:r>
            <a:r>
              <a:rPr lang="en-US" sz="7200" dirty="0"/>
              <a:t>, and were first implemented in </a:t>
            </a:r>
            <a:r>
              <a:rPr lang="en-US" sz="7200" dirty="0" err="1">
                <a:hlinkClick r:id="rId5" tooltip="Per Brinch Hansen"/>
              </a:rPr>
              <a:t>Brinch</a:t>
            </a:r>
            <a:r>
              <a:rPr lang="en-US" sz="7200" dirty="0">
                <a:hlinkClick r:id="rId5" tooltip="Per Brinch Hansen"/>
              </a:rPr>
              <a:t> Hansen's</a:t>
            </a:r>
            <a:r>
              <a:rPr lang="en-US" sz="7200" dirty="0"/>
              <a:t> </a:t>
            </a:r>
            <a:r>
              <a:rPr lang="en-US" sz="7200" dirty="0">
                <a:hlinkClick r:id="rId7" tooltip="Concurrent Pascal"/>
              </a:rPr>
              <a:t>Concurrent Pascal</a:t>
            </a:r>
            <a:r>
              <a:rPr lang="en-US" sz="7200" dirty="0"/>
              <a:t> language.</a:t>
            </a:r>
          </a:p>
          <a:p>
            <a:pPr marL="0" indent="0">
              <a:buNone/>
            </a:pPr>
            <a:endParaRPr lang="en-US" sz="7200" dirty="0" smtClean="0"/>
          </a:p>
          <a:p>
            <a:pPr marL="0" indent="0">
              <a:buNone/>
            </a:pPr>
            <a:r>
              <a:rPr lang="en-US" sz="7200" dirty="0" smtClean="0"/>
              <a:t>Type </a:t>
            </a:r>
            <a:r>
              <a:rPr lang="en-US" sz="7200" dirty="0"/>
              <a:t>m = </a:t>
            </a:r>
            <a:r>
              <a:rPr lang="en-US" sz="7200" dirty="0" smtClean="0"/>
              <a:t>monitor</a:t>
            </a:r>
            <a:endParaRPr lang="en-US" sz="7200" dirty="0"/>
          </a:p>
          <a:p>
            <a:pPr marL="0" indent="0">
              <a:buNone/>
            </a:pPr>
            <a:r>
              <a:rPr lang="en-US" sz="7200" dirty="0" smtClean="0"/>
              <a:t>Start</a:t>
            </a:r>
          </a:p>
          <a:p>
            <a:pPr marL="0" indent="0">
              <a:buNone/>
            </a:pPr>
            <a:r>
              <a:rPr lang="en-US" sz="7200" dirty="0" smtClean="0"/>
              <a:t>Declaration of local variables;</a:t>
            </a:r>
            <a:endParaRPr lang="en-US" sz="7200" dirty="0"/>
          </a:p>
          <a:p>
            <a:pPr marL="0" indent="0">
              <a:buNone/>
            </a:pPr>
            <a:r>
              <a:rPr lang="fr-FR" sz="7200" dirty="0" err="1" smtClean="0"/>
              <a:t>Declaration</a:t>
            </a:r>
            <a:r>
              <a:rPr lang="fr-FR" sz="7200" dirty="0" smtClean="0"/>
              <a:t> and body of </a:t>
            </a:r>
            <a:r>
              <a:rPr lang="fr-FR" sz="7200" dirty="0" err="1" smtClean="0"/>
              <a:t>monitor’s</a:t>
            </a:r>
            <a:r>
              <a:rPr lang="fr-FR" sz="7200" dirty="0" smtClean="0"/>
              <a:t> </a:t>
            </a:r>
            <a:r>
              <a:rPr lang="fr-FR" sz="7200" dirty="0" err="1" smtClean="0"/>
              <a:t>procedures</a:t>
            </a:r>
            <a:r>
              <a:rPr lang="fr-FR" sz="7200" dirty="0" smtClean="0"/>
              <a:t>; </a:t>
            </a:r>
            <a:r>
              <a:rPr lang="fr-FR" sz="7200" dirty="0"/>
              <a:t>// </a:t>
            </a:r>
            <a:r>
              <a:rPr lang="fr-FR" sz="7200" dirty="0" err="1" smtClean="0"/>
              <a:t>access</a:t>
            </a:r>
            <a:r>
              <a:rPr lang="fr-FR" sz="7200" dirty="0" smtClean="0"/>
              <a:t> to </a:t>
            </a:r>
            <a:r>
              <a:rPr lang="fr-FR" sz="7200" dirty="0" err="1" smtClean="0"/>
              <a:t>mutual</a:t>
            </a:r>
            <a:r>
              <a:rPr lang="fr-FR" sz="7200" dirty="0" smtClean="0"/>
              <a:t> </a:t>
            </a:r>
            <a:r>
              <a:rPr lang="fr-FR" sz="7200" dirty="0"/>
              <a:t>exclusion </a:t>
            </a:r>
            <a:r>
              <a:rPr lang="en-US" sz="7200" dirty="0" err="1" smtClean="0"/>
              <a:t>Initialisation</a:t>
            </a:r>
            <a:r>
              <a:rPr lang="en-US" sz="7200" dirty="0"/>
              <a:t>;</a:t>
            </a:r>
          </a:p>
          <a:p>
            <a:pPr marL="0" indent="0">
              <a:buNone/>
            </a:pPr>
            <a:r>
              <a:rPr lang="fr-FR" sz="7200" dirty="0" smtClean="0"/>
              <a:t>End</a:t>
            </a:r>
          </a:p>
          <a:p>
            <a:r>
              <a:rPr lang="fr-FR" sz="7200" b="1" dirty="0" smtClean="0"/>
              <a:t>The </a:t>
            </a:r>
            <a:r>
              <a:rPr lang="fr-FR" sz="7200" b="1" dirty="0" err="1" smtClean="0"/>
              <a:t>procedures</a:t>
            </a:r>
            <a:r>
              <a:rPr lang="fr-FR" sz="7200" b="1" dirty="0" smtClean="0"/>
              <a:t> of monitor are </a:t>
            </a:r>
            <a:r>
              <a:rPr lang="fr-FR" sz="7200" b="1" dirty="0" err="1" smtClean="0"/>
              <a:t>synchronised</a:t>
            </a:r>
            <a:r>
              <a:rPr lang="fr-FR" sz="7200" b="1" dirty="0" smtClean="0"/>
              <a:t> </a:t>
            </a:r>
            <a:r>
              <a:rPr lang="fr-FR" sz="7200" b="1" dirty="0" err="1" smtClean="0"/>
              <a:t>with</a:t>
            </a:r>
            <a:r>
              <a:rPr lang="fr-FR" sz="7200" b="1" dirty="0" smtClean="0"/>
              <a:t> the </a:t>
            </a:r>
            <a:r>
              <a:rPr lang="fr-FR" sz="7200" b="1" dirty="0" err="1" smtClean="0"/>
              <a:t>two</a:t>
            </a:r>
            <a:r>
              <a:rPr lang="fr-FR" sz="7200" b="1" dirty="0" smtClean="0"/>
              <a:t> primitives </a:t>
            </a:r>
            <a:r>
              <a:rPr lang="fr-FR" sz="7200" b="1" dirty="0"/>
              <a:t>:</a:t>
            </a:r>
          </a:p>
          <a:p>
            <a:pPr marL="0" indent="0">
              <a:buNone/>
            </a:pPr>
            <a:r>
              <a:rPr lang="en-US" sz="7200" b="1" dirty="0" smtClean="0"/>
              <a:t> 	Wait</a:t>
            </a:r>
            <a:r>
              <a:rPr lang="en-US" sz="7200" b="1" dirty="0"/>
              <a:t>()</a:t>
            </a:r>
          </a:p>
          <a:p>
            <a:pPr marL="0" indent="0">
              <a:buNone/>
            </a:pPr>
            <a:r>
              <a:rPr lang="en-US" sz="7200" b="1" dirty="0" smtClean="0"/>
              <a:t>	Signal</a:t>
            </a:r>
            <a:r>
              <a:rPr lang="en-US" sz="7200" b="1" dirty="0"/>
              <a:t>()</a:t>
            </a:r>
          </a:p>
          <a:p>
            <a:pPr marL="0" indent="0">
              <a:buNone/>
            </a:pPr>
            <a:r>
              <a:rPr lang="fr-FR" sz="7200" dirty="0" smtClean="0"/>
              <a:t>       </a:t>
            </a:r>
            <a:r>
              <a:rPr lang="fr-FR" sz="7200" dirty="0" err="1" smtClean="0"/>
              <a:t>that</a:t>
            </a:r>
            <a:r>
              <a:rPr lang="en-US" sz="7200" dirty="0" smtClean="0"/>
              <a:t> </a:t>
            </a:r>
            <a:r>
              <a:rPr lang="en-US" sz="7200" dirty="0"/>
              <a:t>can block or wake up a process on </a:t>
            </a:r>
            <a:r>
              <a:rPr lang="en-US" sz="7200" dirty="0" smtClean="0"/>
              <a:t>a</a:t>
            </a:r>
            <a:r>
              <a:rPr lang="fr-FR" sz="7200" dirty="0" smtClean="0"/>
              <a:t>.</a:t>
            </a:r>
            <a:endParaRPr lang="fr-FR" sz="7200" dirty="0"/>
          </a:p>
          <a:p>
            <a:r>
              <a:rPr lang="en-US" sz="7200" b="1" dirty="0"/>
              <a:t>A condition is a variable that has no value but is implemented using a queue.</a:t>
            </a:r>
            <a:r>
              <a:rPr lang="fr-FR" sz="7200" b="1" dirty="0" smtClean="0"/>
              <a:t> </a:t>
            </a:r>
            <a:endParaRPr lang="fr-FR" sz="7200" b="1" dirty="0"/>
          </a:p>
          <a:p>
            <a:r>
              <a:rPr lang="en-US" sz="7200" b="1" dirty="0" smtClean="0"/>
              <a:t> </a:t>
            </a:r>
            <a:r>
              <a:rPr lang="en-US" sz="7200" b="1" dirty="0" err="1"/>
              <a:t>Syntaxe</a:t>
            </a:r>
            <a:r>
              <a:rPr lang="en-US" sz="7200" b="1" dirty="0"/>
              <a:t> </a:t>
            </a:r>
            <a:r>
              <a:rPr lang="en-US" sz="7200" b="1" dirty="0" smtClean="0"/>
              <a:t>of </a:t>
            </a:r>
            <a:r>
              <a:rPr lang="en-US" sz="7200" b="1" dirty="0"/>
              <a:t>primitives :</a:t>
            </a:r>
          </a:p>
          <a:p>
            <a:pPr marL="0" indent="0">
              <a:buNone/>
            </a:pPr>
            <a:r>
              <a:rPr lang="fr-FR" sz="7200" dirty="0" smtClean="0"/>
              <a:t>	</a:t>
            </a:r>
            <a:r>
              <a:rPr lang="fr-FR" sz="7200" dirty="0" err="1" smtClean="0"/>
              <a:t>Cond.Wait</a:t>
            </a:r>
            <a:r>
              <a:rPr lang="fr-FR" sz="7200" dirty="0"/>
              <a:t>() : </a:t>
            </a:r>
            <a:r>
              <a:rPr lang="en-US" sz="7200" dirty="0"/>
              <a:t>always blocks the calling </a:t>
            </a:r>
            <a:r>
              <a:rPr lang="en-US" sz="7200" dirty="0" smtClean="0"/>
              <a:t>process</a:t>
            </a:r>
          </a:p>
          <a:p>
            <a:pPr marL="0" indent="0">
              <a:buNone/>
            </a:pPr>
            <a:r>
              <a:rPr lang="fr-FR" sz="7200" dirty="0" smtClean="0"/>
              <a:t>	</a:t>
            </a:r>
            <a:r>
              <a:rPr lang="fr-FR" sz="7200" dirty="0" err="1" smtClean="0"/>
              <a:t>Cond.Signal</a:t>
            </a:r>
            <a:r>
              <a:rPr lang="fr-FR" sz="7200" dirty="0"/>
              <a:t>() : </a:t>
            </a:r>
            <a:r>
              <a:rPr lang="en-US" sz="7200" dirty="0"/>
              <a:t>wakes up a process blocked in the queue associated with </a:t>
            </a:r>
            <a:r>
              <a:rPr lang="en-US" sz="7200" dirty="0" smtClean="0"/>
              <a:t>Cond.</a:t>
            </a:r>
          </a:p>
          <a:p>
            <a:endParaRPr lang="en-US" dirty="0"/>
          </a:p>
          <a:p>
            <a:endParaRPr lang="en-US" dirty="0" smtClean="0"/>
          </a:p>
        </p:txBody>
      </p:sp>
    </p:spTree>
    <p:extLst>
      <p:ext uri="{BB962C8B-B14F-4D97-AF65-F5344CB8AC3E}">
        <p14:creationId xmlns:p14="http://schemas.microsoft.com/office/powerpoint/2010/main" val="2634459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04917" y="1628503"/>
            <a:ext cx="8992449" cy="4548460"/>
          </a:xfrm>
          <a:prstGeom prst="rect">
            <a:avLst/>
          </a:prstGeom>
        </p:spPr>
      </p:pic>
    </p:spTree>
    <p:extLst>
      <p:ext uri="{BB962C8B-B14F-4D97-AF65-F5344CB8AC3E}">
        <p14:creationId xmlns:p14="http://schemas.microsoft.com/office/powerpoint/2010/main" val="428077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Monitors</a:t>
            </a:r>
            <a:endParaRPr lang="en-US" dirty="0"/>
          </a:p>
        </p:txBody>
      </p:sp>
      <p:sp>
        <p:nvSpPr>
          <p:cNvPr id="3" name="Content Placeholder 2"/>
          <p:cNvSpPr>
            <a:spLocks noGrp="1"/>
          </p:cNvSpPr>
          <p:nvPr>
            <p:ph idx="1"/>
          </p:nvPr>
        </p:nvSpPr>
        <p:spPr>
          <a:xfrm>
            <a:off x="838200" y="1463040"/>
            <a:ext cx="10515600" cy="4713923"/>
          </a:xfrm>
        </p:spPr>
        <p:txBody>
          <a:bodyPr>
            <a:normAutofit/>
          </a:bodyPr>
          <a:lstStyle/>
          <a:p>
            <a:r>
              <a:rPr lang="en-US" sz="2400" b="1" dirty="0"/>
              <a:t>A </a:t>
            </a:r>
            <a:r>
              <a:rPr lang="en-US" sz="2400" b="1" dirty="0" err="1"/>
              <a:t>Posix</a:t>
            </a:r>
            <a:r>
              <a:rPr lang="en-US" sz="2400" b="1" dirty="0"/>
              <a:t> monitor is the association</a:t>
            </a:r>
          </a:p>
          <a:p>
            <a:pPr marL="0" indent="0">
              <a:buNone/>
            </a:pPr>
            <a:r>
              <a:rPr lang="en-US" sz="2400" dirty="0" smtClean="0"/>
              <a:t>	- </a:t>
            </a:r>
            <a:r>
              <a:rPr lang="en-US" sz="2400" dirty="0">
                <a:solidFill>
                  <a:srgbClr val="FF0000"/>
                </a:solidFill>
              </a:rPr>
              <a:t>of a </a:t>
            </a:r>
            <a:r>
              <a:rPr lang="en-US" sz="2400" dirty="0" err="1">
                <a:solidFill>
                  <a:srgbClr val="FF0000"/>
                </a:solidFill>
              </a:rPr>
              <a:t>mutex</a:t>
            </a:r>
            <a:r>
              <a:rPr lang="en-US" sz="2400" dirty="0">
                <a:solidFill>
                  <a:srgbClr val="FF0000"/>
                </a:solidFill>
              </a:rPr>
              <a:t> </a:t>
            </a:r>
            <a:r>
              <a:rPr lang="en-US" sz="2400" dirty="0"/>
              <a:t>(type </a:t>
            </a:r>
            <a:r>
              <a:rPr lang="en-US" sz="2400" dirty="0" err="1"/>
              <a:t>pthread_mutex_t</a:t>
            </a:r>
            <a:r>
              <a:rPr lang="en-US" sz="2400" dirty="0"/>
              <a:t>) which serves to protect the part of </a:t>
            </a:r>
            <a:r>
              <a:rPr lang="en-US" sz="2400" dirty="0" smtClean="0"/>
              <a:t>code where </a:t>
            </a:r>
            <a:r>
              <a:rPr lang="en-US" sz="2400" dirty="0"/>
              <a:t>we test the </a:t>
            </a:r>
            <a:r>
              <a:rPr lang="en-US" sz="2400" dirty="0" smtClean="0"/>
              <a:t>conditions.</a:t>
            </a:r>
            <a:endParaRPr lang="en-US" sz="2400" dirty="0"/>
          </a:p>
          <a:p>
            <a:pPr marL="0" indent="0">
              <a:buNone/>
            </a:pPr>
            <a:r>
              <a:rPr lang="en-US" sz="2400" dirty="0" smtClean="0"/>
              <a:t>	- </a:t>
            </a:r>
            <a:r>
              <a:rPr lang="en-US" sz="2400" dirty="0" smtClean="0">
                <a:solidFill>
                  <a:srgbClr val="FF0000"/>
                </a:solidFill>
              </a:rPr>
              <a:t>and of </a:t>
            </a:r>
            <a:r>
              <a:rPr lang="en-US" sz="2400" dirty="0">
                <a:solidFill>
                  <a:srgbClr val="FF0000"/>
                </a:solidFill>
              </a:rPr>
              <a:t>a condition variable </a:t>
            </a:r>
            <a:r>
              <a:rPr lang="en-US" sz="2400" dirty="0"/>
              <a:t>(type </a:t>
            </a:r>
            <a:r>
              <a:rPr lang="en-US" sz="2400" dirty="0" err="1"/>
              <a:t>pthread_cond_t</a:t>
            </a:r>
            <a:r>
              <a:rPr lang="en-US" sz="2400" dirty="0"/>
              <a:t>) which serves as a point of signaling:</a:t>
            </a:r>
          </a:p>
          <a:p>
            <a:r>
              <a:rPr lang="en-US" sz="2400" dirty="0"/>
              <a:t>we wait on this variable by the primitive:</a:t>
            </a:r>
          </a:p>
          <a:p>
            <a:pPr marL="0" indent="0">
              <a:buNone/>
            </a:pPr>
            <a:r>
              <a:rPr lang="en-US" sz="2400" dirty="0" smtClean="0"/>
              <a:t>	</a:t>
            </a:r>
            <a:r>
              <a:rPr lang="en-US" sz="2400" dirty="0" err="1" smtClean="0">
                <a:solidFill>
                  <a:srgbClr val="FF0000"/>
                </a:solidFill>
              </a:rPr>
              <a:t>pthread_cond_wait</a:t>
            </a:r>
            <a:r>
              <a:rPr lang="en-US" sz="2400" dirty="0" smtClean="0">
                <a:solidFill>
                  <a:srgbClr val="FF0000"/>
                </a:solidFill>
              </a:rPr>
              <a:t> </a:t>
            </a:r>
            <a:r>
              <a:rPr lang="en-US" sz="2400" dirty="0">
                <a:solidFill>
                  <a:srgbClr val="FF0000"/>
                </a:solidFill>
              </a:rPr>
              <a:t>(&amp; </a:t>
            </a:r>
            <a:r>
              <a:rPr lang="en-US" sz="2400" dirty="0" err="1" smtClean="0">
                <a:solidFill>
                  <a:srgbClr val="FF0000"/>
                </a:solidFill>
              </a:rPr>
              <a:t>CondVariable</a:t>
            </a:r>
            <a:r>
              <a:rPr lang="en-US" sz="2400" dirty="0" smtClean="0">
                <a:solidFill>
                  <a:srgbClr val="FF0000"/>
                </a:solidFill>
              </a:rPr>
              <a:t>, &amp; </a:t>
            </a:r>
            <a:r>
              <a:rPr lang="en-US" sz="2400" dirty="0" err="1" smtClean="0">
                <a:solidFill>
                  <a:srgbClr val="FF0000"/>
                </a:solidFill>
              </a:rPr>
              <a:t>Mutex</a:t>
            </a:r>
            <a:r>
              <a:rPr lang="en-US" sz="2400" dirty="0">
                <a:solidFill>
                  <a:srgbClr val="FF0000"/>
                </a:solidFill>
              </a:rPr>
              <a:t>)</a:t>
            </a:r>
            <a:r>
              <a:rPr lang="en-US" sz="2400" dirty="0"/>
              <a:t>;</a:t>
            </a:r>
          </a:p>
          <a:p>
            <a:r>
              <a:rPr lang="en-US" sz="2400" dirty="0"/>
              <a:t>we are awake on this variable with the primitive:</a:t>
            </a:r>
          </a:p>
          <a:p>
            <a:pPr marL="0" indent="0">
              <a:buNone/>
            </a:pPr>
            <a:r>
              <a:rPr lang="en-US" sz="2400" dirty="0"/>
              <a:t>Wake up a waiting thread that acquires the </a:t>
            </a:r>
            <a:r>
              <a:rPr lang="en-US" sz="2400" dirty="0" err="1"/>
              <a:t>mutex</a:t>
            </a:r>
            <a:r>
              <a:rPr lang="en-US" sz="2400" dirty="0"/>
              <a:t> again</a:t>
            </a:r>
          </a:p>
          <a:p>
            <a:pPr marL="0" indent="0">
              <a:buNone/>
            </a:pPr>
            <a:r>
              <a:rPr lang="en-US" sz="2400" dirty="0" smtClean="0"/>
              <a:t>	</a:t>
            </a:r>
            <a:r>
              <a:rPr lang="en-US" sz="2400" dirty="0" err="1" smtClean="0">
                <a:solidFill>
                  <a:srgbClr val="FF0000"/>
                </a:solidFill>
              </a:rPr>
              <a:t>pthread_cond_signal</a:t>
            </a:r>
            <a:r>
              <a:rPr lang="en-US" sz="2400" dirty="0" smtClean="0">
                <a:solidFill>
                  <a:srgbClr val="FF0000"/>
                </a:solidFill>
              </a:rPr>
              <a:t> </a:t>
            </a:r>
            <a:r>
              <a:rPr lang="en-US" sz="2400" dirty="0">
                <a:solidFill>
                  <a:srgbClr val="FF0000"/>
                </a:solidFill>
              </a:rPr>
              <a:t>(&amp; </a:t>
            </a:r>
            <a:r>
              <a:rPr lang="en-US" sz="2400" dirty="0" err="1" smtClean="0">
                <a:solidFill>
                  <a:srgbClr val="FF0000"/>
                </a:solidFill>
              </a:rPr>
              <a:t>CondVariable</a:t>
            </a:r>
            <a:r>
              <a:rPr lang="en-US" sz="2400" dirty="0" smtClean="0">
                <a:solidFill>
                  <a:srgbClr val="FF0000"/>
                </a:solidFill>
              </a:rPr>
              <a:t>)</a:t>
            </a:r>
            <a:r>
              <a:rPr lang="en-US" sz="2400" dirty="0" smtClean="0"/>
              <a:t>;</a:t>
            </a:r>
            <a:endParaRPr lang="en-US" sz="2400" dirty="0"/>
          </a:p>
          <a:p>
            <a:endParaRPr lang="en-US" dirty="0"/>
          </a:p>
        </p:txBody>
      </p:sp>
    </p:spTree>
    <p:extLst>
      <p:ext uri="{BB962C8B-B14F-4D97-AF65-F5344CB8AC3E}">
        <p14:creationId xmlns:p14="http://schemas.microsoft.com/office/powerpoint/2010/main" val="111979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use</a:t>
            </a:r>
            <a:endParaRPr lang="en-US" dirty="0"/>
          </a:p>
        </p:txBody>
      </p:sp>
      <p:sp>
        <p:nvSpPr>
          <p:cNvPr id="3" name="Content Placeholder 2"/>
          <p:cNvSpPr>
            <a:spLocks noGrp="1"/>
          </p:cNvSpPr>
          <p:nvPr>
            <p:ph idx="1"/>
          </p:nvPr>
        </p:nvSpPr>
        <p:spPr/>
        <p:txBody>
          <a:bodyPr/>
          <a:lstStyle/>
          <a:p>
            <a:r>
              <a:rPr lang="en-US" dirty="0" smtClean="0"/>
              <a:t>Let C is </a:t>
            </a:r>
            <a:r>
              <a:rPr lang="en-US" dirty="0"/>
              <a:t>the </a:t>
            </a:r>
            <a:r>
              <a:rPr lang="en-US" dirty="0" smtClean="0"/>
              <a:t>condition,</a:t>
            </a:r>
            <a:endParaRPr lang="en-US" dirty="0"/>
          </a:p>
          <a:p>
            <a:r>
              <a:rPr lang="en-US" dirty="0" smtClean="0"/>
              <a:t> </a:t>
            </a:r>
            <a:r>
              <a:rPr lang="en-US" dirty="0"/>
              <a:t>The </a:t>
            </a:r>
            <a:r>
              <a:rPr lang="en-US" dirty="0" smtClean="0"/>
              <a:t>diagram of use </a:t>
            </a:r>
            <a:r>
              <a:rPr lang="en-US" dirty="0"/>
              <a:t>for </a:t>
            </a:r>
            <a:r>
              <a:rPr lang="en-US" dirty="0" err="1"/>
              <a:t>Posix</a:t>
            </a:r>
            <a:r>
              <a:rPr lang="en-US" dirty="0"/>
              <a:t> monitors is as follows</a:t>
            </a:r>
            <a:r>
              <a:rPr lang="en-US" dirty="0" smtClean="0"/>
              <a:t>:</a:t>
            </a:r>
          </a:p>
          <a:p>
            <a:pPr marL="0" indent="0">
              <a:buNone/>
            </a:pPr>
            <a:endParaRPr lang="en-US" dirty="0"/>
          </a:p>
        </p:txBody>
      </p:sp>
      <p:sp>
        <p:nvSpPr>
          <p:cNvPr id="4" name="Rectangle 3"/>
          <p:cNvSpPr/>
          <p:nvPr/>
        </p:nvSpPr>
        <p:spPr>
          <a:xfrm>
            <a:off x="1576251" y="3126377"/>
            <a:ext cx="7898675" cy="234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pthread_mutex_lock</a:t>
            </a:r>
            <a:r>
              <a:rPr lang="en-US" b="1" dirty="0"/>
              <a:t> </a:t>
            </a:r>
            <a:r>
              <a:rPr lang="en-US" b="1" dirty="0" smtClean="0"/>
              <a:t>(&amp;</a:t>
            </a:r>
            <a:r>
              <a:rPr lang="en-US" b="1" dirty="0" err="1" smtClean="0"/>
              <a:t>Mutex</a:t>
            </a:r>
            <a:r>
              <a:rPr lang="en-US" b="1" dirty="0"/>
              <a:t>);</a:t>
            </a:r>
          </a:p>
          <a:p>
            <a:r>
              <a:rPr lang="en-US" dirty="0" smtClean="0"/>
              <a:t>Evaluate </a:t>
            </a:r>
            <a:r>
              <a:rPr lang="en-US" dirty="0"/>
              <a:t>C;</a:t>
            </a:r>
          </a:p>
          <a:p>
            <a:r>
              <a:rPr lang="en-US" b="1" dirty="0"/>
              <a:t>while ( ! C ) {</a:t>
            </a:r>
          </a:p>
          <a:p>
            <a:r>
              <a:rPr lang="en-US" b="1" dirty="0" err="1"/>
              <a:t>pthread_cond_wait</a:t>
            </a:r>
            <a:r>
              <a:rPr lang="en-US" b="1" dirty="0" smtClean="0"/>
              <a:t>(&amp;</a:t>
            </a:r>
            <a:r>
              <a:rPr lang="en-US" b="1" dirty="0" err="1" smtClean="0"/>
              <a:t>CondVariabl</a:t>
            </a:r>
            <a:r>
              <a:rPr lang="en-US" b="1" dirty="0" smtClean="0"/>
              <a:t>,&amp;</a:t>
            </a:r>
            <a:r>
              <a:rPr lang="en-US" b="1" dirty="0" err="1" smtClean="0"/>
              <a:t>Mutex</a:t>
            </a:r>
            <a:r>
              <a:rPr lang="en-US" b="1" dirty="0"/>
              <a:t>);</a:t>
            </a:r>
          </a:p>
          <a:p>
            <a:r>
              <a:rPr lang="en-US" dirty="0" smtClean="0"/>
              <a:t>Re-Evaluate </a:t>
            </a:r>
            <a:r>
              <a:rPr lang="en-US" dirty="0"/>
              <a:t>C </a:t>
            </a:r>
            <a:r>
              <a:rPr lang="en-US" dirty="0" smtClean="0"/>
              <a:t>if necessary</a:t>
            </a:r>
            <a:endParaRPr lang="en-US" dirty="0"/>
          </a:p>
          <a:p>
            <a:r>
              <a:rPr lang="en-US" b="1" dirty="0"/>
              <a:t>}</a:t>
            </a:r>
          </a:p>
          <a:p>
            <a:r>
              <a:rPr lang="en-US" dirty="0" smtClean="0"/>
              <a:t>Do the work;</a:t>
            </a:r>
            <a:endParaRPr lang="en-US" dirty="0"/>
          </a:p>
          <a:p>
            <a:r>
              <a:rPr lang="en-US" b="1" dirty="0" err="1"/>
              <a:t>pthread_mutex_unlock</a:t>
            </a:r>
            <a:r>
              <a:rPr lang="en-US" b="1" dirty="0" smtClean="0"/>
              <a:t>(&amp;</a:t>
            </a:r>
            <a:r>
              <a:rPr lang="en-US" b="1" dirty="0" err="1" smtClean="0"/>
              <a:t>Mutex</a:t>
            </a:r>
            <a:r>
              <a:rPr lang="en-US" b="1" dirty="0"/>
              <a:t>);</a:t>
            </a:r>
            <a:endParaRPr lang="en-US" dirty="0"/>
          </a:p>
        </p:txBody>
      </p:sp>
    </p:spTree>
    <p:extLst>
      <p:ext uri="{BB962C8B-B14F-4D97-AF65-F5344CB8AC3E}">
        <p14:creationId xmlns:p14="http://schemas.microsoft.com/office/powerpoint/2010/main" val="927357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15589" y="1297577"/>
            <a:ext cx="8307977" cy="4879386"/>
          </a:xfrm>
          <a:prstGeom prst="rect">
            <a:avLst/>
          </a:prstGeom>
        </p:spPr>
      </p:pic>
    </p:spTree>
    <p:extLst>
      <p:ext uri="{BB962C8B-B14F-4D97-AF65-F5344CB8AC3E}">
        <p14:creationId xmlns:p14="http://schemas.microsoft.com/office/powerpoint/2010/main" val="37937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6009"/>
            <a:ext cx="9144000" cy="767397"/>
          </a:xfrm>
        </p:spPr>
        <p:txBody>
          <a:bodyPr>
            <a:normAutofit/>
          </a:bodyPr>
          <a:lstStyle/>
          <a:p>
            <a:r>
              <a:rPr lang="en-US" sz="3200" dirty="0"/>
              <a:t>What is Spinlock? </a:t>
            </a:r>
          </a:p>
        </p:txBody>
      </p:sp>
      <p:sp>
        <p:nvSpPr>
          <p:cNvPr id="3" name="Subtitle 2"/>
          <p:cNvSpPr>
            <a:spLocks noGrp="1"/>
          </p:cNvSpPr>
          <p:nvPr>
            <p:ph type="subTitle" idx="1"/>
          </p:nvPr>
        </p:nvSpPr>
        <p:spPr>
          <a:xfrm>
            <a:off x="1524000" y="1445623"/>
            <a:ext cx="9144000" cy="3812177"/>
          </a:xfrm>
        </p:spPr>
        <p:txBody>
          <a:bodyPr/>
          <a:lstStyle/>
          <a:p>
            <a:pPr algn="l"/>
            <a:r>
              <a:rPr lang="en-US" dirty="0"/>
              <a:t>A spinlock is a lock where the thread simply waits in a loop ("spins") repeatedly checking until the lock becomes available. Since the thread remains active but isn't performing a useful task, the use of such a lock is a kind of busy waiting. </a:t>
            </a:r>
            <a:r>
              <a:rPr lang="en-US" dirty="0" smtClean="0"/>
              <a:t/>
            </a:r>
            <a:br>
              <a:rPr lang="en-US" dirty="0" smtClean="0"/>
            </a:br>
            <a:r>
              <a:rPr lang="en-US" dirty="0" smtClean="0"/>
              <a:t/>
            </a:r>
            <a:br>
              <a:rPr lang="en-US" dirty="0" smtClean="0"/>
            </a:br>
            <a:r>
              <a:rPr lang="en-US" dirty="0"/>
              <a:t>Spinlocks are efficient if threads are only likely to be blocked for a short period of time, as they avoid overhead from operating system process re-scheduling or context switching. For this reason, spinlocks are often used inside operating system kernels. However, spinlocks become wasteful if held for longer durations, preventing other threads from running and requiring re-scheduling.</a:t>
            </a:r>
          </a:p>
        </p:txBody>
      </p:sp>
    </p:spTree>
    <p:extLst>
      <p:ext uri="{BB962C8B-B14F-4D97-AF65-F5344CB8AC3E}">
        <p14:creationId xmlns:p14="http://schemas.microsoft.com/office/powerpoint/2010/main" val="4047461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POSIX Monitor with Cons/Producer Model</a:t>
            </a:r>
            <a:endParaRPr lang="en-US" dirty="0"/>
          </a:p>
        </p:txBody>
      </p:sp>
      <p:sp>
        <p:nvSpPr>
          <p:cNvPr id="3" name="Content Placeholder 2"/>
          <p:cNvSpPr>
            <a:spLocks noGrp="1"/>
          </p:cNvSpPr>
          <p:nvPr>
            <p:ph idx="1"/>
          </p:nvPr>
        </p:nvSpPr>
        <p:spPr/>
        <p:txBody>
          <a:bodyPr/>
          <a:lstStyle/>
          <a:p>
            <a:endParaRPr lang="en-US" dirty="0" smtClean="0"/>
          </a:p>
          <a:p>
            <a:pPr marL="0" indent="0" algn="ctr">
              <a:buNone/>
            </a:pPr>
            <a:r>
              <a:rPr lang="en-US" sz="4000" dirty="0" smtClean="0"/>
              <a:t>Go to </a:t>
            </a:r>
            <a:r>
              <a:rPr lang="en-US" sz="4000" dirty="0" err="1" smtClean="0"/>
              <a:t>Practicize</a:t>
            </a:r>
            <a:r>
              <a:rPr lang="en-US" sz="4000" dirty="0" smtClean="0"/>
              <a:t>!!!</a:t>
            </a:r>
          </a:p>
          <a:p>
            <a:pPr marL="0" indent="0" algn="ctr">
              <a:buNone/>
            </a:pPr>
            <a:endParaRPr lang="en-US" sz="4000" dirty="0"/>
          </a:p>
          <a:p>
            <a:pPr marL="0" indent="0" algn="ctr">
              <a:buNone/>
            </a:pPr>
            <a:endParaRPr lang="en-US" sz="4000" dirty="0" smtClean="0"/>
          </a:p>
          <a:p>
            <a:pPr marL="0" indent="0" algn="ctr">
              <a:buNone/>
            </a:pPr>
            <a:r>
              <a:rPr lang="en-US" dirty="0" smtClean="0"/>
              <a:t>Solution is: </a:t>
            </a:r>
            <a:r>
              <a:rPr lang="en-US" dirty="0" err="1" smtClean="0">
                <a:solidFill>
                  <a:srgbClr val="FF0000"/>
                </a:solidFill>
              </a:rPr>
              <a:t>ConsProd_monitor.c</a:t>
            </a:r>
            <a:endParaRPr lang="en-US" dirty="0">
              <a:solidFill>
                <a:srgbClr val="FF0000"/>
              </a:solidFill>
            </a:endParaRPr>
          </a:p>
        </p:txBody>
      </p:sp>
    </p:spTree>
    <p:extLst>
      <p:ext uri="{BB962C8B-B14F-4D97-AF65-F5344CB8AC3E}">
        <p14:creationId xmlns:p14="http://schemas.microsoft.com/office/powerpoint/2010/main" val="25749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Spin Locks</a:t>
            </a:r>
            <a:endParaRPr lang="en-US" dirty="0"/>
          </a:p>
        </p:txBody>
      </p:sp>
      <p:sp>
        <p:nvSpPr>
          <p:cNvPr id="3" name="Content Placeholder 2"/>
          <p:cNvSpPr>
            <a:spLocks noGrp="1"/>
          </p:cNvSpPr>
          <p:nvPr>
            <p:ph idx="1"/>
          </p:nvPr>
        </p:nvSpPr>
        <p:spPr/>
        <p:txBody>
          <a:bodyPr/>
          <a:lstStyle/>
          <a:p>
            <a:r>
              <a:rPr lang="en-US" dirty="0"/>
              <a:t>Spin locks are a low-level synchronization mechanism suitable primarily for use on shared memory multiprocessors. When the calling thread requests a spin lock that is already held by another thread, the second thread spins in a loop to test if the lock has become available. When the lock is obtained, it should be held only for a short time, as the spinning wastes processor cycles. Callers should unlock spin locks before calling sleep operations to enable other threads to obtain the lock</a:t>
            </a:r>
            <a:r>
              <a:rPr lang="en-US" dirty="0" smtClean="0"/>
              <a:t>.</a:t>
            </a:r>
          </a:p>
          <a:p>
            <a:endParaRPr lang="en-US" dirty="0"/>
          </a:p>
        </p:txBody>
      </p:sp>
    </p:spTree>
    <p:extLst>
      <p:ext uri="{BB962C8B-B14F-4D97-AF65-F5344CB8AC3E}">
        <p14:creationId xmlns:p14="http://schemas.microsoft.com/office/powerpoint/2010/main" val="266722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ectangle 2"/>
          <p:cNvSpPr>
            <a:spLocks noGrp="1" noChangeArrowheads="1"/>
          </p:cNvSpPr>
          <p:nvPr>
            <p:ph idx="1"/>
          </p:nvPr>
        </p:nvSpPr>
        <p:spPr bwMode="auto">
          <a:xfrm>
            <a:off x="649941" y="1228405"/>
            <a:ext cx="110658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b="0" i="0" u="none" strike="noStrike" cap="none" normalizeH="0" baseline="0" dirty="0" smtClean="0">
                <a:ln>
                  <a:noFill/>
                </a:ln>
                <a:solidFill>
                  <a:srgbClr val="000000"/>
                </a:solidFill>
                <a:effectLst/>
                <a:cs typeface="Arial" panose="020B0604020202020204" pitchFamily="34" charset="0"/>
              </a:rPr>
              <a:t>Spin locks can be implemented using </a:t>
            </a:r>
            <a:r>
              <a:rPr kumimoji="0" lang="en-US" altLang="en-US" b="0" i="0" u="none" strike="noStrike" cap="none" normalizeH="0" baseline="0" dirty="0" err="1" smtClean="0">
                <a:ln>
                  <a:noFill/>
                </a:ln>
                <a:solidFill>
                  <a:srgbClr val="000000"/>
                </a:solidFill>
                <a:effectLst/>
                <a:cs typeface="Arial" panose="020B0604020202020204" pitchFamily="34" charset="0"/>
              </a:rPr>
              <a:t>mutexes</a:t>
            </a:r>
            <a:r>
              <a:rPr kumimoji="0" lang="en-US" altLang="en-US" b="0" i="0" u="none" strike="noStrike" cap="none" normalizeH="0" baseline="0" dirty="0" smtClean="0">
                <a:ln>
                  <a:noFill/>
                </a:ln>
                <a:solidFill>
                  <a:srgbClr val="000000"/>
                </a:solidFill>
                <a:effectLst/>
                <a:cs typeface="Arial" panose="020B0604020202020204" pitchFamily="34" charset="0"/>
              </a:rPr>
              <a:t> and conditional </a:t>
            </a:r>
          </a:p>
          <a:p>
            <a:pPr marL="0" indent="0">
              <a:lnSpc>
                <a:spcPct val="100000"/>
              </a:lnSpc>
              <a:buNone/>
            </a:pPr>
            <a:r>
              <a:rPr kumimoji="0" lang="en-US" altLang="en-US" b="0" i="0" u="none" strike="noStrike" cap="none" normalizeH="0" baseline="0" dirty="0" smtClean="0">
                <a:ln>
                  <a:noFill/>
                </a:ln>
                <a:solidFill>
                  <a:srgbClr val="000000"/>
                </a:solidFill>
                <a:effectLst/>
                <a:cs typeface="Arial" panose="020B0604020202020204" pitchFamily="34" charset="0"/>
              </a:rPr>
              <a:t>variables, but the </a:t>
            </a:r>
            <a:r>
              <a:rPr kumimoji="0" lang="en-US" altLang="en-US" b="0" i="0" u="none" strike="noStrike" cap="none" normalizeH="0" baseline="0" dirty="0" err="1" smtClean="0">
                <a:ln>
                  <a:noFill/>
                </a:ln>
                <a:solidFill>
                  <a:srgbClr val="444444"/>
                </a:solidFill>
                <a:effectLst/>
                <a:latin typeface="Monaco"/>
              </a:rPr>
              <a:t>pthread_spin</a:t>
            </a:r>
            <a:r>
              <a:rPr kumimoji="0" lang="en-US" altLang="en-US" b="0" i="0" u="none" strike="noStrike" cap="none" normalizeH="0" baseline="0" dirty="0" smtClean="0">
                <a:ln>
                  <a:noFill/>
                </a:ln>
                <a:solidFill>
                  <a:srgbClr val="444444"/>
                </a:solidFill>
                <a:effectLst/>
                <a:latin typeface="Monaco"/>
              </a:rPr>
              <a:t>_*</a:t>
            </a:r>
            <a:r>
              <a:rPr kumimoji="0" lang="en-US" altLang="en-US" b="0" i="0" u="none" strike="noStrike" cap="none" normalizeH="0" baseline="0" dirty="0" smtClean="0">
                <a:ln>
                  <a:noFill/>
                </a:ln>
                <a:solidFill>
                  <a:srgbClr val="000000"/>
                </a:solidFill>
                <a:effectLst/>
                <a:cs typeface="Arial" panose="020B0604020202020204" pitchFamily="34" charset="0"/>
              </a:rPr>
              <a:t> functions are a standardized way </a:t>
            </a:r>
          </a:p>
          <a:p>
            <a:pPr marL="0" indent="0">
              <a:lnSpc>
                <a:spcPct val="100000"/>
              </a:lnSpc>
              <a:buNone/>
            </a:pPr>
            <a:r>
              <a:rPr kumimoji="0" lang="en-US" altLang="en-US" b="0" i="0" u="none" strike="noStrike" cap="none" normalizeH="0" baseline="0" dirty="0" smtClean="0">
                <a:ln>
                  <a:noFill/>
                </a:ln>
                <a:solidFill>
                  <a:srgbClr val="000000"/>
                </a:solidFill>
                <a:effectLst/>
                <a:cs typeface="Arial" panose="020B0604020202020204" pitchFamily="34" charset="0"/>
              </a:rPr>
              <a:t>to practice spin locking.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The </a:t>
            </a:r>
            <a:r>
              <a:rPr kumimoji="0" lang="en-US" altLang="en-US" b="0" i="0" u="none" strike="noStrike" cap="none" normalizeH="0" baseline="0" dirty="0" err="1" smtClean="0">
                <a:ln>
                  <a:noFill/>
                </a:ln>
                <a:solidFill>
                  <a:srgbClr val="FF0000"/>
                </a:solidFill>
                <a:effectLst/>
                <a:latin typeface="Monaco"/>
              </a:rPr>
              <a:t>pthread_spin</a:t>
            </a:r>
            <a:r>
              <a:rPr kumimoji="0" lang="en-US" altLang="en-US" b="0" i="0" u="none" strike="noStrike" cap="none" normalizeH="0" baseline="0" dirty="0" smtClean="0">
                <a:ln>
                  <a:noFill/>
                </a:ln>
                <a:solidFill>
                  <a:srgbClr val="FF0000"/>
                </a:solidFill>
                <a:effectLst/>
                <a:latin typeface="Monaco"/>
              </a:rPr>
              <a:t>_*</a:t>
            </a:r>
            <a:r>
              <a:rPr kumimoji="0" lang="en-US" altLang="en-US" b="0" i="0" u="none" strike="noStrike" cap="none" normalizeH="0" baseline="0" dirty="0" smtClean="0">
                <a:ln>
                  <a:noFill/>
                </a:ln>
                <a:solidFill>
                  <a:srgbClr val="000000"/>
                </a:solidFill>
                <a:effectLst/>
                <a:cs typeface="Arial" panose="020B0604020202020204" pitchFamily="34" charset="0"/>
              </a:rPr>
              <a:t> functions require much lower overhead for locks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 of short duration.</a:t>
            </a: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4395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When performing any lock, a trade-off is made between the processor resources consumed while setting up to block the thread and the processor resources consumed by the thread while it is blocked. Spin locks require few resources to set up the blocking of a thread and then do a simple loop, repeating the atomic locking operation until the lock is available. The thread continues to consume processor resources while it is waiting.</a:t>
            </a:r>
          </a:p>
          <a:p>
            <a:r>
              <a:rPr lang="en-US" dirty="0"/>
              <a:t>Compared to spin locks, </a:t>
            </a:r>
            <a:r>
              <a:rPr lang="en-US" dirty="0" err="1"/>
              <a:t>mutexes</a:t>
            </a:r>
            <a:r>
              <a:rPr lang="en-US" dirty="0"/>
              <a:t> consume a larger amount of processor resources to block the thread. When a </a:t>
            </a:r>
            <a:r>
              <a:rPr lang="en-US" dirty="0" err="1"/>
              <a:t>mutex</a:t>
            </a:r>
            <a:r>
              <a:rPr lang="en-US" dirty="0"/>
              <a:t> lock is not available, the thread changes its scheduling state and adds itself to the queue of waiting threads. When the lock becomes available, these steps must be reversed before the thread obtains the lock. While the thread is blocked, it consumes no processor resources.</a:t>
            </a:r>
          </a:p>
          <a:p>
            <a:r>
              <a:rPr lang="en-US" dirty="0"/>
              <a:t>Therefore, spin locks and </a:t>
            </a:r>
            <a:r>
              <a:rPr lang="en-US" dirty="0" err="1"/>
              <a:t>mutexes</a:t>
            </a:r>
            <a:r>
              <a:rPr lang="en-US" dirty="0"/>
              <a:t> can be useful for different purposes. Spin locks might have lower overall overhead for very short-term blocking, and </a:t>
            </a:r>
            <a:r>
              <a:rPr lang="en-US" dirty="0" err="1"/>
              <a:t>mutexes</a:t>
            </a:r>
            <a:r>
              <a:rPr lang="en-US" dirty="0"/>
              <a:t> might have lower overall overhead when a thread will be blocked for longer periods of time.</a:t>
            </a:r>
          </a:p>
          <a:p>
            <a:endParaRPr lang="en-US" dirty="0"/>
          </a:p>
        </p:txBody>
      </p:sp>
    </p:spTree>
    <p:extLst>
      <p:ext uri="{BB962C8B-B14F-4D97-AF65-F5344CB8AC3E}">
        <p14:creationId xmlns:p14="http://schemas.microsoft.com/office/powerpoint/2010/main" val="179843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2200" dirty="0" smtClean="0">
                <a:solidFill>
                  <a:srgbClr val="000000"/>
                </a:solidFill>
                <a:cs typeface="Arial" panose="020B0604020202020204" pitchFamily="34" charset="0"/>
              </a:rPr>
              <a:t/>
            </a:r>
            <a:br>
              <a:rPr lang="en-US" altLang="en-US" sz="2200" dirty="0" smtClean="0">
                <a:solidFill>
                  <a:srgbClr val="000000"/>
                </a:solidFill>
                <a:cs typeface="Arial" panose="020B0604020202020204" pitchFamily="34" charset="0"/>
              </a:rPr>
            </a:br>
            <a:r>
              <a:rPr lang="en-US" altLang="en-US" sz="2200" dirty="0">
                <a:solidFill>
                  <a:srgbClr val="000000"/>
                </a:solidFill>
                <a:cs typeface="Arial" panose="020B0604020202020204" pitchFamily="34" charset="0"/>
              </a:rPr>
              <a:t/>
            </a:r>
            <a:br>
              <a:rPr lang="en-US" altLang="en-US" sz="2200" dirty="0">
                <a:solidFill>
                  <a:srgbClr val="000000"/>
                </a:solidFill>
                <a:cs typeface="Arial" panose="020B0604020202020204" pitchFamily="34" charset="0"/>
              </a:rPr>
            </a:br>
            <a:r>
              <a:rPr lang="en-US" altLang="en-US" sz="3100" b="1" dirty="0"/>
              <a:t>1. </a:t>
            </a:r>
            <a:r>
              <a:rPr lang="en-US" sz="3100" b="1" dirty="0" smtClean="0"/>
              <a:t>Initializing a Spin Lock</a:t>
            </a:r>
            <a:r>
              <a:rPr lang="en-US" altLang="en-US" sz="2200" dirty="0" smtClean="0">
                <a:solidFill>
                  <a:srgbClr val="000000"/>
                </a:solidFill>
                <a:cs typeface="Arial" panose="020B0604020202020204" pitchFamily="34" charset="0"/>
              </a:rPr>
              <a:t/>
            </a:r>
            <a:br>
              <a:rPr lang="en-US" altLang="en-US" sz="2200" dirty="0" smtClean="0">
                <a:solidFill>
                  <a:srgbClr val="000000"/>
                </a:solidFill>
                <a:cs typeface="Arial" panose="020B0604020202020204" pitchFamily="34" charset="0"/>
              </a:rPr>
            </a:br>
            <a:r>
              <a:rPr lang="en-US" altLang="en-US" sz="2200" dirty="0">
                <a:solidFill>
                  <a:srgbClr val="000000"/>
                </a:solidFill>
                <a:cs typeface="Arial" panose="020B0604020202020204" pitchFamily="34" charset="0"/>
              </a:rPr>
              <a:t/>
            </a:r>
            <a:br>
              <a:rPr lang="en-US" altLang="en-US" sz="2200" dirty="0">
                <a:solidFill>
                  <a:srgbClr val="000000"/>
                </a:solidFill>
                <a:cs typeface="Arial" panose="020B0604020202020204" pitchFamily="34" charset="0"/>
              </a:rPr>
            </a:br>
            <a:r>
              <a:rPr lang="en-US" altLang="en-US" sz="2200" dirty="0" smtClean="0">
                <a:solidFill>
                  <a:srgbClr val="000000"/>
                </a:solidFill>
                <a:cs typeface="Arial" panose="020B0604020202020204" pitchFamily="34" charset="0"/>
              </a:rPr>
              <a:t>Use </a:t>
            </a:r>
            <a:r>
              <a:rPr lang="en-US" altLang="en-US" sz="2200" dirty="0">
                <a:solidFill>
                  <a:srgbClr val="000000"/>
                </a:solidFill>
                <a:cs typeface="Arial" panose="020B0604020202020204" pitchFamily="34" charset="0"/>
              </a:rPr>
              <a:t>the </a:t>
            </a:r>
            <a:r>
              <a:rPr lang="en-US" altLang="en-US" sz="2200" dirty="0" err="1">
                <a:solidFill>
                  <a:srgbClr val="FF0000"/>
                </a:solidFill>
                <a:latin typeface="Monaco"/>
                <a:cs typeface="Arial" panose="020B0604020202020204" pitchFamily="34" charset="0"/>
              </a:rPr>
              <a:t>pthread_spin_init</a:t>
            </a:r>
            <a:r>
              <a:rPr lang="en-US" altLang="en-US" sz="2200" dirty="0">
                <a:solidFill>
                  <a:srgbClr val="000000"/>
                </a:solidFill>
                <a:cs typeface="Arial" panose="020B0604020202020204" pitchFamily="34" charset="0"/>
              </a:rPr>
              <a:t> function to allocate resources required to use a spin lock, and initialize the lock to an unlocked state.</a:t>
            </a:r>
            <a:r>
              <a:rPr lang="en-US" altLang="en-US" dirty="0">
                <a:solidFill>
                  <a:srgbClr val="000000"/>
                </a:solidFill>
                <a:cs typeface="Arial" panose="020B0604020202020204" pitchFamily="34" charset="0"/>
              </a:rPr>
              <a:t/>
            </a:r>
            <a:br>
              <a:rPr lang="en-US" altLang="en-US" dirty="0">
                <a:solidFill>
                  <a:srgbClr val="000000"/>
                </a:solidFill>
                <a:cs typeface="Arial" panose="020B0604020202020204" pitchFamily="34" charset="0"/>
              </a:rPr>
            </a:br>
            <a:endParaRPr lang="en-US" dirty="0"/>
          </a:p>
        </p:txBody>
      </p:sp>
      <p:pic>
        <p:nvPicPr>
          <p:cNvPr id="4" name="Content Placeholder 3"/>
          <p:cNvPicPr>
            <a:picLocks noGrp="1" noChangeAspect="1"/>
          </p:cNvPicPr>
          <p:nvPr>
            <p:ph idx="1"/>
          </p:nvPr>
        </p:nvPicPr>
        <p:blipFill>
          <a:blip r:embed="rId2"/>
          <a:stretch>
            <a:fillRect/>
          </a:stretch>
        </p:blipFill>
        <p:spPr>
          <a:xfrm>
            <a:off x="1672045" y="1690688"/>
            <a:ext cx="8021363" cy="6064295"/>
          </a:xfrm>
          <a:prstGeom prst="rect">
            <a:avLst/>
          </a:prstGeom>
        </p:spPr>
      </p:pic>
    </p:spTree>
    <p:extLst>
      <p:ext uri="{BB962C8B-B14F-4D97-AF65-F5344CB8AC3E}">
        <p14:creationId xmlns:p14="http://schemas.microsoft.com/office/powerpoint/2010/main" val="856863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2. Acquiring a Spin Lock</a:t>
            </a:r>
            <a:br>
              <a:rPr lang="en-US" sz="3600" b="1" dirty="0" smtClean="0"/>
            </a:br>
            <a:r>
              <a:rPr lang="en-US" sz="3600" b="1" dirty="0"/>
              <a:t/>
            </a:r>
            <a:br>
              <a:rPr lang="en-US" sz="3600" b="1" dirty="0"/>
            </a:br>
            <a:r>
              <a:rPr lang="en-US" sz="2200" b="1" dirty="0" smtClean="0"/>
              <a:t>Use the </a:t>
            </a:r>
            <a:r>
              <a:rPr lang="en-US" sz="2200" b="1" dirty="0" err="1" smtClean="0">
                <a:solidFill>
                  <a:srgbClr val="FF0000"/>
                </a:solidFill>
              </a:rPr>
              <a:t>pthread_spin_lock</a:t>
            </a:r>
            <a:r>
              <a:rPr lang="en-US" sz="2200" b="1" dirty="0" smtClean="0"/>
              <a:t> to lock a spinlock. The calling thread acquires the lock if it is not held by another thread. Otherwise, the thread does not return from the </a:t>
            </a:r>
            <a:r>
              <a:rPr lang="en-US" sz="2200" b="1" dirty="0" err="1" smtClean="0"/>
              <a:t>pthread_spin_lock</a:t>
            </a:r>
            <a:r>
              <a:rPr lang="en-US" sz="2200" b="1" dirty="0" smtClean="0"/>
              <a:t>() call until the lock becomes available. The results are undefined if the calling thread holds the </a:t>
            </a:r>
            <a:r>
              <a:rPr lang="en-US" sz="2200" b="1" dirty="0" err="1" smtClean="0"/>
              <a:t>locke</a:t>
            </a:r>
            <a:r>
              <a:rPr lang="en-US" sz="2200" b="1" dirty="0" smtClean="0"/>
              <a:t> at the time the call is made.</a:t>
            </a:r>
            <a:endParaRPr lang="en-US" sz="2200" b="1" dirty="0"/>
          </a:p>
        </p:txBody>
      </p:sp>
      <p:pic>
        <p:nvPicPr>
          <p:cNvPr id="4" name="Content Placeholder 3"/>
          <p:cNvPicPr>
            <a:picLocks noGrp="1" noChangeAspect="1"/>
          </p:cNvPicPr>
          <p:nvPr>
            <p:ph idx="1"/>
          </p:nvPr>
        </p:nvPicPr>
        <p:blipFill>
          <a:blip r:embed="rId2"/>
          <a:stretch>
            <a:fillRect/>
          </a:stretch>
        </p:blipFill>
        <p:spPr>
          <a:xfrm>
            <a:off x="2943225" y="1991519"/>
            <a:ext cx="6305550" cy="4019550"/>
          </a:xfrm>
          <a:prstGeom prst="rect">
            <a:avLst/>
          </a:prstGeom>
        </p:spPr>
      </p:pic>
    </p:spTree>
    <p:extLst>
      <p:ext uri="{BB962C8B-B14F-4D97-AF65-F5344CB8AC3E}">
        <p14:creationId xmlns:p14="http://schemas.microsoft.com/office/powerpoint/2010/main" val="125993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200" y="608965"/>
            <a:ext cx="11169069" cy="1325563"/>
          </a:xfrm>
        </p:spPr>
        <p:txBody>
          <a:bodyPr>
            <a:normAutofit fontScale="90000"/>
          </a:bodyPr>
          <a:lstStyle/>
          <a:p>
            <a:r>
              <a:rPr lang="en-US" sz="3200" b="1" dirty="0" smtClean="0"/>
              <a:t>3. Acquiring a  Non-Blocking Spin Lock</a:t>
            </a:r>
            <a:br>
              <a:rPr lang="en-US" sz="3200" b="1" dirty="0" smtClean="0"/>
            </a:br>
            <a:r>
              <a:rPr lang="en-US" sz="3200" dirty="0" smtClean="0"/>
              <a:t/>
            </a:r>
            <a:br>
              <a:rPr lang="en-US" sz="3200" dirty="0" smtClean="0"/>
            </a:br>
            <a:r>
              <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Use the </a:t>
            </a:r>
            <a:r>
              <a:rPr kumimoji="0" lang="en-US" altLang="en-US" sz="2200" b="0" i="0" u="none" strike="noStrike" cap="none" normalizeH="0" baseline="0" dirty="0" err="1" smtClean="0">
                <a:ln>
                  <a:noFill/>
                </a:ln>
                <a:solidFill>
                  <a:srgbClr val="FF0000"/>
                </a:solidFill>
                <a:effectLst/>
                <a:latin typeface="Monaco"/>
                <a:cs typeface="Arial" panose="020B0604020202020204" pitchFamily="34" charset="0"/>
              </a:rPr>
              <a:t>pthread_spin_trylock</a:t>
            </a:r>
            <a:r>
              <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function to lock a spin lock and fail immediately if the lock is held by another thread.</a:t>
            </a:r>
            <a:r>
              <a:rPr kumimoji="0" lang="en-US" altLang="en-US" sz="2200" b="0" i="0" u="none" strike="noStrike" cap="none" normalizeH="0" baseline="0" dirty="0" smtClean="0">
                <a:ln>
                  <a:noFill/>
                </a:ln>
                <a:solidFill>
                  <a:schemeClr val="tx1"/>
                </a:solidFill>
                <a:effectLst/>
                <a:latin typeface="Arial" panose="020B0604020202020204" pitchFamily="34" charset="0"/>
              </a:rPr>
              <a:t/>
            </a:r>
            <a:br>
              <a:rPr kumimoji="0" lang="en-US" altLang="en-US" sz="2200" b="0" i="0" u="none" strike="noStrike" cap="none" normalizeH="0" baseline="0" dirty="0" smtClean="0">
                <a:ln>
                  <a:noFill/>
                </a:ln>
                <a:solidFill>
                  <a:schemeClr val="tx1"/>
                </a:solidFill>
                <a:effectLst/>
                <a:latin typeface="Arial" panose="020B0604020202020204" pitchFamily="34" charset="0"/>
              </a:rPr>
            </a:br>
            <a:r>
              <a:rPr lang="en-US" sz="2200" dirty="0" smtClean="0"/>
              <a:t/>
            </a:r>
            <a:br>
              <a:rPr lang="en-US" sz="2200" dirty="0" smtClean="0"/>
            </a:br>
            <a:endParaRPr lang="en-US" sz="2200" dirty="0"/>
          </a:p>
        </p:txBody>
      </p:sp>
      <p:pic>
        <p:nvPicPr>
          <p:cNvPr id="5" name="Content Placeholder 4"/>
          <p:cNvPicPr>
            <a:picLocks noGrp="1" noChangeAspect="1"/>
          </p:cNvPicPr>
          <p:nvPr>
            <p:ph idx="1"/>
          </p:nvPr>
        </p:nvPicPr>
        <p:blipFill>
          <a:blip r:embed="rId2"/>
          <a:stretch>
            <a:fillRect/>
          </a:stretch>
        </p:blipFill>
        <p:spPr>
          <a:xfrm>
            <a:off x="2794091" y="1996009"/>
            <a:ext cx="4705350" cy="1781175"/>
          </a:xfrm>
          <a:prstGeom prst="rect">
            <a:avLst/>
          </a:prstGeom>
        </p:spPr>
      </p:pic>
      <p:pic>
        <p:nvPicPr>
          <p:cNvPr id="6" name="Picture 5"/>
          <p:cNvPicPr>
            <a:picLocks noChangeAspect="1"/>
          </p:cNvPicPr>
          <p:nvPr/>
        </p:nvPicPr>
        <p:blipFill>
          <a:blip r:embed="rId3"/>
          <a:stretch>
            <a:fillRect/>
          </a:stretch>
        </p:blipFill>
        <p:spPr>
          <a:xfrm>
            <a:off x="2616244" y="3978184"/>
            <a:ext cx="6315075" cy="2019300"/>
          </a:xfrm>
          <a:prstGeom prst="rect">
            <a:avLst/>
          </a:prstGeom>
        </p:spPr>
      </p:pic>
    </p:spTree>
    <p:extLst>
      <p:ext uri="{BB962C8B-B14F-4D97-AF65-F5344CB8AC3E}">
        <p14:creationId xmlns:p14="http://schemas.microsoft.com/office/powerpoint/2010/main" val="960381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691" y="896348"/>
            <a:ext cx="10515600" cy="1325563"/>
          </a:xfrm>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3033712" y="2101056"/>
            <a:ext cx="6124575" cy="3800475"/>
          </a:xfrm>
          <a:prstGeom prst="rect">
            <a:avLst/>
          </a:prstGeom>
        </p:spPr>
      </p:pic>
      <p:sp>
        <p:nvSpPr>
          <p:cNvPr id="4" name="Rectangle 1"/>
          <p:cNvSpPr>
            <a:spLocks noChangeArrowheads="1"/>
          </p:cNvSpPr>
          <p:nvPr/>
        </p:nvSpPr>
        <p:spPr bwMode="auto">
          <a:xfrm>
            <a:off x="1210491" y="160969"/>
            <a:ext cx="9297417" cy="119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amp;quot"/>
              </a:rPr>
              <a:t>4. Unlocking a Spin 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smtClean="0">
              <a:ln>
                <a:noFill/>
              </a:ln>
              <a:solidFill>
                <a:srgbClr val="000000"/>
              </a:solidFill>
              <a:effectLst/>
              <a:latin typeface="&amp;quo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cs typeface="Arial" panose="020B0604020202020204" pitchFamily="34" charset="0"/>
              </a:rPr>
              <a:t>Use the </a:t>
            </a:r>
            <a:r>
              <a:rPr kumimoji="0" lang="en-US" altLang="en-US" sz="2400" b="0" i="0" u="none" strike="noStrike" cap="none" normalizeH="0" baseline="0" dirty="0" err="1" smtClean="0">
                <a:ln>
                  <a:noFill/>
                </a:ln>
                <a:solidFill>
                  <a:srgbClr val="FF0000"/>
                </a:solidFill>
                <a:effectLst/>
                <a:latin typeface="Monaco"/>
                <a:cs typeface="Arial" panose="020B0604020202020204" pitchFamily="34" charset="0"/>
              </a:rPr>
              <a:t>pthread_spin_unlock</a:t>
            </a:r>
            <a:r>
              <a:rPr kumimoji="0" lang="en-US" altLang="en-US" sz="2400" b="0" i="0" u="none" strike="noStrike" cap="none" normalizeH="0" baseline="0" dirty="0" smtClean="0">
                <a:ln>
                  <a:noFill/>
                </a:ln>
                <a:solidFill>
                  <a:srgbClr val="000000"/>
                </a:solidFill>
                <a:effectLst/>
                <a:cs typeface="Arial" panose="020B0604020202020204" pitchFamily="34" charset="0"/>
              </a:rPr>
              <a:t> function to release a locked spin lock.</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12188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TotalTime>
  <Words>668</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&amp;quot</vt:lpstr>
      <vt:lpstr>Arial</vt:lpstr>
      <vt:lpstr>Calibri</vt:lpstr>
      <vt:lpstr>Calibri Light</vt:lpstr>
      <vt:lpstr>Monaco</vt:lpstr>
      <vt:lpstr>Times New Roman</vt:lpstr>
      <vt:lpstr>Office Theme</vt:lpstr>
      <vt:lpstr>Real-Time Programming  Lecture 10- SPINLOCK, MONITORS </vt:lpstr>
      <vt:lpstr>What is Spinlock? </vt:lpstr>
      <vt:lpstr>Using Spin Locks</vt:lpstr>
      <vt:lpstr>PowerPoint Presentation</vt:lpstr>
      <vt:lpstr>PowerPoint Presentation</vt:lpstr>
      <vt:lpstr>  1. Initializing a Spin Lock  Use the pthread_spin_init function to allocate resources required to use a spin lock, and initialize the lock to an unlocked state. </vt:lpstr>
      <vt:lpstr>2. Acquiring a Spin Lock  Use the pthread_spin_lock to lock a spinlock. The calling thread acquires the lock if it is not held by another thread. Otherwise, the thread does not return from the pthread_spin_lock() call until the lock becomes available. The results are undefined if the calling thread holds the locke at the time the call is made.</vt:lpstr>
      <vt:lpstr>3. Acquiring a  Non-Blocking Spin Lock  Use the pthread_spin_trylock function to lock a spin lock and fail immediately if the lock is held by another thread.  </vt:lpstr>
      <vt:lpstr>PowerPoint Presentation</vt:lpstr>
      <vt:lpstr>5. Destroying a Spin Lock Use the pthread_spin_destroy function to destroy a spin lock and release any resources used by the lock.    </vt:lpstr>
      <vt:lpstr>Using Spinlock: Example </vt:lpstr>
      <vt:lpstr>PowerPoint Presentation</vt:lpstr>
      <vt:lpstr>PowerPoint Presentation</vt:lpstr>
      <vt:lpstr>PowerPoint Presentation</vt:lpstr>
      <vt:lpstr>Concept of Monitor</vt:lpstr>
      <vt:lpstr>PowerPoint Presentation</vt:lpstr>
      <vt:lpstr>POSIX Monitors</vt:lpstr>
      <vt:lpstr>Diagram of use</vt:lpstr>
      <vt:lpstr>PowerPoint Presentation</vt:lpstr>
      <vt:lpstr>Example of POSIX Monitor with Cons/Producer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59</cp:revision>
  <dcterms:created xsi:type="dcterms:W3CDTF">2019-05-04T19:58:58Z</dcterms:created>
  <dcterms:modified xsi:type="dcterms:W3CDTF">2019-05-06T07:50:31Z</dcterms:modified>
</cp:coreProperties>
</file>