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Original to Generated Lines of Code (LOC) for “</a:t>
            </a:r>
            <a:r>
              <a:rPr lang="en-US" dirty="0" err="1"/>
              <a:t>AntiTheft</a:t>
            </a:r>
            <a:r>
              <a:rPr lang="en-US" dirty="0"/>
              <a:t>”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Original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Module</c:v>
                </c:pt>
                <c:pt idx="1">
                  <c:v>Configuration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164</c:v>
                </c:pt>
                <c:pt idx="1">
                  <c:v>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53F-437B-AE26-D895C24BCF1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Generated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softEdge rad="0"/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Module</c:v>
                </c:pt>
                <c:pt idx="1">
                  <c:v>Configuration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64</c:v>
                </c:pt>
                <c:pt idx="1">
                  <c:v>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53F-437B-AE26-D895C24BCF1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75323776"/>
        <c:axId val="75324336"/>
      </c:barChart>
      <c:catAx>
        <c:axId val="7532377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324336"/>
        <c:crosses val="autoZero"/>
        <c:auto val="1"/>
        <c:lblAlgn val="ctr"/>
        <c:lblOffset val="100"/>
        <c:noMultiLvlLbl val="0"/>
      </c:catAx>
      <c:valAx>
        <c:axId val="75324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dirty="0"/>
                  <a:t>LOC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3237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>
              <a:defRPr sz="288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b="0" dirty="0"/>
              <a:t>Ratio of the generated artifacts (Codes) for “</a:t>
            </a:r>
            <a:r>
              <a:rPr lang="en-US" b="0" dirty="0" err="1"/>
              <a:t>AntiTheft</a:t>
            </a:r>
            <a:r>
              <a:rPr lang="en-US" b="0" dirty="0"/>
              <a:t>”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defRPr sz="288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Generated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 sz="2400" dirty="0"/>
                      <a:t>39%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C248-49D5-8770-40FEDE65FD7F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 sz="2400" dirty="0"/>
                      <a:t>100%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C248-49D5-8770-40FEDE65FD7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Module</c:v>
                </c:pt>
                <c:pt idx="1">
                  <c:v>Configuration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0.39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248-49D5-8770-40FEDE65FD7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Manually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Module</c:v>
                </c:pt>
                <c:pt idx="1">
                  <c:v>Configuration</c:v>
                </c:pt>
              </c:strCache>
            </c:strRef>
          </c:cat>
          <c:val>
            <c:numRef>
              <c:f>Sheet1!$C$2:$C$3</c:f>
              <c:numCache>
                <c:formatCode>0%</c:formatCode>
                <c:ptCount val="2"/>
                <c:pt idx="0">
                  <c:v>0.61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248-49D5-8770-40FEDE65FD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77361776"/>
        <c:axId val="177361216"/>
      </c:barChart>
      <c:valAx>
        <c:axId val="177361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361776"/>
        <c:crosses val="autoZero"/>
        <c:crossBetween val="between"/>
      </c:valAx>
      <c:catAx>
        <c:axId val="1773617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36121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400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>
              <a:defRPr sz="288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sz="2880" b="1" i="0" u="none" strike="noStrike" baseline="0" dirty="0">
                <a:effectLst/>
              </a:rPr>
              <a:t>“</a:t>
            </a:r>
            <a:r>
              <a:rPr lang="en-US" sz="2880" b="1" i="0" u="none" strike="noStrike" baseline="0" dirty="0" err="1">
                <a:effectLst/>
              </a:rPr>
              <a:t>BarrierBounce</a:t>
            </a:r>
            <a:r>
              <a:rPr lang="en-US" sz="2880" b="1" i="0" u="none" strike="noStrike" baseline="0" dirty="0">
                <a:effectLst/>
              </a:rPr>
              <a:t> Code Generation”</a:t>
            </a:r>
            <a:endParaRPr lang="en-US" b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defRPr sz="288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Generated Code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Module</c:v>
                </c:pt>
                <c:pt idx="1">
                  <c:v>Configuration</c:v>
                </c:pt>
              </c:strCache>
            </c:strRef>
          </c:cat>
          <c:val>
            <c:numRef>
              <c:f>Sheet1!$B$2:$B$3</c:f>
              <c:numCache>
                <c:formatCode>%0</c:formatCode>
                <c:ptCount val="2"/>
                <c:pt idx="0">
                  <c:v>0.51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896-4B59-AE25-ADF9EA7BD01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Delta Code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Module</c:v>
                </c:pt>
                <c:pt idx="1">
                  <c:v>Configuration</c:v>
                </c:pt>
              </c:strCache>
            </c:strRef>
          </c:cat>
          <c:val>
            <c:numRef>
              <c:f>Sheet1!$C$2:$C$3</c:f>
              <c:numCache>
                <c:formatCode>%0</c:formatCode>
                <c:ptCount val="2"/>
                <c:pt idx="0">
                  <c:v>0.49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896-4B59-AE25-ADF9EA7BD013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24073520"/>
        <c:axId val="124072960"/>
      </c:barChart>
      <c:valAx>
        <c:axId val="124072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073520"/>
        <c:crosses val="autoZero"/>
        <c:crossBetween val="between"/>
      </c:valAx>
      <c:catAx>
        <c:axId val="124073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07296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ayout>
        <c:manualLayout>
          <c:xMode val="edge"/>
          <c:yMode val="edge"/>
          <c:x val="0.31071637121768941"/>
          <c:y val="0.93518139399241751"/>
          <c:w val="0.45017220279694786"/>
          <c:h val="6.48186060075823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4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02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02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26F88-5863-4DA2-AC79-3CA607BB3698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78F84-2C51-4E9F-9A6B-0D8BED4F3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367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26F88-5863-4DA2-AC79-3CA607BB3698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78F84-2C51-4E9F-9A6B-0D8BED4F3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088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26F88-5863-4DA2-AC79-3CA607BB3698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78F84-2C51-4E9F-9A6B-0D8BED4F3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574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26F88-5863-4DA2-AC79-3CA607BB3698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78F84-2C51-4E9F-9A6B-0D8BED4F3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602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26F88-5863-4DA2-AC79-3CA607BB3698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78F84-2C51-4E9F-9A6B-0D8BED4F3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90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26F88-5863-4DA2-AC79-3CA607BB3698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78F84-2C51-4E9F-9A6B-0D8BED4F3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104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26F88-5863-4DA2-AC79-3CA607BB3698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78F84-2C51-4E9F-9A6B-0D8BED4F3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900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26F88-5863-4DA2-AC79-3CA607BB3698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78F84-2C51-4E9F-9A6B-0D8BED4F3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582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26F88-5863-4DA2-AC79-3CA607BB3698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78F84-2C51-4E9F-9A6B-0D8BED4F3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092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26F88-5863-4DA2-AC79-3CA607BB3698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78F84-2C51-4E9F-9A6B-0D8BED4F3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332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26F88-5863-4DA2-AC79-3CA607BB3698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78F84-2C51-4E9F-9A6B-0D8BED4F3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880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26F88-5863-4DA2-AC79-3CA607BB3698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78F84-2C51-4E9F-9A6B-0D8BED4F3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105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Chart 41"/>
          <p:cNvGraphicFramePr/>
          <p:nvPr>
            <p:extLst>
              <p:ext uri="{D42A27DB-BD31-4B8C-83A1-F6EECF244321}">
                <p14:modId xmlns:p14="http://schemas.microsoft.com/office/powerpoint/2010/main" val="488816908"/>
              </p:ext>
            </p:extLst>
          </p:nvPr>
        </p:nvGraphicFramePr>
        <p:xfrm>
          <a:off x="1000125" y="0"/>
          <a:ext cx="10239373" cy="68262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39982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Chart 41"/>
          <p:cNvGraphicFramePr/>
          <p:nvPr>
            <p:extLst>
              <p:ext uri="{D42A27DB-BD31-4B8C-83A1-F6EECF244321}">
                <p14:modId xmlns:p14="http://schemas.microsoft.com/office/powerpoint/2010/main" val="1182742350"/>
              </p:ext>
            </p:extLst>
          </p:nvPr>
        </p:nvGraphicFramePr>
        <p:xfrm>
          <a:off x="1003299" y="0"/>
          <a:ext cx="10286999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71321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Chart 41"/>
          <p:cNvGraphicFramePr/>
          <p:nvPr>
            <p:extLst>
              <p:ext uri="{D42A27DB-BD31-4B8C-83A1-F6EECF244321}">
                <p14:modId xmlns:p14="http://schemas.microsoft.com/office/powerpoint/2010/main" val="1577795076"/>
              </p:ext>
            </p:extLst>
          </p:nvPr>
        </p:nvGraphicFramePr>
        <p:xfrm>
          <a:off x="1003299" y="0"/>
          <a:ext cx="10286999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04514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35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Hussein</dc:creator>
  <cp:lastModifiedBy>Hussein Marah</cp:lastModifiedBy>
  <cp:revision>55</cp:revision>
  <dcterms:created xsi:type="dcterms:W3CDTF">2019-12-10T12:33:14Z</dcterms:created>
  <dcterms:modified xsi:type="dcterms:W3CDTF">2020-12-25T17:14:38Z</dcterms:modified>
</cp:coreProperties>
</file>