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Ubuntu"/>
      <p:regular r:id="rId16"/>
      <p:bold r:id="rId17"/>
      <p:italic r:id="rId18"/>
      <p:boldItalic r:id="rId19"/>
    </p:embeddedFont>
    <p:embeddedFont>
      <p:font typeface="Fira Sans Extra Condensed Medium"/>
      <p:regular r:id="rId20"/>
      <p:bold r:id="rId21"/>
      <p:italic r:id="rId22"/>
      <p:boldItalic r:id="rId23"/>
    </p:embeddedFont>
    <p:embeddedFont>
      <p:font typeface="Roboto Condensed"/>
      <p:regular r:id="rId24"/>
      <p:bold r:id="rId25"/>
      <p:italic r:id="rId26"/>
      <p:boldItalic r:id="rId27"/>
    </p:embeddedFont>
    <p:embeddedFont>
      <p:font typeface="Squada One"/>
      <p:regular r:id="rId28"/>
    </p:embeddedFont>
    <p:embeddedFont>
      <p:font typeface="Roboto Condensed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RobotoCondensed-regular.fntdata"/><Relationship Id="rId23" Type="http://schemas.openxmlformats.org/officeDocument/2006/relationships/font" Target="fonts/FiraSansExtraCondensed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italic.fntdata"/><Relationship Id="rId25" Type="http://schemas.openxmlformats.org/officeDocument/2006/relationships/font" Target="fonts/RobotoCondensed-bold.fntdata"/><Relationship Id="rId28" Type="http://schemas.openxmlformats.org/officeDocument/2006/relationships/font" Target="fonts/SquadaOne-regular.fntdata"/><Relationship Id="rId27" Type="http://schemas.openxmlformats.org/officeDocument/2006/relationships/font" Target="fonts/RobotoCondense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Light-italic.fntdata"/><Relationship Id="rId30" Type="http://schemas.openxmlformats.org/officeDocument/2006/relationships/font" Target="fonts/RobotoCondensedLight-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CondensedLigh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Ubuntu-bold.fntdata"/><Relationship Id="rId16" Type="http://schemas.openxmlformats.org/officeDocument/2006/relationships/font" Target="fonts/Ubuntu-regular.fntdata"/><Relationship Id="rId19" Type="http://schemas.openxmlformats.org/officeDocument/2006/relationships/font" Target="fonts/Ubuntu-boldItalic.fntdata"/><Relationship Id="rId18" Type="http://schemas.openxmlformats.org/officeDocument/2006/relationships/font" Target="fonts/Ubuntu-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8d3b44f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8d3b44f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2122f77f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2122f77f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2122f77f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2122f77f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8d3b44f0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d3b44f0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122f75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2122f75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122f75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122f75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2122f77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2122f77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2122f77f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2122f77f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2122f77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2122f77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2122f77f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2122f77f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2122f77f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2122f77f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22">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66" name="Google Shape;66;p11"/>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5">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0" name="Google Shape;70;p12"/>
          <p:cNvSpPr txBox="1"/>
          <p:nvPr>
            <p:ph idx="2" type="ctrTitle"/>
          </p:nvPr>
        </p:nvSpPr>
        <p:spPr>
          <a:xfrm>
            <a:off x="464478"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1" name="Google Shape;71;p12"/>
          <p:cNvSpPr txBox="1"/>
          <p:nvPr>
            <p:ph idx="1" type="subTitle"/>
          </p:nvPr>
        </p:nvSpPr>
        <p:spPr>
          <a:xfrm>
            <a:off x="616128"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2" name="Google Shape;72;p12"/>
          <p:cNvSpPr txBox="1"/>
          <p:nvPr>
            <p:ph idx="3" type="ctrTitle"/>
          </p:nvPr>
        </p:nvSpPr>
        <p:spPr>
          <a:xfrm>
            <a:off x="2077426"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3" name="Google Shape;73;p12"/>
          <p:cNvSpPr txBox="1"/>
          <p:nvPr>
            <p:ph idx="4" type="subTitle"/>
          </p:nvPr>
        </p:nvSpPr>
        <p:spPr>
          <a:xfrm>
            <a:off x="2229076"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4" name="Google Shape;74;p12"/>
          <p:cNvSpPr txBox="1"/>
          <p:nvPr>
            <p:ph idx="5" type="ctrTitle"/>
          </p:nvPr>
        </p:nvSpPr>
        <p:spPr>
          <a:xfrm>
            <a:off x="3690375"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5" name="Google Shape;75;p12"/>
          <p:cNvSpPr txBox="1"/>
          <p:nvPr>
            <p:ph idx="6" type="subTitle"/>
          </p:nvPr>
        </p:nvSpPr>
        <p:spPr>
          <a:xfrm>
            <a:off x="3842025"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6" name="Google Shape;76;p12"/>
          <p:cNvSpPr txBox="1"/>
          <p:nvPr>
            <p:ph idx="7" type="ctrTitle"/>
          </p:nvPr>
        </p:nvSpPr>
        <p:spPr>
          <a:xfrm>
            <a:off x="3707117"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7" name="Google Shape;77;p12"/>
          <p:cNvSpPr txBox="1"/>
          <p:nvPr>
            <p:ph idx="8" type="subTitle"/>
          </p:nvPr>
        </p:nvSpPr>
        <p:spPr>
          <a:xfrm>
            <a:off x="3858772"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8" name="Google Shape;78;p12"/>
          <p:cNvSpPr txBox="1"/>
          <p:nvPr>
            <p:ph idx="9" type="ctrTitle"/>
          </p:nvPr>
        </p:nvSpPr>
        <p:spPr>
          <a:xfrm>
            <a:off x="5343519"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9" name="Google Shape;79;p12"/>
          <p:cNvSpPr txBox="1"/>
          <p:nvPr>
            <p:ph idx="13" type="subTitle"/>
          </p:nvPr>
        </p:nvSpPr>
        <p:spPr>
          <a:xfrm>
            <a:off x="5500261"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0" name="Google Shape;80;p12"/>
          <p:cNvSpPr txBox="1"/>
          <p:nvPr>
            <p:ph idx="14" type="ctrTitle"/>
          </p:nvPr>
        </p:nvSpPr>
        <p:spPr>
          <a:xfrm>
            <a:off x="6979921"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81" name="Google Shape;81;p12"/>
          <p:cNvSpPr txBox="1"/>
          <p:nvPr>
            <p:ph idx="15" type="subTitle"/>
          </p:nvPr>
        </p:nvSpPr>
        <p:spPr>
          <a:xfrm>
            <a:off x="7141750" y="3890201"/>
            <a:ext cx="14568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25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4" name="Google Shape;84;p13"/>
          <p:cNvSpPr txBox="1"/>
          <p:nvPr>
            <p:ph idx="2" type="ctrTitle"/>
          </p:nvPr>
        </p:nvSpPr>
        <p:spPr>
          <a:xfrm>
            <a:off x="1741950" y="2846700"/>
            <a:ext cx="12579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3"/>
          <p:cNvSpPr txBox="1"/>
          <p:nvPr>
            <p:ph idx="1" type="subTitle"/>
          </p:nvPr>
        </p:nvSpPr>
        <p:spPr>
          <a:xfrm>
            <a:off x="1741950" y="1650025"/>
            <a:ext cx="21573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6" name="Google Shape;86;p13"/>
          <p:cNvSpPr txBox="1"/>
          <p:nvPr>
            <p:ph idx="3" type="ctrTitle"/>
          </p:nvPr>
        </p:nvSpPr>
        <p:spPr>
          <a:xfrm>
            <a:off x="5633751" y="3635300"/>
            <a:ext cx="17805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 name="Google Shape;87;p13"/>
          <p:cNvSpPr txBox="1"/>
          <p:nvPr>
            <p:ph idx="4" type="subTitle"/>
          </p:nvPr>
        </p:nvSpPr>
        <p:spPr>
          <a:xfrm>
            <a:off x="5256958" y="2440056"/>
            <a:ext cx="21573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5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CUSTOM_27">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92" name="Google Shape;92;p15"/>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8">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6" name="Google Shape;96;p16"/>
          <p:cNvSpPr txBox="1"/>
          <p:nvPr>
            <p:ph idx="2" type="ctrTitle"/>
          </p:nvPr>
        </p:nvSpPr>
        <p:spPr>
          <a:xfrm>
            <a:off x="2285760" y="1652042"/>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7" name="Google Shape;97;p16"/>
          <p:cNvSpPr txBox="1"/>
          <p:nvPr>
            <p:ph idx="1" type="subTitle"/>
          </p:nvPr>
        </p:nvSpPr>
        <p:spPr>
          <a:xfrm>
            <a:off x="2285760" y="1946292"/>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8" name="Google Shape;98;p16"/>
          <p:cNvSpPr txBox="1"/>
          <p:nvPr>
            <p:ph idx="3" type="ctrTitle"/>
          </p:nvPr>
        </p:nvSpPr>
        <p:spPr>
          <a:xfrm>
            <a:off x="2285760" y="3570573"/>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9" name="Google Shape;99;p16"/>
          <p:cNvSpPr txBox="1"/>
          <p:nvPr>
            <p:ph idx="4" type="subTitle"/>
          </p:nvPr>
        </p:nvSpPr>
        <p:spPr>
          <a:xfrm>
            <a:off x="2285760" y="3864823"/>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0" name="Google Shape;100;p16"/>
          <p:cNvSpPr txBox="1"/>
          <p:nvPr>
            <p:ph idx="5" type="ctrTitle"/>
          </p:nvPr>
        </p:nvSpPr>
        <p:spPr>
          <a:xfrm>
            <a:off x="5047297" y="1652042"/>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1" name="Google Shape;101;p16"/>
          <p:cNvSpPr txBox="1"/>
          <p:nvPr>
            <p:ph idx="6" type="subTitle"/>
          </p:nvPr>
        </p:nvSpPr>
        <p:spPr>
          <a:xfrm>
            <a:off x="5047299" y="1946292"/>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2" name="Google Shape;102;p16"/>
          <p:cNvSpPr txBox="1"/>
          <p:nvPr>
            <p:ph idx="7" type="ctrTitle"/>
          </p:nvPr>
        </p:nvSpPr>
        <p:spPr>
          <a:xfrm>
            <a:off x="5047297" y="3570573"/>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3" name="Google Shape;103;p16"/>
          <p:cNvSpPr txBox="1"/>
          <p:nvPr>
            <p:ph idx="8" type="subTitle"/>
          </p:nvPr>
        </p:nvSpPr>
        <p:spPr>
          <a:xfrm>
            <a:off x="5047299" y="3864823"/>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29">
    <p:spTree>
      <p:nvGrpSpPr>
        <p:cNvPr id="104" name="Shape 104"/>
        <p:cNvGrpSpPr/>
        <p:nvPr/>
      </p:nvGrpSpPr>
      <p:grpSpPr>
        <a:xfrm>
          <a:off x="0" y="0"/>
          <a:ext cx="0" cy="0"/>
          <a:chOff x="0" y="0"/>
          <a:chExt cx="0" cy="0"/>
        </a:xfrm>
      </p:grpSpPr>
      <p:sp>
        <p:nvSpPr>
          <p:cNvPr id="105" name="Google Shape;105;p17"/>
          <p:cNvSpPr txBox="1"/>
          <p:nvPr>
            <p:ph type="ctrTitle"/>
          </p:nvPr>
        </p:nvSpPr>
        <p:spPr>
          <a:xfrm flipH="1">
            <a:off x="1193529" y="1611150"/>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CUSTOM_30">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8"/>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08" name="Google Shape;108;p18"/>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5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5_1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 name="Google Shape;13;p3"/>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14" name="Google Shape;14;p3"/>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15" name="Google Shape;15;p3"/>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 name="Google Shape;22;p3"/>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3" name="Google Shape;23;p3"/>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4" name="Google Shape;24;p3"/>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5" name="Google Shape;25;p3"/>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3"/>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7" name="Google Shape;27;p3"/>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 name="Google Shape;28;p3"/>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9" name="Google Shape;29;p3"/>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3"/>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6">
  <p:cSld name="CUSTOM_3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16" name="Google Shape;116;p21"/>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21"/>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15_1_1_1_1">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2">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22" name="Google Shape;122;p23"/>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3"/>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b="1" lang="en" sz="10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Slidesgo</a:t>
            </a:r>
            <a:r>
              <a:rPr lang="en" sz="1000">
                <a:solidFill>
                  <a:schemeClr val="dk1"/>
                </a:solidFill>
                <a:latin typeface="Roboto Condensed Light"/>
                <a:ea typeface="Roboto Condensed Light"/>
                <a:cs typeface="Roboto Condensed Light"/>
                <a:sym typeface="Roboto Condensed Light"/>
              </a:rPr>
              <a:t>, including icons by </a:t>
            </a:r>
            <a:r>
              <a:rPr b="1" lang="en" sz="10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b="1" lang="en" sz="1000">
                <a:solidFill>
                  <a:schemeClr val="dk1"/>
                </a:solidFill>
                <a:uFill>
                  <a:noFill/>
                </a:uFill>
                <a:latin typeface="Roboto Condensed"/>
                <a:ea typeface="Roboto Condensed"/>
                <a:cs typeface="Roboto Condensed"/>
                <a:sym typeface="Roboto Condensed"/>
                <a:hlinkClick r:id="rId5">
                  <a:extLst>
                    <a:ext uri="{A12FA001-AC4F-418D-AE19-62706E023703}">
                      <ahyp:hlinkClr val="tx"/>
                    </a:ext>
                  </a:extLst>
                </a:hlinkClick>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indent="0" lvl="0" marL="0" rtl="0" algn="l">
              <a:lnSpc>
                <a:spcPct val="100000"/>
              </a:lnSpc>
              <a:spcBef>
                <a:spcPts val="300"/>
              </a:spcBef>
              <a:spcAft>
                <a:spcPts val="0"/>
              </a:spcAft>
              <a:buNone/>
            </a:pPr>
            <a:r>
              <a:rPr b="1" lang="en" sz="900">
                <a:solidFill>
                  <a:schemeClr val="dk1"/>
                </a:solidFill>
                <a:latin typeface="Roboto Condensed"/>
                <a:ea typeface="Roboto Condensed"/>
                <a:cs typeface="Roboto Condensed"/>
                <a:sym typeface="Roboto Condensed"/>
              </a:rPr>
              <a:t>Please keep this slide for attribution.</a:t>
            </a:r>
            <a:endParaRPr b="1" sz="900">
              <a:solidFill>
                <a:schemeClr val="dk1"/>
              </a:solidFill>
              <a:latin typeface="Roboto Condensed"/>
              <a:ea typeface="Roboto Condensed"/>
              <a:cs typeface="Roboto Condensed"/>
              <a:sym typeface="Roboto Condensed"/>
            </a:endParaRPr>
          </a:p>
          <a:p>
            <a:pPr indent="0" lvl="0" marL="0" rtl="0" algn="l">
              <a:lnSpc>
                <a:spcPct val="115000"/>
              </a:lnSpc>
              <a:spcBef>
                <a:spcPts val="300"/>
              </a:spcBef>
              <a:spcAft>
                <a:spcPts val="0"/>
              </a:spcAft>
              <a:buNone/>
            </a:pPr>
            <a:r>
              <a:t/>
            </a:r>
            <a:endParaRPr>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26" name="Google Shape;126;p2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3">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CUSTOM_18">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33" name="Google Shape;33;p4"/>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7" name="Google Shape;37;p5"/>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5">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2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42" name="Google Shape;42;p7"/>
          <p:cNvSpPr txBox="1"/>
          <p:nvPr>
            <p:ph hasCustomPrompt="1"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p:nvPr>
            <p:ph idx="1" type="subTitle"/>
          </p:nvPr>
        </p:nvSpPr>
        <p:spPr>
          <a:xfrm>
            <a:off x="3718579" y="4030481"/>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to">
  <p:cSld name="CUSTOM_23">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8"/>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46" name="Google Shape;46;p8"/>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47" name="Google Shape;47;p8"/>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26">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9"/>
          <p:cNvSpPr txBox="1"/>
          <p:nvPr>
            <p:ph hasCustomPrompt="1" idx="2" type="title"/>
          </p:nvPr>
        </p:nvSpPr>
        <p:spPr>
          <a:xfrm>
            <a:off x="1086651" y="14751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p:nvPr>
            <p:ph idx="1" type="subTitle"/>
          </p:nvPr>
        </p:nvSpPr>
        <p:spPr>
          <a:xfrm flipH="1">
            <a:off x="3481677" y="1666454"/>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2" name="Google Shape;52;p9"/>
          <p:cNvSpPr txBox="1"/>
          <p:nvPr>
            <p:ph hasCustomPrompt="1" idx="3" type="title"/>
          </p:nvPr>
        </p:nvSpPr>
        <p:spPr>
          <a:xfrm>
            <a:off x="2298451" y="2475350"/>
            <a:ext cx="17637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p:nvPr>
            <p:ph idx="4" type="subTitle"/>
          </p:nvPr>
        </p:nvSpPr>
        <p:spPr>
          <a:xfrm flipH="1">
            <a:off x="4568051" y="2688425"/>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4" name="Google Shape;54;p9"/>
          <p:cNvSpPr txBox="1"/>
          <p:nvPr>
            <p:ph hasCustomPrompt="1" idx="5" type="title"/>
          </p:nvPr>
        </p:nvSpPr>
        <p:spPr>
          <a:xfrm>
            <a:off x="3353176" y="35136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p:nvPr>
            <p:ph idx="6" type="subTitle"/>
          </p:nvPr>
        </p:nvSpPr>
        <p:spPr>
          <a:xfrm flipH="1">
            <a:off x="5671490" y="3709941"/>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4">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8" name="Google Shape;58;p1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59" name="Google Shape;59;p1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0" name="Google Shape;60;p1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1" name="Google Shape;61;p1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2" name="Google Shape;62;p1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3" name="Google Shape;63;p1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Ubuntu"/>
              <a:buNone/>
              <a:defRPr b="1" sz="2800">
                <a:solidFill>
                  <a:schemeClr val="dk1"/>
                </a:solidFill>
                <a:latin typeface="Ubuntu"/>
                <a:ea typeface="Ubuntu"/>
                <a:cs typeface="Ubuntu"/>
                <a:sym typeface="Ubuntu"/>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Ubuntu"/>
              <a:buChar char="●"/>
              <a:defRPr sz="1200">
                <a:solidFill>
                  <a:schemeClr val="dk1"/>
                </a:solidFill>
                <a:latin typeface="Ubuntu"/>
                <a:ea typeface="Ubuntu"/>
                <a:cs typeface="Ubuntu"/>
                <a:sym typeface="Ubuntu"/>
              </a:defRPr>
            </a:lvl1pPr>
            <a:lvl2pPr indent="-304800" lvl="1" marL="9144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2pPr>
            <a:lvl3pPr indent="-304800" lvl="2" marL="13716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3pPr>
            <a:lvl4pPr indent="-304800" lvl="3" marL="18288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4pPr>
            <a:lvl5pPr indent="-304800" lvl="4" marL="22860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5pPr>
            <a:lvl6pPr indent="-304800" lvl="5" marL="27432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6pPr>
            <a:lvl7pPr indent="-304800" lvl="6" marL="32004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7pPr>
            <a:lvl8pPr indent="-304800" lvl="7" marL="36576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8pPr>
            <a:lvl9pPr indent="-304800" lvl="8" marL="4114800" rtl="0">
              <a:lnSpc>
                <a:spcPct val="115000"/>
              </a:lnSpc>
              <a:spcBef>
                <a:spcPts val="1600"/>
              </a:spcBef>
              <a:spcAft>
                <a:spcPts val="1600"/>
              </a:spcAft>
              <a:buClr>
                <a:schemeClr val="dk1"/>
              </a:buClr>
              <a:buSzPts val="1200"/>
              <a:buFont typeface="Ubuntu"/>
              <a:buChar char="■"/>
              <a:defRPr sz="1200">
                <a:solidFill>
                  <a:schemeClr val="dk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www.w3schools.com/howto/howto_js_topnav_responsive.asp"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github.com/islamCodehood/analyze/blob/master/README.md"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css-tricks.com/a-few-functional-uses-for-intersection-observer-to-know-when-an-element-is-in-view/" TargetMode="External"/><Relationship Id="rId4" Type="http://schemas.openxmlformats.org/officeDocument/2006/relationships/hyperlink" Target="https://codepen.io/rpsthecoder/pen/pByZjR" TargetMode="External"/><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1.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flipH="1">
            <a:off x="1147650" y="2368869"/>
            <a:ext cx="5005500" cy="149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lang="en" sz="4000">
                <a:solidFill>
                  <a:schemeClr val="accent6"/>
                </a:solidFill>
              </a:rPr>
              <a:t>Landing Page</a:t>
            </a:r>
            <a:endParaRPr sz="4800"/>
          </a:p>
        </p:txBody>
      </p:sp>
      <p:cxnSp>
        <p:nvCxnSpPr>
          <p:cNvPr id="133" name="Google Shape;133;p26"/>
          <p:cNvCxnSpPr/>
          <p:nvPr/>
        </p:nvCxnSpPr>
        <p:spPr>
          <a:xfrm>
            <a:off x="0" y="3636469"/>
            <a:ext cx="2978400" cy="0"/>
          </a:xfrm>
          <a:prstGeom prst="straightConnector1">
            <a:avLst/>
          </a:prstGeom>
          <a:noFill/>
          <a:ln cap="flat" cmpd="sng" w="9525">
            <a:solidFill>
              <a:schemeClr val="dk1"/>
            </a:solidFill>
            <a:prstDash val="solid"/>
            <a:round/>
            <a:headEnd len="med" w="med" type="none"/>
            <a:tailEnd len="med" w="med" type="none"/>
          </a:ln>
        </p:spPr>
      </p:cxnSp>
      <p:sp>
        <p:nvSpPr>
          <p:cNvPr id="134" name="Google Shape;134;p26"/>
          <p:cNvSpPr txBox="1"/>
          <p:nvPr>
            <p:ph idx="1" type="subTitle"/>
          </p:nvPr>
        </p:nvSpPr>
        <p:spPr>
          <a:xfrm>
            <a:off x="1147575" y="3713350"/>
            <a:ext cx="4224900" cy="321000"/>
          </a:xfrm>
          <a:prstGeom prst="rect">
            <a:avLst/>
          </a:prstGeom>
        </p:spPr>
        <p:txBody>
          <a:bodyPr anchorCtr="0" anchor="b" bIns="91425" lIns="91425" spcFirstLastPara="1" rIns="91425" wrap="square" tIns="91425">
            <a:noAutofit/>
          </a:bodyPr>
          <a:lstStyle/>
          <a:p>
            <a:pPr indent="0" lvl="0" marL="0" rtl="0" algn="l">
              <a:spcBef>
                <a:spcPts val="2400"/>
              </a:spcBef>
              <a:spcAft>
                <a:spcPts val="0"/>
              </a:spcAft>
              <a:buNone/>
            </a:pPr>
            <a:r>
              <a:rPr lang="en"/>
              <a:t>Build Navigation Menu Dynamically With Javascript</a:t>
            </a:r>
            <a:endParaRPr/>
          </a:p>
        </p:txBody>
      </p:sp>
      <p:pic>
        <p:nvPicPr>
          <p:cNvPr id="135" name="Google Shape;135;p26"/>
          <p:cNvPicPr preferRelativeResize="0"/>
          <p:nvPr/>
        </p:nvPicPr>
        <p:blipFill>
          <a:blip r:embed="rId3">
            <a:alphaModFix/>
          </a:blip>
          <a:stretch>
            <a:fillRect/>
          </a:stretch>
        </p:blipFill>
        <p:spPr>
          <a:xfrm>
            <a:off x="1156525" y="4457599"/>
            <a:ext cx="3489299" cy="4281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5"/>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219" name="Google Shape;219;p35"/>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9</a:t>
            </a:r>
            <a:endParaRPr sz="4000">
              <a:solidFill>
                <a:schemeClr val="accent1"/>
              </a:solidFill>
            </a:endParaRPr>
          </a:p>
        </p:txBody>
      </p:sp>
      <p:sp>
        <p:nvSpPr>
          <p:cNvPr id="220" name="Google Shape;220;p35"/>
          <p:cNvSpPr txBox="1"/>
          <p:nvPr>
            <p:ph idx="1" type="subTitle"/>
          </p:nvPr>
        </p:nvSpPr>
        <p:spPr>
          <a:xfrm>
            <a:off x="1753124" y="3058425"/>
            <a:ext cx="34893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For a responsive nav menu as above images for smaller screens use CSS media query and inside it put the code for converting the nav menu from the horizontal one to the vertical one.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You can learn how to do it from this </a:t>
            </a:r>
            <a:r>
              <a:rPr lang="en" sz="1000" u="sng">
                <a:solidFill>
                  <a:schemeClr val="dk1"/>
                </a:solidFill>
                <a:hlinkClick r:id="rId3">
                  <a:extLst>
                    <a:ext uri="{A12FA001-AC4F-418D-AE19-62706E023703}">
                      <ahyp:hlinkClr val="tx"/>
                    </a:ext>
                  </a:extLst>
                </a:hlinkClick>
              </a:rPr>
              <a:t>this tutorial</a:t>
            </a:r>
            <a:r>
              <a:rPr lang="en" sz="1000">
                <a:solidFill>
                  <a:schemeClr val="dk1"/>
                </a:solidFill>
              </a:rPr>
              <a:t>.</a:t>
            </a:r>
            <a:endParaRPr b="1" sz="1000">
              <a:solidFill>
                <a:schemeClr val="dk1"/>
              </a:solidFill>
            </a:endParaRPr>
          </a:p>
        </p:txBody>
      </p:sp>
      <p:pic>
        <p:nvPicPr>
          <p:cNvPr id="221" name="Google Shape;221;p35"/>
          <p:cNvPicPr preferRelativeResize="0"/>
          <p:nvPr/>
        </p:nvPicPr>
        <p:blipFill>
          <a:blip r:embed="rId4">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36"/>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228" name="Google Shape;228;p36"/>
          <p:cNvSpPr txBox="1"/>
          <p:nvPr>
            <p:ph idx="2" type="ctrTitle"/>
          </p:nvPr>
        </p:nvSpPr>
        <p:spPr>
          <a:xfrm>
            <a:off x="5615925" y="2345575"/>
            <a:ext cx="166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10</a:t>
            </a:r>
            <a:endParaRPr sz="4000">
              <a:solidFill>
                <a:schemeClr val="accent1"/>
              </a:solidFill>
            </a:endParaRPr>
          </a:p>
        </p:txBody>
      </p:sp>
      <p:sp>
        <p:nvSpPr>
          <p:cNvPr id="229" name="Google Shape;229;p36"/>
          <p:cNvSpPr txBox="1"/>
          <p:nvPr>
            <p:ph idx="1" type="subTitle"/>
          </p:nvPr>
        </p:nvSpPr>
        <p:spPr>
          <a:xfrm>
            <a:off x="1753124" y="3058425"/>
            <a:ext cx="3489300" cy="1784400"/>
          </a:xfrm>
          <a:prstGeom prst="rect">
            <a:avLst/>
          </a:prstGeom>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accent5"/>
                </a:solidFill>
              </a:rPr>
              <a:t>The readme file is a file written in markdown language and is used to introduce, and explain a project, and give instruction on how to use it, etc.</a:t>
            </a:r>
            <a:endParaRPr sz="1000">
              <a:solidFill>
                <a:schemeClr val="accent5"/>
              </a:solidFill>
            </a:endParaRPr>
          </a:p>
          <a:p>
            <a:pPr indent="0" lvl="0" marL="0" rtl="0" algn="l">
              <a:lnSpc>
                <a:spcPct val="130000"/>
              </a:lnSpc>
              <a:spcBef>
                <a:spcPts val="1000"/>
              </a:spcBef>
              <a:spcAft>
                <a:spcPts val="0"/>
              </a:spcAft>
              <a:buNone/>
            </a:pPr>
            <a:r>
              <a:rPr lang="en" sz="1000">
                <a:solidFill>
                  <a:schemeClr val="accent5"/>
                </a:solidFill>
              </a:rPr>
              <a:t>In our project we just have to explain what the project is about, and what we have used to create it.</a:t>
            </a:r>
            <a:endParaRPr sz="1000">
              <a:solidFill>
                <a:schemeClr val="accent5"/>
              </a:solidFill>
            </a:endParaRPr>
          </a:p>
          <a:p>
            <a:pPr indent="0" lvl="0" marL="0" rtl="0" algn="l">
              <a:lnSpc>
                <a:spcPct val="130000"/>
              </a:lnSpc>
              <a:spcBef>
                <a:spcPts val="1000"/>
              </a:spcBef>
              <a:spcAft>
                <a:spcPts val="0"/>
              </a:spcAft>
              <a:buNone/>
            </a:pPr>
            <a:r>
              <a:rPr lang="en" sz="1000">
                <a:solidFill>
                  <a:schemeClr val="accent5"/>
                </a:solidFill>
              </a:rPr>
              <a:t>See this </a:t>
            </a:r>
            <a:r>
              <a:rPr lang="en" sz="1000" u="sng">
                <a:solidFill>
                  <a:srgbClr val="1155CC"/>
                </a:solidFill>
                <a:hlinkClick r:id="rId3">
                  <a:extLst>
                    <a:ext uri="{A12FA001-AC4F-418D-AE19-62706E023703}">
                      <ahyp:hlinkClr val="tx"/>
                    </a:ext>
                  </a:extLst>
                </a:hlinkClick>
              </a:rPr>
              <a:t>example</a:t>
            </a:r>
            <a:r>
              <a:rPr lang="en" sz="1000">
                <a:solidFill>
                  <a:schemeClr val="accent5"/>
                </a:solidFill>
              </a:rPr>
              <a:t> of a readme file</a:t>
            </a:r>
            <a:endParaRPr sz="1000">
              <a:solidFill>
                <a:schemeClr val="dk1"/>
              </a:solidFill>
            </a:endParaRPr>
          </a:p>
        </p:txBody>
      </p:sp>
      <p:pic>
        <p:nvPicPr>
          <p:cNvPr id="230" name="Google Shape;230;p36"/>
          <p:cNvPicPr preferRelativeResize="0"/>
          <p:nvPr/>
        </p:nvPicPr>
        <p:blipFill>
          <a:blip r:embed="rId4">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27"/>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42" name="Google Shape;142;p27"/>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accent6"/>
              </a:buClr>
              <a:buSzPts val="1100"/>
              <a:buFont typeface="Arial"/>
              <a:buNone/>
            </a:pPr>
            <a:r>
              <a:rPr lang="en" sz="4000">
                <a:solidFill>
                  <a:schemeClr val="accent1"/>
                </a:solidFill>
              </a:rPr>
              <a:t>Tip 1</a:t>
            </a:r>
            <a:endParaRPr sz="4000">
              <a:solidFill>
                <a:schemeClr val="accent1"/>
              </a:solidFill>
            </a:endParaRPr>
          </a:p>
        </p:txBody>
      </p:sp>
      <p:sp>
        <p:nvSpPr>
          <p:cNvPr id="143" name="Google Shape;143;p27"/>
          <p:cNvSpPr txBox="1"/>
          <p:nvPr>
            <p:ph idx="1" type="subTitle"/>
          </p:nvPr>
        </p:nvSpPr>
        <p:spPr>
          <a:xfrm>
            <a:off x="1753133" y="3058425"/>
            <a:ext cx="30951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lang="en" sz="1000">
                <a:solidFill>
                  <a:schemeClr val="dk1"/>
                </a:solidFill>
              </a:rPr>
              <a:t>Selection of all the sections via </a:t>
            </a:r>
            <a:r>
              <a:rPr b="1" lang="en" sz="1000">
                <a:solidFill>
                  <a:schemeClr val="dk1"/>
                </a:solidFill>
              </a:rPr>
              <a:t>document.querySelectorAll(‘section’);</a:t>
            </a:r>
            <a:endParaRPr b="1" sz="1000">
              <a:solidFill>
                <a:schemeClr val="dk1"/>
              </a:solidFill>
            </a:endParaRPr>
          </a:p>
        </p:txBody>
      </p:sp>
      <p:pic>
        <p:nvPicPr>
          <p:cNvPr id="144" name="Google Shape;144;p27"/>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28"/>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51" name="Google Shape;151;p28"/>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2</a:t>
            </a:r>
            <a:endParaRPr sz="4000">
              <a:solidFill>
                <a:schemeClr val="accent1"/>
              </a:solidFill>
            </a:endParaRPr>
          </a:p>
        </p:txBody>
      </p:sp>
      <p:sp>
        <p:nvSpPr>
          <p:cNvPr id="152" name="Google Shape;152;p28"/>
          <p:cNvSpPr txBox="1"/>
          <p:nvPr>
            <p:ph idx="1" type="subTitle"/>
          </p:nvPr>
        </p:nvSpPr>
        <p:spPr>
          <a:xfrm>
            <a:off x="1756950" y="3058425"/>
            <a:ext cx="3568500" cy="17844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rPr>
              <a:t>Create a Document Fragment via </a:t>
            </a:r>
            <a:r>
              <a:rPr b="1" lang="en" sz="1000">
                <a:solidFill>
                  <a:schemeClr val="dk1"/>
                </a:solidFill>
              </a:rPr>
              <a:t>document.createDocumentFragment();</a:t>
            </a:r>
            <a:r>
              <a:rPr lang="en" sz="1000">
                <a:solidFill>
                  <a:schemeClr val="dk1"/>
                </a:solidFill>
              </a:rPr>
              <a:t> to append created nav items to it for the sake of performance.</a:t>
            </a:r>
            <a:endParaRPr sz="1000">
              <a:solidFill>
                <a:schemeClr val="dk1"/>
              </a:solidFill>
            </a:endParaRPr>
          </a:p>
        </p:txBody>
      </p:sp>
      <p:pic>
        <p:nvPicPr>
          <p:cNvPr id="153" name="Google Shape;153;p28"/>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29"/>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60" name="Google Shape;160;p29"/>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3</a:t>
            </a:r>
            <a:endParaRPr sz="4000">
              <a:solidFill>
                <a:schemeClr val="accent1"/>
              </a:solidFill>
            </a:endParaRPr>
          </a:p>
        </p:txBody>
      </p:sp>
      <p:sp>
        <p:nvSpPr>
          <p:cNvPr id="161" name="Google Shape;161;p29"/>
          <p:cNvSpPr txBox="1"/>
          <p:nvPr>
            <p:ph idx="1" type="subTitle"/>
          </p:nvPr>
        </p:nvSpPr>
        <p:spPr>
          <a:xfrm>
            <a:off x="1753124" y="3058425"/>
            <a:ext cx="34893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Loop on the sections list created in TIP #1 using a for.. Of loop or any other type </a:t>
            </a:r>
            <a:r>
              <a:rPr b="1" lang="en" sz="1000">
                <a:solidFill>
                  <a:schemeClr val="dk1"/>
                </a:solidFill>
              </a:rPr>
              <a:t>of loop</a:t>
            </a:r>
            <a:r>
              <a:rPr lang="en" sz="1000">
                <a:solidFill>
                  <a:schemeClr val="dk1"/>
                </a:solidFill>
              </a:rPr>
              <a:t> and create </a:t>
            </a:r>
            <a:r>
              <a:rPr b="1" lang="en" sz="1000">
                <a:solidFill>
                  <a:schemeClr val="dk1"/>
                </a:solidFill>
              </a:rPr>
              <a:t>&lt;li&gt;</a:t>
            </a:r>
            <a:r>
              <a:rPr lang="en" sz="1000">
                <a:solidFill>
                  <a:schemeClr val="dk1"/>
                </a:solidFill>
              </a:rPr>
              <a:t> elements with each iteration via </a:t>
            </a:r>
            <a:r>
              <a:rPr b="1" lang="en" sz="1000">
                <a:solidFill>
                  <a:schemeClr val="dk1"/>
                </a:solidFill>
              </a:rPr>
              <a:t>document.createElement(‘li’);</a:t>
            </a:r>
            <a:r>
              <a:rPr lang="en" sz="1000">
                <a:solidFill>
                  <a:schemeClr val="dk1"/>
                </a:solidFill>
              </a:rPr>
              <a:t> and append anchor &lt;a&gt; element as a child to it.  Use the value of each section’s </a:t>
            </a:r>
            <a:r>
              <a:rPr b="1" lang="en" sz="1000">
                <a:solidFill>
                  <a:schemeClr val="dk1"/>
                </a:solidFill>
              </a:rPr>
              <a:t>data-nav</a:t>
            </a:r>
            <a:r>
              <a:rPr lang="en" sz="1000">
                <a:solidFill>
                  <a:schemeClr val="dk1"/>
                </a:solidFill>
              </a:rPr>
              <a:t> attribute to create the text inside each anchor </a:t>
            </a:r>
            <a:r>
              <a:rPr b="1" lang="en" sz="1000">
                <a:solidFill>
                  <a:schemeClr val="dk1"/>
                </a:solidFill>
              </a:rPr>
              <a:t>&lt;a&gt;</a:t>
            </a:r>
            <a:r>
              <a:rPr lang="en" sz="1000">
                <a:solidFill>
                  <a:schemeClr val="dk1"/>
                </a:solidFill>
              </a:rPr>
              <a:t> tag, and the value of each section </a:t>
            </a:r>
            <a:r>
              <a:rPr b="1" lang="en" sz="1000">
                <a:solidFill>
                  <a:schemeClr val="dk1"/>
                </a:solidFill>
              </a:rPr>
              <a:t>id</a:t>
            </a:r>
            <a:r>
              <a:rPr lang="en" sz="1000">
                <a:solidFill>
                  <a:schemeClr val="dk1"/>
                </a:solidFill>
              </a:rPr>
              <a:t> attribute to create the value of anchor’s </a:t>
            </a:r>
            <a:r>
              <a:rPr b="1" lang="en" sz="1000">
                <a:solidFill>
                  <a:schemeClr val="dk1"/>
                </a:solidFill>
              </a:rPr>
              <a:t>href</a:t>
            </a:r>
            <a:r>
              <a:rPr lang="en" sz="1000">
                <a:solidFill>
                  <a:schemeClr val="dk1"/>
                </a:solidFill>
              </a:rPr>
              <a:t> attribute in addition to symbol #.</a:t>
            </a:r>
            <a:endParaRPr sz="1000">
              <a:solidFill>
                <a:schemeClr val="dk1"/>
              </a:solidFill>
            </a:endParaRPr>
          </a:p>
        </p:txBody>
      </p:sp>
      <p:pic>
        <p:nvPicPr>
          <p:cNvPr id="162" name="Google Shape;162;p29"/>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p:nvPr/>
        </p:nvSpPr>
        <p:spPr>
          <a:xfrm>
            <a:off x="276825" y="2776775"/>
            <a:ext cx="1483200" cy="14832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30"/>
          <p:cNvCxnSpPr/>
          <p:nvPr/>
        </p:nvCxnSpPr>
        <p:spPr>
          <a:xfrm flipH="1" rot="10800000">
            <a:off x="1734500" y="3045325"/>
            <a:ext cx="3591000" cy="16200"/>
          </a:xfrm>
          <a:prstGeom prst="straightConnector1">
            <a:avLst/>
          </a:prstGeom>
          <a:noFill/>
          <a:ln cap="flat" cmpd="sng" w="9525">
            <a:solidFill>
              <a:schemeClr val="dk1"/>
            </a:solidFill>
            <a:prstDash val="solid"/>
            <a:round/>
            <a:headEnd len="med" w="med" type="none"/>
            <a:tailEnd len="med" w="med" type="none"/>
          </a:ln>
        </p:spPr>
      </p:cxnSp>
      <p:sp>
        <p:nvSpPr>
          <p:cNvPr id="169" name="Google Shape;169;p30"/>
          <p:cNvSpPr txBox="1"/>
          <p:nvPr>
            <p:ph idx="2" type="ctrTitle"/>
          </p:nvPr>
        </p:nvSpPr>
        <p:spPr>
          <a:xfrm>
            <a:off x="353027" y="30452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2300">
                <a:solidFill>
                  <a:schemeClr val="accent1"/>
                </a:solidFill>
              </a:rPr>
              <a:t>Tip 4</a:t>
            </a:r>
            <a:endParaRPr sz="2300">
              <a:solidFill>
                <a:schemeClr val="accent1"/>
              </a:solidFill>
            </a:endParaRPr>
          </a:p>
        </p:txBody>
      </p:sp>
      <p:sp>
        <p:nvSpPr>
          <p:cNvPr id="170" name="Google Shape;170;p30"/>
          <p:cNvSpPr txBox="1"/>
          <p:nvPr>
            <p:ph idx="1" type="subTitle"/>
          </p:nvPr>
        </p:nvSpPr>
        <p:spPr>
          <a:xfrm>
            <a:off x="1696325" y="3045275"/>
            <a:ext cx="3546000" cy="17976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Append each nav item to the previously created Document Fragment via </a:t>
            </a:r>
            <a:r>
              <a:rPr b="1" lang="en" sz="1000">
                <a:solidFill>
                  <a:schemeClr val="dk1"/>
                </a:solidFill>
              </a:rPr>
              <a:t>docFargment.appendChild(‘listItem’);</a:t>
            </a:r>
            <a:r>
              <a:rPr lang="en" sz="1000">
                <a:solidFill>
                  <a:schemeClr val="dk1"/>
                </a:solidFill>
              </a:rPr>
              <a:t> . And after closing the loop append the filled Document Fragment to the unordered list &lt;ul&gt; element via </a:t>
            </a:r>
            <a:r>
              <a:rPr b="1" lang="en" sz="1000">
                <a:solidFill>
                  <a:schemeClr val="dk1"/>
                </a:solidFill>
              </a:rPr>
              <a:t>list.appendChild(‘docFargment’);</a:t>
            </a:r>
            <a:endParaRPr b="1" sz="1000">
              <a:solidFill>
                <a:schemeClr val="dk1"/>
              </a:solidFill>
            </a:endParaRPr>
          </a:p>
        </p:txBody>
      </p:sp>
      <p:pic>
        <p:nvPicPr>
          <p:cNvPr id="171" name="Google Shape;171;p30"/>
          <p:cNvPicPr preferRelativeResize="0"/>
          <p:nvPr/>
        </p:nvPicPr>
        <p:blipFill>
          <a:blip r:embed="rId3">
            <a:alphaModFix/>
          </a:blip>
          <a:stretch>
            <a:fillRect/>
          </a:stretch>
        </p:blipFill>
        <p:spPr>
          <a:xfrm>
            <a:off x="4074600" y="396224"/>
            <a:ext cx="3489299" cy="428143"/>
          </a:xfrm>
          <a:prstGeom prst="rect">
            <a:avLst/>
          </a:prstGeom>
          <a:noFill/>
          <a:ln>
            <a:noFill/>
          </a:ln>
        </p:spPr>
      </p:pic>
      <p:pic>
        <p:nvPicPr>
          <p:cNvPr id="172" name="Google Shape;172;p30"/>
          <p:cNvPicPr preferRelativeResize="0"/>
          <p:nvPr/>
        </p:nvPicPr>
        <p:blipFill>
          <a:blip r:embed="rId4">
            <a:alphaModFix/>
          </a:blip>
          <a:stretch>
            <a:fillRect/>
          </a:stretch>
        </p:blipFill>
        <p:spPr>
          <a:xfrm>
            <a:off x="5788775" y="1744422"/>
            <a:ext cx="2357449" cy="235744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31"/>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79" name="Google Shape;179;p31"/>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5</a:t>
            </a:r>
            <a:endParaRPr sz="4000">
              <a:solidFill>
                <a:schemeClr val="accent1"/>
              </a:solidFill>
            </a:endParaRPr>
          </a:p>
        </p:txBody>
      </p:sp>
      <p:sp>
        <p:nvSpPr>
          <p:cNvPr id="180" name="Google Shape;180;p31"/>
          <p:cNvSpPr txBox="1"/>
          <p:nvPr>
            <p:ph idx="1" type="subTitle"/>
          </p:nvPr>
        </p:nvSpPr>
        <p:spPr>
          <a:xfrm>
            <a:off x="1753124" y="3058425"/>
            <a:ext cx="34893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Use a scroll event listener </a:t>
            </a:r>
            <a:r>
              <a:rPr b="1" lang="en" sz="1000">
                <a:solidFill>
                  <a:schemeClr val="dk1"/>
                </a:solidFill>
              </a:rPr>
              <a:t>window.addEventListener(‘scroll’, toggleActiveState);</a:t>
            </a:r>
            <a:r>
              <a:rPr lang="en" sz="1000">
                <a:solidFill>
                  <a:schemeClr val="dk1"/>
                </a:solidFill>
              </a:rPr>
              <a:t> Inside toggleActiveState function use </a:t>
            </a:r>
            <a:r>
              <a:rPr b="1" lang="en" sz="1000">
                <a:solidFill>
                  <a:schemeClr val="dk1"/>
                </a:solidFill>
              </a:rPr>
              <a:t>intersection observer</a:t>
            </a:r>
            <a:r>
              <a:rPr lang="en" sz="1000">
                <a:solidFill>
                  <a:schemeClr val="dk1"/>
                </a:solidFill>
              </a:rPr>
              <a:t> to detect the section inside the viewport (on screen) while scrolling.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You can learn about </a:t>
            </a:r>
            <a:r>
              <a:rPr b="1" lang="en" sz="1000">
                <a:solidFill>
                  <a:schemeClr val="dk1"/>
                </a:solidFill>
              </a:rPr>
              <a:t>intersection observer</a:t>
            </a:r>
            <a:r>
              <a:rPr lang="en" sz="1000">
                <a:solidFill>
                  <a:schemeClr val="dk1"/>
                </a:solidFill>
              </a:rPr>
              <a:t> syntax and </a:t>
            </a:r>
            <a:r>
              <a:rPr lang="en" sz="1000">
                <a:solidFill>
                  <a:schemeClr val="dk1"/>
                </a:solidFill>
              </a:rPr>
              <a:t>how to use it from </a:t>
            </a:r>
            <a:r>
              <a:rPr lang="en" sz="1000">
                <a:solidFill>
                  <a:schemeClr val="dk1"/>
                </a:solidFill>
                <a:uFill>
                  <a:noFill/>
                </a:uFill>
                <a:hlinkClick r:id="rId3">
                  <a:extLst>
                    <a:ext uri="{A12FA001-AC4F-418D-AE19-62706E023703}">
                      <ahyp:hlinkClr val="tx"/>
                    </a:ext>
                  </a:extLst>
                </a:hlinkClick>
              </a:rPr>
              <a:t>this tutorial</a:t>
            </a:r>
            <a:r>
              <a:rPr lang="en" sz="1000">
                <a:solidFill>
                  <a:schemeClr val="dk1"/>
                </a:solidFill>
              </a:rPr>
              <a:t>. And see a practical </a:t>
            </a:r>
            <a:r>
              <a:rPr lang="en" sz="1000">
                <a:solidFill>
                  <a:schemeClr val="dk1"/>
                </a:solidFill>
                <a:uFill>
                  <a:noFill/>
                </a:uFill>
                <a:hlinkClick r:id="rId4">
                  <a:extLst>
                    <a:ext uri="{A12FA001-AC4F-418D-AE19-62706E023703}">
                      <ahyp:hlinkClr val="tx"/>
                    </a:ext>
                  </a:extLst>
                </a:hlinkClick>
              </a:rPr>
              <a:t>example with code snippet here</a:t>
            </a:r>
            <a:r>
              <a:rPr lang="en" sz="1000">
                <a:solidFill>
                  <a:schemeClr val="dk1"/>
                </a:solidFill>
              </a:rPr>
              <a:t>.</a:t>
            </a:r>
            <a:endParaRPr sz="900">
              <a:solidFill>
                <a:schemeClr val="dk1"/>
              </a:solidFill>
            </a:endParaRPr>
          </a:p>
        </p:txBody>
      </p:sp>
      <p:pic>
        <p:nvPicPr>
          <p:cNvPr id="181" name="Google Shape;181;p31"/>
          <p:cNvPicPr preferRelativeResize="0"/>
          <p:nvPr/>
        </p:nvPicPr>
        <p:blipFill>
          <a:blip r:embed="rId5">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p:nvPr/>
        </p:nvSpPr>
        <p:spPr>
          <a:xfrm>
            <a:off x="395925" y="2638975"/>
            <a:ext cx="1364100" cy="13641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32"/>
          <p:cNvCxnSpPr/>
          <p:nvPr/>
        </p:nvCxnSpPr>
        <p:spPr>
          <a:xfrm flipH="1" rot="10800000">
            <a:off x="1782200" y="2816600"/>
            <a:ext cx="3543300" cy="15900"/>
          </a:xfrm>
          <a:prstGeom prst="straightConnector1">
            <a:avLst/>
          </a:prstGeom>
          <a:noFill/>
          <a:ln cap="flat" cmpd="sng" w="9525">
            <a:solidFill>
              <a:schemeClr val="dk1"/>
            </a:solidFill>
            <a:prstDash val="solid"/>
            <a:round/>
            <a:headEnd len="med" w="med" type="none"/>
            <a:tailEnd len="med" w="med" type="none"/>
          </a:ln>
        </p:spPr>
      </p:cxnSp>
      <p:sp>
        <p:nvSpPr>
          <p:cNvPr id="188" name="Google Shape;188;p32"/>
          <p:cNvSpPr txBox="1"/>
          <p:nvPr>
            <p:ph idx="2" type="ctrTitle"/>
          </p:nvPr>
        </p:nvSpPr>
        <p:spPr>
          <a:xfrm>
            <a:off x="611175" y="2829825"/>
            <a:ext cx="1086000" cy="5928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2700">
                <a:solidFill>
                  <a:schemeClr val="accent1"/>
                </a:solidFill>
              </a:rPr>
              <a:t>Tip 6</a:t>
            </a:r>
            <a:endParaRPr sz="2700">
              <a:solidFill>
                <a:schemeClr val="accent1"/>
              </a:solidFill>
            </a:endParaRPr>
          </a:p>
        </p:txBody>
      </p:sp>
      <p:sp>
        <p:nvSpPr>
          <p:cNvPr id="189" name="Google Shape;189;p32"/>
          <p:cNvSpPr txBox="1"/>
          <p:nvPr>
            <p:ph idx="1" type="subTitle"/>
          </p:nvPr>
        </p:nvSpPr>
        <p:spPr>
          <a:xfrm>
            <a:off x="1753124" y="2829825"/>
            <a:ext cx="34893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Inside the observer, when the section is intersecting (on screen) we should remove the active CSS classes (highlighting style classes for both sections and nav items)  from all the sections, and all the links first by looping on all the sections and all the nav items and removing the classes from each one of them via </a:t>
            </a:r>
            <a:r>
              <a:rPr b="1" lang="en" sz="1000">
                <a:solidFill>
                  <a:schemeClr val="dk1"/>
                </a:solidFill>
              </a:rPr>
              <a:t>section.classList.remove(‘your-active-class’);</a:t>
            </a:r>
            <a:r>
              <a:rPr lang="en" sz="1000">
                <a:solidFill>
                  <a:schemeClr val="dk1"/>
                </a:solidFill>
              </a:rPr>
              <a:t> and </a:t>
            </a:r>
            <a:r>
              <a:rPr b="1" lang="en" sz="1000">
                <a:solidFill>
                  <a:schemeClr val="dk1"/>
                </a:solidFill>
              </a:rPr>
              <a:t>navItem.classList.remove(‘item-active-class’);</a:t>
            </a:r>
            <a:r>
              <a:rPr lang="en" sz="1000">
                <a:solidFill>
                  <a:schemeClr val="dk1"/>
                </a:solidFill>
              </a:rPr>
              <a:t> for the sections and nav items respectively. Then add the same active classes for the intersection section and its related nav item. </a:t>
            </a:r>
            <a:endParaRPr b="1" sz="1000">
              <a:solidFill>
                <a:schemeClr val="dk1"/>
              </a:solidFill>
            </a:endParaRPr>
          </a:p>
        </p:txBody>
      </p:sp>
      <p:pic>
        <p:nvPicPr>
          <p:cNvPr id="190" name="Google Shape;190;p32"/>
          <p:cNvPicPr preferRelativeResize="0"/>
          <p:nvPr/>
        </p:nvPicPr>
        <p:blipFill>
          <a:blip r:embed="rId3">
            <a:alphaModFix/>
          </a:blip>
          <a:stretch>
            <a:fillRect/>
          </a:stretch>
        </p:blipFill>
        <p:spPr>
          <a:xfrm>
            <a:off x="4074600" y="396224"/>
            <a:ext cx="3489299" cy="428143"/>
          </a:xfrm>
          <a:prstGeom prst="rect">
            <a:avLst/>
          </a:prstGeom>
          <a:noFill/>
          <a:ln>
            <a:noFill/>
          </a:ln>
        </p:spPr>
      </p:pic>
      <p:pic>
        <p:nvPicPr>
          <p:cNvPr id="191" name="Google Shape;191;p32"/>
          <p:cNvPicPr preferRelativeResize="0"/>
          <p:nvPr/>
        </p:nvPicPr>
        <p:blipFill rotWithShape="1">
          <a:blip r:embed="rId4">
            <a:alphaModFix/>
          </a:blip>
          <a:srcRect b="0" l="0" r="0" t="2181"/>
          <a:stretch/>
        </p:blipFill>
        <p:spPr>
          <a:xfrm>
            <a:off x="5347675" y="1123375"/>
            <a:ext cx="3274099" cy="1587250"/>
          </a:xfrm>
          <a:prstGeom prst="rect">
            <a:avLst/>
          </a:prstGeom>
          <a:noFill/>
          <a:ln cap="flat" cmpd="sng" w="19050">
            <a:solidFill>
              <a:schemeClr val="dk2"/>
            </a:solidFill>
            <a:prstDash val="solid"/>
            <a:round/>
            <a:headEnd len="sm" w="sm" type="none"/>
            <a:tailEnd len="sm" w="sm" type="none"/>
          </a:ln>
        </p:spPr>
      </p:pic>
      <p:pic>
        <p:nvPicPr>
          <p:cNvPr id="192" name="Google Shape;192;p32"/>
          <p:cNvPicPr preferRelativeResize="0"/>
          <p:nvPr/>
        </p:nvPicPr>
        <p:blipFill>
          <a:blip r:embed="rId5">
            <a:alphaModFix/>
          </a:blip>
          <a:stretch>
            <a:fillRect/>
          </a:stretch>
        </p:blipFill>
        <p:spPr>
          <a:xfrm>
            <a:off x="6287275" y="2775950"/>
            <a:ext cx="1717650" cy="17115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33"/>
          <p:cNvCxnSpPr/>
          <p:nvPr/>
        </p:nvCxnSpPr>
        <p:spPr>
          <a:xfrm>
            <a:off x="1836225" y="2816675"/>
            <a:ext cx="3489300" cy="0"/>
          </a:xfrm>
          <a:prstGeom prst="straightConnector1">
            <a:avLst/>
          </a:prstGeom>
          <a:noFill/>
          <a:ln cap="flat" cmpd="sng" w="9525">
            <a:solidFill>
              <a:schemeClr val="dk1"/>
            </a:solidFill>
            <a:prstDash val="solid"/>
            <a:round/>
            <a:headEnd len="med" w="med" type="none"/>
            <a:tailEnd len="med" w="med" type="none"/>
          </a:ln>
        </p:spPr>
      </p:cxnSp>
      <p:sp>
        <p:nvSpPr>
          <p:cNvPr id="199" name="Google Shape;199;p33"/>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7</a:t>
            </a:r>
            <a:endParaRPr sz="4000">
              <a:solidFill>
                <a:schemeClr val="accent1"/>
              </a:solidFill>
            </a:endParaRPr>
          </a:p>
        </p:txBody>
      </p:sp>
      <p:sp>
        <p:nvSpPr>
          <p:cNvPr id="200" name="Google Shape;200;p33"/>
          <p:cNvSpPr txBox="1"/>
          <p:nvPr>
            <p:ph idx="1" type="subTitle"/>
          </p:nvPr>
        </p:nvSpPr>
        <p:spPr>
          <a:xfrm>
            <a:off x="1753124" y="2829825"/>
            <a:ext cx="34893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Use a click event listener on the nav menu links </a:t>
            </a:r>
            <a:r>
              <a:rPr b="1" lang="en" sz="1000">
                <a:solidFill>
                  <a:schemeClr val="dk1"/>
                </a:solidFill>
              </a:rPr>
              <a:t>navLink.addEventListener(‘click’, scrollToSection);</a:t>
            </a:r>
            <a:r>
              <a:rPr lang="en" sz="1000">
                <a:solidFill>
                  <a:schemeClr val="dk1"/>
                </a:solidFill>
              </a:rPr>
              <a:t> Inside scrollToSection function: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1.  Prevent default action of the clicking on a link (which is jumping right to the section) via </a:t>
            </a:r>
            <a:r>
              <a:rPr b="1" lang="en" sz="1000">
                <a:solidFill>
                  <a:schemeClr val="dk1"/>
                </a:solidFill>
              </a:rPr>
              <a:t>event.preventDefault();</a:t>
            </a:r>
            <a:r>
              <a:rPr lang="en" sz="1000">
                <a:solidFill>
                  <a:schemeClr val="dk1"/>
                </a:solidFill>
              </a:rPr>
              <a:t> where </a:t>
            </a:r>
            <a:r>
              <a:rPr b="1" lang="en" sz="1000">
                <a:solidFill>
                  <a:schemeClr val="dk1"/>
                </a:solidFill>
              </a:rPr>
              <a:t>event</a:t>
            </a:r>
            <a:r>
              <a:rPr lang="en" sz="1000">
                <a:solidFill>
                  <a:schemeClr val="dk1"/>
                </a:solidFill>
              </a:rPr>
              <a:t> is an object comes with the event listener and should be added firstly as an argument to the </a:t>
            </a:r>
            <a:r>
              <a:rPr b="1" lang="en" sz="1000">
                <a:solidFill>
                  <a:schemeClr val="dk1"/>
                </a:solidFill>
              </a:rPr>
              <a:t>scrollToSection</a:t>
            </a:r>
            <a:r>
              <a:rPr lang="en" sz="1000">
                <a:solidFill>
                  <a:schemeClr val="dk1"/>
                </a:solidFill>
              </a:rPr>
              <a:t> function when declaring it like this function </a:t>
            </a:r>
            <a:r>
              <a:rPr b="1" lang="en" sz="1000">
                <a:solidFill>
                  <a:schemeClr val="dk1"/>
                </a:solidFill>
              </a:rPr>
              <a:t>scrollToSection(event){}</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2. Detect the selected section related to the clicked nav link. We can use the value of the nav link href to select it. </a:t>
            </a:r>
            <a:endParaRPr b="1" sz="1000">
              <a:solidFill>
                <a:schemeClr val="dk1"/>
              </a:solidFill>
            </a:endParaRPr>
          </a:p>
        </p:txBody>
      </p:sp>
      <p:pic>
        <p:nvPicPr>
          <p:cNvPr id="201" name="Google Shape;201;p33"/>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p:nvPr/>
        </p:nvSpPr>
        <p:spPr>
          <a:xfrm>
            <a:off x="340125" y="2775025"/>
            <a:ext cx="1413000" cy="13428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34"/>
          <p:cNvCxnSpPr/>
          <p:nvPr/>
        </p:nvCxnSpPr>
        <p:spPr>
          <a:xfrm flipH="1" rot="10800000">
            <a:off x="1772675" y="3045375"/>
            <a:ext cx="3552900" cy="6600"/>
          </a:xfrm>
          <a:prstGeom prst="straightConnector1">
            <a:avLst/>
          </a:prstGeom>
          <a:noFill/>
          <a:ln cap="flat" cmpd="sng" w="9525">
            <a:solidFill>
              <a:schemeClr val="dk1"/>
            </a:solidFill>
            <a:prstDash val="solid"/>
            <a:round/>
            <a:headEnd len="med" w="med" type="none"/>
            <a:tailEnd len="med" w="med" type="none"/>
          </a:ln>
        </p:spPr>
      </p:cxnSp>
      <p:sp>
        <p:nvSpPr>
          <p:cNvPr id="208" name="Google Shape;208;p34"/>
          <p:cNvSpPr txBox="1"/>
          <p:nvPr>
            <p:ph idx="2" type="ctrTitle"/>
          </p:nvPr>
        </p:nvSpPr>
        <p:spPr>
          <a:xfrm>
            <a:off x="269927" y="297332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2800">
                <a:solidFill>
                  <a:schemeClr val="accent1"/>
                </a:solidFill>
              </a:rPr>
              <a:t>Tip 8</a:t>
            </a:r>
            <a:endParaRPr sz="2800">
              <a:solidFill>
                <a:schemeClr val="accent1"/>
              </a:solidFill>
            </a:endParaRPr>
          </a:p>
        </p:txBody>
      </p:sp>
      <p:sp>
        <p:nvSpPr>
          <p:cNvPr id="209" name="Google Shape;209;p34"/>
          <p:cNvSpPr txBox="1"/>
          <p:nvPr>
            <p:ph idx="1" type="subTitle"/>
          </p:nvPr>
        </p:nvSpPr>
        <p:spPr>
          <a:xfrm>
            <a:off x="1753124" y="3058425"/>
            <a:ext cx="34893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Also inside scrollToSection function call </a:t>
            </a:r>
            <a:r>
              <a:rPr b="1" lang="en" sz="1000">
                <a:solidFill>
                  <a:schemeClr val="dk1"/>
                </a:solidFill>
              </a:rPr>
              <a:t>scrollIntoView() </a:t>
            </a:r>
            <a:r>
              <a:rPr lang="en" sz="1000">
                <a:solidFill>
                  <a:schemeClr val="dk1"/>
                </a:solidFill>
              </a:rPr>
              <a:t>method on the selected section above like this: </a:t>
            </a:r>
            <a:r>
              <a:rPr b="1" lang="en" sz="1000">
                <a:solidFill>
                  <a:schemeClr val="dk1"/>
                </a:solidFill>
              </a:rPr>
              <a:t>selectedSection.scrollIntoView({behavior: “smooth”, block: “center”);</a:t>
            </a:r>
            <a:r>
              <a:rPr lang="en" sz="1000">
                <a:solidFill>
                  <a:schemeClr val="dk1"/>
                </a:solidFill>
              </a:rPr>
              <a:t> Where the block is the vertical alignment of the section when scrolling. </a:t>
            </a:r>
            <a:endParaRPr b="1" sz="1000">
              <a:solidFill>
                <a:schemeClr val="dk1"/>
              </a:solidFill>
            </a:endParaRPr>
          </a:p>
        </p:txBody>
      </p:sp>
      <p:pic>
        <p:nvPicPr>
          <p:cNvPr id="210" name="Google Shape;210;p34"/>
          <p:cNvPicPr preferRelativeResize="0"/>
          <p:nvPr/>
        </p:nvPicPr>
        <p:blipFill>
          <a:blip r:embed="rId3">
            <a:alphaModFix/>
          </a:blip>
          <a:stretch>
            <a:fillRect/>
          </a:stretch>
        </p:blipFill>
        <p:spPr>
          <a:xfrm>
            <a:off x="4074600" y="396224"/>
            <a:ext cx="3489299" cy="428143"/>
          </a:xfrm>
          <a:prstGeom prst="rect">
            <a:avLst/>
          </a:prstGeom>
          <a:noFill/>
          <a:ln>
            <a:noFill/>
          </a:ln>
        </p:spPr>
      </p:pic>
      <p:pic>
        <p:nvPicPr>
          <p:cNvPr id="211" name="Google Shape;211;p34"/>
          <p:cNvPicPr preferRelativeResize="0"/>
          <p:nvPr/>
        </p:nvPicPr>
        <p:blipFill>
          <a:blip r:embed="rId4">
            <a:alphaModFix/>
          </a:blip>
          <a:stretch>
            <a:fillRect/>
          </a:stretch>
        </p:blipFill>
        <p:spPr>
          <a:xfrm>
            <a:off x="3628250" y="1071950"/>
            <a:ext cx="1714200" cy="1738900"/>
          </a:xfrm>
          <a:prstGeom prst="rect">
            <a:avLst/>
          </a:prstGeom>
          <a:noFill/>
          <a:ln cap="flat" cmpd="sng" w="19050">
            <a:solidFill>
              <a:schemeClr val="dk2"/>
            </a:solidFill>
            <a:prstDash val="solid"/>
            <a:round/>
            <a:headEnd len="sm" w="sm" type="none"/>
            <a:tailEnd len="sm" w="sm" type="none"/>
          </a:ln>
        </p:spPr>
      </p:pic>
      <p:pic>
        <p:nvPicPr>
          <p:cNvPr id="212" name="Google Shape;212;p34"/>
          <p:cNvPicPr preferRelativeResize="0"/>
          <p:nvPr/>
        </p:nvPicPr>
        <p:blipFill>
          <a:blip r:embed="rId5">
            <a:alphaModFix/>
          </a:blip>
          <a:stretch>
            <a:fillRect/>
          </a:stretch>
        </p:blipFill>
        <p:spPr>
          <a:xfrm>
            <a:off x="5477125" y="1071950"/>
            <a:ext cx="2172363" cy="17389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egfwd - Slides">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